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73" r:id="rId4"/>
    <p:sldId id="267" r:id="rId5"/>
    <p:sldId id="270" r:id="rId6"/>
    <p:sldId id="275" r:id="rId7"/>
    <p:sldId id="276" r:id="rId8"/>
    <p:sldId id="259" r:id="rId9"/>
    <p:sldId id="277" r:id="rId10"/>
    <p:sldId id="274" r:id="rId11"/>
    <p:sldId id="260" r:id="rId12"/>
    <p:sldId id="262" r:id="rId13"/>
    <p:sldId id="263" r:id="rId14"/>
    <p:sldId id="264" r:id="rId15"/>
    <p:sldId id="269" r:id="rId16"/>
    <p:sldId id="278" r:id="rId17"/>
    <p:sldId id="279" r:id="rId18"/>
    <p:sldId id="271" r:id="rId19"/>
    <p:sldId id="272"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2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600E8-20E2-451F-AFCA-E8D8A0BA9C93}" type="datetimeFigureOut">
              <a:rPr lang="en-US" smtClean="0"/>
              <a:t>6/30/2018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7FBB1-DCEC-4500-8BBB-6E5503BF0684}" type="slidenum">
              <a:rPr lang="en-US" smtClean="0"/>
              <a:t>‹#›</a:t>
            </a:fld>
            <a:endParaRPr lang="en-US"/>
          </a:p>
        </p:txBody>
      </p:sp>
    </p:spTree>
    <p:extLst>
      <p:ext uri="{BB962C8B-B14F-4D97-AF65-F5344CB8AC3E}">
        <p14:creationId xmlns:p14="http://schemas.microsoft.com/office/powerpoint/2010/main" val="334387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B7FBB1-DCEC-4500-8BBB-6E5503BF0684}" type="slidenum">
              <a:rPr lang="en-US" smtClean="0"/>
              <a:t>5</a:t>
            </a:fld>
            <a:endParaRPr lang="en-US"/>
          </a:p>
        </p:txBody>
      </p:sp>
    </p:spTree>
    <p:extLst>
      <p:ext uri="{BB962C8B-B14F-4D97-AF65-F5344CB8AC3E}">
        <p14:creationId xmlns:p14="http://schemas.microsoft.com/office/powerpoint/2010/main" val="834791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B7FBB1-DCEC-4500-8BBB-6E5503BF0684}" type="slidenum">
              <a:rPr lang="en-US" smtClean="0"/>
              <a:t>8</a:t>
            </a:fld>
            <a:endParaRPr lang="en-US"/>
          </a:p>
        </p:txBody>
      </p:sp>
    </p:spTree>
    <p:extLst>
      <p:ext uri="{BB962C8B-B14F-4D97-AF65-F5344CB8AC3E}">
        <p14:creationId xmlns:p14="http://schemas.microsoft.com/office/powerpoint/2010/main" val="1262396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6/30/2018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6/30/2018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814C-F5C4-43DF-886D-4FFA0F96C927}"/>
              </a:ext>
            </a:extLst>
          </p:cNvPr>
          <p:cNvSpPr>
            <a:spLocks noGrp="1"/>
          </p:cNvSpPr>
          <p:nvPr>
            <p:ph type="ctrTitle"/>
          </p:nvPr>
        </p:nvSpPr>
        <p:spPr/>
        <p:txBody>
          <a:bodyPr/>
          <a:lstStyle/>
          <a:p>
            <a:r>
              <a:rPr lang="en-US" dirty="0"/>
              <a:t>Loan DEFAULT PREDICTION</a:t>
            </a:r>
          </a:p>
        </p:txBody>
      </p:sp>
      <p:sp>
        <p:nvSpPr>
          <p:cNvPr id="3" name="Subtitle 2">
            <a:extLst>
              <a:ext uri="{FF2B5EF4-FFF2-40B4-BE49-F238E27FC236}">
                <a16:creationId xmlns:a16="http://schemas.microsoft.com/office/drawing/2014/main" id="{ADD1430D-C902-4FB1-8C6E-EC27AD3724A3}"/>
              </a:ext>
            </a:extLst>
          </p:cNvPr>
          <p:cNvSpPr>
            <a:spLocks noGrp="1"/>
          </p:cNvSpPr>
          <p:nvPr>
            <p:ph type="subTitle" idx="1"/>
          </p:nvPr>
        </p:nvSpPr>
        <p:spPr>
          <a:xfrm>
            <a:off x="4021494" y="3531204"/>
            <a:ext cx="5327782" cy="2016742"/>
          </a:xfrm>
        </p:spPr>
        <p:txBody>
          <a:bodyPr/>
          <a:lstStyle/>
          <a:p>
            <a:endParaRPr lang="en-US" dirty="0"/>
          </a:p>
        </p:txBody>
      </p:sp>
      <p:pic>
        <p:nvPicPr>
          <p:cNvPr id="8" name="Picture 7">
            <a:extLst>
              <a:ext uri="{FF2B5EF4-FFF2-40B4-BE49-F238E27FC236}">
                <a16:creationId xmlns:a16="http://schemas.microsoft.com/office/drawing/2014/main" id="{F032459C-D4B3-4CB8-91EF-D81A1BE7139D}"/>
              </a:ext>
            </a:extLst>
          </p:cNvPr>
          <p:cNvPicPr>
            <a:picLocks noChangeAspect="1"/>
          </p:cNvPicPr>
          <p:nvPr/>
        </p:nvPicPr>
        <p:blipFill>
          <a:blip r:embed="rId2"/>
          <a:stretch>
            <a:fillRect/>
          </a:stretch>
        </p:blipFill>
        <p:spPr>
          <a:xfrm>
            <a:off x="9069647" y="107692"/>
            <a:ext cx="2901529" cy="1790700"/>
          </a:xfrm>
          <a:prstGeom prst="rect">
            <a:avLst/>
          </a:prstGeom>
        </p:spPr>
      </p:pic>
      <p:pic>
        <p:nvPicPr>
          <p:cNvPr id="10" name="Picture 9">
            <a:extLst>
              <a:ext uri="{FF2B5EF4-FFF2-40B4-BE49-F238E27FC236}">
                <a16:creationId xmlns:a16="http://schemas.microsoft.com/office/drawing/2014/main" id="{D87010A0-E903-4275-B1D5-06FBF371F07F}"/>
              </a:ext>
            </a:extLst>
          </p:cNvPr>
          <p:cNvPicPr>
            <a:picLocks noChangeAspect="1"/>
          </p:cNvPicPr>
          <p:nvPr/>
        </p:nvPicPr>
        <p:blipFill>
          <a:blip r:embed="rId3"/>
          <a:stretch>
            <a:fillRect/>
          </a:stretch>
        </p:blipFill>
        <p:spPr>
          <a:xfrm>
            <a:off x="4021495" y="3577860"/>
            <a:ext cx="5327782" cy="2016742"/>
          </a:xfrm>
          <a:prstGeom prst="rect">
            <a:avLst/>
          </a:prstGeom>
        </p:spPr>
      </p:pic>
    </p:spTree>
    <p:extLst>
      <p:ext uri="{BB962C8B-B14F-4D97-AF65-F5344CB8AC3E}">
        <p14:creationId xmlns:p14="http://schemas.microsoft.com/office/powerpoint/2010/main" val="14701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BD44B-0869-443F-81E2-F40DC8FF7E87}"/>
              </a:ext>
            </a:extLst>
          </p:cNvPr>
          <p:cNvSpPr txBox="1"/>
          <p:nvPr/>
        </p:nvSpPr>
        <p:spPr>
          <a:xfrm>
            <a:off x="861646" y="128156"/>
            <a:ext cx="9741877" cy="523220"/>
          </a:xfrm>
          <a:prstGeom prst="rect">
            <a:avLst/>
          </a:prstGeom>
          <a:noFill/>
        </p:spPr>
        <p:txBody>
          <a:bodyPr wrap="square" rtlCol="0">
            <a:spAutoFit/>
          </a:bodyPr>
          <a:lstStyle/>
          <a:p>
            <a:pPr algn="ctr"/>
            <a:r>
              <a:rPr lang="en-US" sz="2800" b="1" dirty="0"/>
              <a:t>Dummy Features (One-Hot Encoding)</a:t>
            </a:r>
          </a:p>
        </p:txBody>
      </p:sp>
      <p:graphicFrame>
        <p:nvGraphicFramePr>
          <p:cNvPr id="5" name="Table 4">
            <a:extLst>
              <a:ext uri="{FF2B5EF4-FFF2-40B4-BE49-F238E27FC236}">
                <a16:creationId xmlns:a16="http://schemas.microsoft.com/office/drawing/2014/main" id="{91C60016-085E-4AC6-91C2-6816BB4A87BE}"/>
              </a:ext>
            </a:extLst>
          </p:cNvPr>
          <p:cNvGraphicFramePr>
            <a:graphicFrameLocks noGrp="1"/>
          </p:cNvGraphicFramePr>
          <p:nvPr>
            <p:extLst>
              <p:ext uri="{D42A27DB-BD31-4B8C-83A1-F6EECF244321}">
                <p14:modId xmlns:p14="http://schemas.microsoft.com/office/powerpoint/2010/main" val="3664033849"/>
              </p:ext>
            </p:extLst>
          </p:nvPr>
        </p:nvGraphicFramePr>
        <p:xfrm>
          <a:off x="388873" y="702961"/>
          <a:ext cx="6858000" cy="1699406"/>
        </p:xfrm>
        <a:graphic>
          <a:graphicData uri="http://schemas.openxmlformats.org/drawingml/2006/table">
            <a:tbl>
              <a:tblPr>
                <a:tableStyleId>{5C22544A-7EE6-4342-B048-85BDC9FD1C3A}</a:tableStyleId>
              </a:tblPr>
              <a:tblGrid>
                <a:gridCol w="1600200">
                  <a:extLst>
                    <a:ext uri="{9D8B030D-6E8A-4147-A177-3AD203B41FA5}">
                      <a16:colId xmlns:a16="http://schemas.microsoft.com/office/drawing/2014/main" val="3023800300"/>
                    </a:ext>
                  </a:extLst>
                </a:gridCol>
                <a:gridCol w="609600">
                  <a:extLst>
                    <a:ext uri="{9D8B030D-6E8A-4147-A177-3AD203B41FA5}">
                      <a16:colId xmlns:a16="http://schemas.microsoft.com/office/drawing/2014/main" val="3873288650"/>
                    </a:ext>
                  </a:extLst>
                </a:gridCol>
                <a:gridCol w="2806700">
                  <a:extLst>
                    <a:ext uri="{9D8B030D-6E8A-4147-A177-3AD203B41FA5}">
                      <a16:colId xmlns:a16="http://schemas.microsoft.com/office/drawing/2014/main" val="2146384097"/>
                    </a:ext>
                  </a:extLst>
                </a:gridCol>
                <a:gridCol w="1841500">
                  <a:extLst>
                    <a:ext uri="{9D8B030D-6E8A-4147-A177-3AD203B41FA5}">
                      <a16:colId xmlns:a16="http://schemas.microsoft.com/office/drawing/2014/main" val="1040521380"/>
                    </a:ext>
                  </a:extLst>
                </a:gridCol>
              </a:tblGrid>
              <a:tr h="327806">
                <a:tc>
                  <a:txBody>
                    <a:bodyPr/>
                    <a:lstStyle/>
                    <a:p>
                      <a:pPr algn="ctr" rtl="0" fontAlgn="b"/>
                      <a:r>
                        <a:rPr lang="en-US" sz="1600" u="none" strike="noStrike" dirty="0">
                          <a:effectLst/>
                          <a:latin typeface="Calibri" panose="020F0502020204030204" pitchFamily="34" charset="0"/>
                          <a:cs typeface="Calibri" panose="020F0502020204030204" pitchFamily="34" charset="0"/>
                        </a:rPr>
                        <a:t>Home Ownership</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rtl="0" fontAlgn="t"/>
                      <a:r>
                        <a:rPr lang="en-US" sz="1600" u="none" strike="noStrike">
                          <a:effectLst/>
                          <a:latin typeface="Calibri" panose="020F0502020204030204" pitchFamily="34" charset="0"/>
                          <a:cs typeface="Calibri" panose="020F0502020204030204" pitchFamily="34" charset="0"/>
                        </a:rPr>
                        <a:t>Home Ownership</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rtl="0" fontAlgn="b"/>
                      <a:r>
                        <a:rPr lang="en-US" sz="1600" u="none" strike="noStrike">
                          <a:effectLst/>
                          <a:latin typeface="Calibri" panose="020F0502020204030204" pitchFamily="34" charset="0"/>
                          <a:cs typeface="Calibri" panose="020F0502020204030204" pitchFamily="34" charset="0"/>
                        </a:rPr>
                        <a:t>Encoding</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extLst>
                  <a:ext uri="{0D108BD9-81ED-4DB2-BD59-A6C34878D82A}">
                    <a16:rowId xmlns:a16="http://schemas.microsoft.com/office/drawing/2014/main" val="3557291327"/>
                  </a:ext>
                </a:extLst>
              </a:tr>
              <a:tr h="274320">
                <a:tc>
                  <a:txBody>
                    <a:bodyPr/>
                    <a:lstStyle/>
                    <a:p>
                      <a:pPr algn="l" rtl="0" fontAlgn="b"/>
                      <a:r>
                        <a:rPr lang="en-US" sz="1600" u="none" strike="noStrike" dirty="0">
                          <a:effectLst/>
                          <a:latin typeface="Calibri" panose="020F0502020204030204" pitchFamily="34" charset="0"/>
                          <a:cs typeface="Calibri" panose="020F0502020204030204" pitchFamily="34" charset="0"/>
                        </a:rPr>
                        <a:t>MORTGAGE</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rtl="0" fontAlgn="t"/>
                      <a:r>
                        <a:rPr lang="en-US" sz="1600" u="none" strike="noStrike">
                          <a:effectLst/>
                          <a:latin typeface="Calibri" panose="020F0502020204030204" pitchFamily="34" charset="0"/>
                          <a:cs typeface="Calibri" panose="020F0502020204030204" pitchFamily="34" charset="0"/>
                        </a:rPr>
                        <a:t>home_ownership_MORTGAGE</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rtl="0" fontAlgn="b"/>
                      <a:r>
                        <a:rPr lang="en-US" sz="1600" u="none" strike="noStrike">
                          <a:effectLst/>
                          <a:latin typeface="Calibri" panose="020F0502020204030204" pitchFamily="34" charset="0"/>
                          <a:cs typeface="Calibri" panose="020F0502020204030204" pitchFamily="34" charset="0"/>
                        </a:rPr>
                        <a:t>0,1</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extLst>
                  <a:ext uri="{0D108BD9-81ED-4DB2-BD59-A6C34878D82A}">
                    <a16:rowId xmlns:a16="http://schemas.microsoft.com/office/drawing/2014/main" val="3447316655"/>
                  </a:ext>
                </a:extLst>
              </a:tr>
              <a:tr h="274320">
                <a:tc>
                  <a:txBody>
                    <a:bodyPr/>
                    <a:lstStyle/>
                    <a:p>
                      <a:pPr algn="l" rtl="0" fontAlgn="b"/>
                      <a:r>
                        <a:rPr lang="en-US" sz="1600" u="none" strike="noStrike" dirty="0">
                          <a:effectLst/>
                          <a:latin typeface="Calibri" panose="020F0502020204030204" pitchFamily="34" charset="0"/>
                          <a:cs typeface="Calibri" panose="020F0502020204030204" pitchFamily="34" charset="0"/>
                        </a:rPr>
                        <a:t>RENT</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rtl="0" fontAlgn="t"/>
                      <a:r>
                        <a:rPr lang="en-US" sz="1600" u="none" strike="noStrike">
                          <a:effectLst/>
                          <a:latin typeface="Calibri" panose="020F0502020204030204" pitchFamily="34" charset="0"/>
                          <a:cs typeface="Calibri" panose="020F0502020204030204" pitchFamily="34" charset="0"/>
                        </a:rPr>
                        <a:t>home_ownership_RENT</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rtl="0" fontAlgn="b"/>
                      <a:r>
                        <a:rPr lang="en-US" sz="1600" u="none" strike="noStrike">
                          <a:effectLst/>
                          <a:latin typeface="Calibri" panose="020F0502020204030204" pitchFamily="34" charset="0"/>
                          <a:cs typeface="Calibri" panose="020F0502020204030204" pitchFamily="34" charset="0"/>
                        </a:rPr>
                        <a:t>0,1</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extLst>
                  <a:ext uri="{0D108BD9-81ED-4DB2-BD59-A6C34878D82A}">
                    <a16:rowId xmlns:a16="http://schemas.microsoft.com/office/drawing/2014/main" val="3520355769"/>
                  </a:ext>
                </a:extLst>
              </a:tr>
              <a:tr h="274320">
                <a:tc>
                  <a:txBody>
                    <a:bodyPr/>
                    <a:lstStyle/>
                    <a:p>
                      <a:pPr algn="l" rtl="0" fontAlgn="b"/>
                      <a:r>
                        <a:rPr lang="en-US" sz="1600" u="none" strike="noStrike" dirty="0">
                          <a:effectLst/>
                          <a:latin typeface="Calibri" panose="020F0502020204030204" pitchFamily="34" charset="0"/>
                          <a:cs typeface="Calibri" panose="020F0502020204030204" pitchFamily="34" charset="0"/>
                        </a:rPr>
                        <a:t>OWN</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rtl="0" fontAlgn="t"/>
                      <a:r>
                        <a:rPr lang="en-US" sz="1600" u="none" strike="noStrike" dirty="0">
                          <a:effectLst/>
                          <a:latin typeface="Calibri" panose="020F0502020204030204" pitchFamily="34" charset="0"/>
                          <a:cs typeface="Calibri" panose="020F0502020204030204" pitchFamily="34" charset="0"/>
                        </a:rPr>
                        <a:t>home_ownership_OWN</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rtl="0" fontAlgn="b"/>
                      <a:r>
                        <a:rPr lang="en-US" sz="1600" u="none" strike="noStrike">
                          <a:effectLst/>
                          <a:latin typeface="Calibri" panose="020F0502020204030204" pitchFamily="34" charset="0"/>
                          <a:cs typeface="Calibri" panose="020F0502020204030204" pitchFamily="34" charset="0"/>
                        </a:rPr>
                        <a:t>0,1</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extLst>
                  <a:ext uri="{0D108BD9-81ED-4DB2-BD59-A6C34878D82A}">
                    <a16:rowId xmlns:a16="http://schemas.microsoft.com/office/drawing/2014/main" val="3294044720"/>
                  </a:ext>
                </a:extLst>
              </a:tr>
              <a:tr h="274320">
                <a:tc>
                  <a:txBody>
                    <a:bodyPr/>
                    <a:lstStyle/>
                    <a:p>
                      <a:pPr algn="l" rtl="0" fontAlgn="b"/>
                      <a:r>
                        <a:rPr lang="en-US" sz="1600" u="none" strike="noStrike" dirty="0">
                          <a:effectLst/>
                          <a:latin typeface="Calibri" panose="020F0502020204030204" pitchFamily="34" charset="0"/>
                          <a:cs typeface="Calibri" panose="020F0502020204030204" pitchFamily="34" charset="0"/>
                        </a:rPr>
                        <a:t>OTHER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rtl="0" fontAlgn="t"/>
                      <a:r>
                        <a:rPr lang="en-US" sz="1600" u="none" strike="noStrike" dirty="0">
                          <a:effectLst/>
                          <a:latin typeface="Calibri" panose="020F0502020204030204" pitchFamily="34" charset="0"/>
                          <a:cs typeface="Calibri" panose="020F0502020204030204" pitchFamily="34" charset="0"/>
                        </a:rPr>
                        <a:t>home_ownership_OTHER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rtl="0" fontAlgn="b"/>
                      <a:r>
                        <a:rPr lang="en-US" sz="1600" u="none" strike="noStrike">
                          <a:effectLst/>
                          <a:latin typeface="Calibri" panose="020F0502020204030204" pitchFamily="34" charset="0"/>
                          <a:cs typeface="Calibri" panose="020F0502020204030204" pitchFamily="34" charset="0"/>
                        </a:rPr>
                        <a:t>0,1</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extLst>
                  <a:ext uri="{0D108BD9-81ED-4DB2-BD59-A6C34878D82A}">
                    <a16:rowId xmlns:a16="http://schemas.microsoft.com/office/drawing/2014/main" val="930244884"/>
                  </a:ext>
                </a:extLst>
              </a:tr>
              <a:tr h="274320">
                <a:tc>
                  <a:txBody>
                    <a:bodyPr/>
                    <a:lstStyle/>
                    <a:p>
                      <a:pPr algn="l" rtl="0" fontAlgn="b"/>
                      <a:r>
                        <a:rPr lang="en-US" sz="1600" u="none" strike="noStrike" dirty="0">
                          <a:effectLst/>
                          <a:latin typeface="Calibri" panose="020F0502020204030204" pitchFamily="34" charset="0"/>
                          <a:cs typeface="Calibri" panose="020F0502020204030204" pitchFamily="34" charset="0"/>
                        </a:rPr>
                        <a:t>NONE</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rtl="0" fontAlgn="t"/>
                      <a:r>
                        <a:rPr lang="en-US" sz="1600" u="none" strike="noStrike" dirty="0">
                          <a:effectLst/>
                          <a:latin typeface="Calibri" panose="020F0502020204030204" pitchFamily="34" charset="0"/>
                          <a:cs typeface="Calibri" panose="020F0502020204030204" pitchFamily="34" charset="0"/>
                        </a:rPr>
                        <a:t>home_ownership_NONE</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rtl="0" fontAlgn="b"/>
                      <a:r>
                        <a:rPr lang="en-US" sz="1600" u="none" strike="noStrike" dirty="0">
                          <a:effectLst/>
                          <a:latin typeface="Calibri" panose="020F0502020204030204" pitchFamily="34" charset="0"/>
                          <a:cs typeface="Calibri" panose="020F0502020204030204" pitchFamily="34" charset="0"/>
                        </a:rPr>
                        <a:t>0,1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extLst>
                  <a:ext uri="{0D108BD9-81ED-4DB2-BD59-A6C34878D82A}">
                    <a16:rowId xmlns:a16="http://schemas.microsoft.com/office/drawing/2014/main" val="203563400"/>
                  </a:ext>
                </a:extLst>
              </a:tr>
            </a:tbl>
          </a:graphicData>
        </a:graphic>
      </p:graphicFrame>
      <p:graphicFrame>
        <p:nvGraphicFramePr>
          <p:cNvPr id="6" name="Table 5">
            <a:extLst>
              <a:ext uri="{FF2B5EF4-FFF2-40B4-BE49-F238E27FC236}">
                <a16:creationId xmlns:a16="http://schemas.microsoft.com/office/drawing/2014/main" id="{013617E4-144E-46D3-9C6A-E9DCB9B8962F}"/>
              </a:ext>
            </a:extLst>
          </p:cNvPr>
          <p:cNvGraphicFramePr>
            <a:graphicFrameLocks noGrp="1"/>
          </p:cNvGraphicFramePr>
          <p:nvPr>
            <p:extLst>
              <p:ext uri="{D42A27DB-BD31-4B8C-83A1-F6EECF244321}">
                <p14:modId xmlns:p14="http://schemas.microsoft.com/office/powerpoint/2010/main" val="572128049"/>
              </p:ext>
            </p:extLst>
          </p:nvPr>
        </p:nvGraphicFramePr>
        <p:xfrm>
          <a:off x="388873" y="2677886"/>
          <a:ext cx="9111749" cy="3305809"/>
        </p:xfrm>
        <a:graphic>
          <a:graphicData uri="http://schemas.openxmlformats.org/drawingml/2006/table">
            <a:tbl>
              <a:tblPr>
                <a:tableStyleId>{5C22544A-7EE6-4342-B048-85BDC9FD1C3A}</a:tableStyleId>
              </a:tblPr>
              <a:tblGrid>
                <a:gridCol w="2623616">
                  <a:extLst>
                    <a:ext uri="{9D8B030D-6E8A-4147-A177-3AD203B41FA5}">
                      <a16:colId xmlns:a16="http://schemas.microsoft.com/office/drawing/2014/main" val="3268633786"/>
                    </a:ext>
                  </a:extLst>
                </a:gridCol>
                <a:gridCol w="3917698">
                  <a:extLst>
                    <a:ext uri="{9D8B030D-6E8A-4147-A177-3AD203B41FA5}">
                      <a16:colId xmlns:a16="http://schemas.microsoft.com/office/drawing/2014/main" val="328625503"/>
                    </a:ext>
                  </a:extLst>
                </a:gridCol>
                <a:gridCol w="2570435">
                  <a:extLst>
                    <a:ext uri="{9D8B030D-6E8A-4147-A177-3AD203B41FA5}">
                      <a16:colId xmlns:a16="http://schemas.microsoft.com/office/drawing/2014/main" val="4093907242"/>
                    </a:ext>
                  </a:extLst>
                </a:gridCol>
              </a:tblGrid>
              <a:tr h="254293">
                <a:tc>
                  <a:txBody>
                    <a:bodyPr/>
                    <a:lstStyle/>
                    <a:p>
                      <a:pPr algn="ctr" rtl="0" fontAlgn="t"/>
                      <a:r>
                        <a:rPr lang="en-US" sz="1600" u="none" strike="noStrike" dirty="0">
                          <a:effectLst/>
                          <a:latin typeface="Calibri" panose="020F0502020204030204" pitchFamily="34" charset="0"/>
                          <a:cs typeface="Calibri" panose="020F0502020204030204" pitchFamily="34" charset="0"/>
                        </a:rPr>
                        <a:t>Employment Length</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ctr" rtl="0" fontAlgn="t"/>
                      <a:r>
                        <a:rPr lang="en-US" sz="1600" u="none" strike="noStrike">
                          <a:effectLst/>
                          <a:latin typeface="Calibri" panose="020F0502020204030204" pitchFamily="34" charset="0"/>
                          <a:cs typeface="Calibri" panose="020F0502020204030204" pitchFamily="34" charset="0"/>
                        </a:rPr>
                        <a:t>Employment Length</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ctr" rtl="0" fontAlgn="t"/>
                      <a:r>
                        <a:rPr lang="en-US" sz="1600" u="none" strike="noStrike" dirty="0">
                          <a:effectLst/>
                          <a:latin typeface="Calibri" panose="020F0502020204030204" pitchFamily="34" charset="0"/>
                          <a:cs typeface="Calibri" panose="020F0502020204030204" pitchFamily="34" charset="0"/>
                        </a:rPr>
                        <a:t>Encoding</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extLst>
                  <a:ext uri="{0D108BD9-81ED-4DB2-BD59-A6C34878D82A}">
                    <a16:rowId xmlns:a16="http://schemas.microsoft.com/office/drawing/2014/main" val="2409774923"/>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 n/a</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750659786"/>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&lt; 1 year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emp_length_&lt; 1 year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1795257264"/>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1 year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emp_length_2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911101478"/>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2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emp_length_3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3292592311"/>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3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emp_length_4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1664893826"/>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4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emp_length_5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4168039178"/>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5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emp_length_6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3364576656"/>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6 years </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emp_length_7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3366011786"/>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7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emp_length_8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483823452"/>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8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emp_length_9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2507573352"/>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9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emp_length_10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3091101733"/>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10+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emp_length_10+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1377274256"/>
                  </a:ext>
                </a:extLst>
              </a:tr>
            </a:tbl>
          </a:graphicData>
        </a:graphic>
      </p:graphicFrame>
    </p:spTree>
    <p:extLst>
      <p:ext uri="{BB962C8B-B14F-4D97-AF65-F5344CB8AC3E}">
        <p14:creationId xmlns:p14="http://schemas.microsoft.com/office/powerpoint/2010/main" val="220729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AAC343-2123-4FF5-A7F5-F461F034E459}"/>
              </a:ext>
            </a:extLst>
          </p:cNvPr>
          <p:cNvSpPr txBox="1"/>
          <p:nvPr/>
        </p:nvSpPr>
        <p:spPr>
          <a:xfrm>
            <a:off x="550506" y="74646"/>
            <a:ext cx="11299371" cy="461665"/>
          </a:xfrm>
          <a:prstGeom prst="rect">
            <a:avLst/>
          </a:prstGeom>
          <a:noFill/>
        </p:spPr>
        <p:txBody>
          <a:bodyPr wrap="square" rtlCol="0">
            <a:spAutoFit/>
          </a:bodyPr>
          <a:lstStyle/>
          <a:p>
            <a:pPr algn="ctr"/>
            <a:r>
              <a:rPr lang="en-US" sz="2400" b="1" dirty="0">
                <a:solidFill>
                  <a:srgbClr val="000000"/>
                </a:solidFill>
                <a:latin typeface="Calibri" panose="020F0502020204030204" pitchFamily="34" charset="0"/>
                <a:cs typeface="Calibri" panose="020F0502020204030204" pitchFamily="34" charset="0"/>
              </a:rPr>
              <a:t>Top 20 Feature importance ranking - Random Forest Model</a:t>
            </a:r>
            <a:r>
              <a:rPr lang="en-US" sz="2400" b="1" u="sng" dirty="0">
                <a:latin typeface="Calibri" panose="020F0502020204030204" pitchFamily="34" charset="0"/>
                <a:cs typeface="Calibri" panose="020F0502020204030204" pitchFamily="34" charset="0"/>
              </a:rPr>
              <a:t> </a:t>
            </a:r>
          </a:p>
        </p:txBody>
      </p:sp>
      <p:sp>
        <p:nvSpPr>
          <p:cNvPr id="2" name="Rectangle 1">
            <a:extLst>
              <a:ext uri="{FF2B5EF4-FFF2-40B4-BE49-F238E27FC236}">
                <a16:creationId xmlns:a16="http://schemas.microsoft.com/office/drawing/2014/main" id="{E3C9FCFA-2186-4F00-8268-4CBC7C442660}"/>
              </a:ext>
            </a:extLst>
          </p:cNvPr>
          <p:cNvSpPr/>
          <p:nvPr/>
        </p:nvSpPr>
        <p:spPr>
          <a:xfrm>
            <a:off x="594049" y="536311"/>
            <a:ext cx="11047445" cy="5016758"/>
          </a:xfrm>
          <a:prstGeom prst="rect">
            <a:avLst/>
          </a:prstGeom>
        </p:spPr>
        <p:txBody>
          <a:bodyPr wrap="square">
            <a:spAutoFit/>
          </a:bodyPr>
          <a:lstStyle/>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total_rec_prncp: 0.2652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recoveries: 0.2212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last_pymnt_amnt: 0.0871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total_pymnt: 0.079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funded_amnt_inv: 0.074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collection_recovery_fee: 0.0726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installment: 0.0374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total_pymnt_inv: 0.0349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loan_amnt: 0.0347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funded_amnt: 0.0273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id: 0.0195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total_rec_int: 0.0141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sub_grade: 0.0072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member_id: 0.0055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total_rec_late_fee: 0.0036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term: 0.0026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int_rate: 0.0021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tot_cur_bal: 0.0016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revol_util: 0.0016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revol_bal: 0.0015 </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4899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335A8-1FEF-40A1-B19A-5AAA7AE97E97}"/>
              </a:ext>
            </a:extLst>
          </p:cNvPr>
          <p:cNvSpPr txBox="1"/>
          <p:nvPr/>
        </p:nvSpPr>
        <p:spPr>
          <a:xfrm>
            <a:off x="1588687" y="1825748"/>
            <a:ext cx="10067192" cy="1631216"/>
          </a:xfrm>
          <a:prstGeom prst="rect">
            <a:avLst/>
          </a:prstGeom>
          <a:noFill/>
        </p:spPr>
        <p:txBody>
          <a:bodyPr wrap="square" rtlCol="0">
            <a:spAutoFit/>
          </a:bodyPr>
          <a:lstStyle/>
          <a:p>
            <a:r>
              <a:rPr lang="en-US" sz="2000" dirty="0"/>
              <a:t>Two types of models:</a:t>
            </a: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Random Forest, Logistic Regression, </a:t>
            </a:r>
            <a:r>
              <a:rPr lang="en-US" dirty="0"/>
              <a:t>Naive Bayes</a:t>
            </a:r>
            <a:endParaRPr lang="en-US" sz="2000" dirty="0"/>
          </a:p>
          <a:p>
            <a:pPr marL="342900" indent="-342900">
              <a:buFont typeface="Arial" panose="020B0604020202020204" pitchFamily="34" charset="0"/>
              <a:buChar char="•"/>
            </a:pPr>
            <a:r>
              <a:rPr lang="en-US" sz="2000" dirty="0"/>
              <a:t>Deep Learning Model</a:t>
            </a:r>
          </a:p>
        </p:txBody>
      </p:sp>
      <p:sp>
        <p:nvSpPr>
          <p:cNvPr id="5" name="TextBox 4">
            <a:extLst>
              <a:ext uri="{FF2B5EF4-FFF2-40B4-BE49-F238E27FC236}">
                <a16:creationId xmlns:a16="http://schemas.microsoft.com/office/drawing/2014/main" id="{5994C129-2746-42B3-90E1-B3E4AA938246}"/>
              </a:ext>
            </a:extLst>
          </p:cNvPr>
          <p:cNvSpPr txBox="1"/>
          <p:nvPr/>
        </p:nvSpPr>
        <p:spPr>
          <a:xfrm>
            <a:off x="861646" y="128156"/>
            <a:ext cx="9741877" cy="523220"/>
          </a:xfrm>
          <a:prstGeom prst="rect">
            <a:avLst/>
          </a:prstGeom>
          <a:noFill/>
        </p:spPr>
        <p:txBody>
          <a:bodyPr wrap="square" rtlCol="0">
            <a:spAutoFit/>
          </a:bodyPr>
          <a:lstStyle/>
          <a:p>
            <a:pPr algn="ctr"/>
            <a:r>
              <a:rPr lang="en-US" sz="2800" b="1" dirty="0"/>
              <a:t>PREDICTIVE ANALYSIS</a:t>
            </a:r>
          </a:p>
        </p:txBody>
      </p:sp>
    </p:spTree>
    <p:extLst>
      <p:ext uri="{BB962C8B-B14F-4D97-AF65-F5344CB8AC3E}">
        <p14:creationId xmlns:p14="http://schemas.microsoft.com/office/powerpoint/2010/main" val="357106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53ADFD-BFEF-4EA9-A71E-B7BB7DA336E3}"/>
              </a:ext>
            </a:extLst>
          </p:cNvPr>
          <p:cNvSpPr txBox="1"/>
          <p:nvPr/>
        </p:nvSpPr>
        <p:spPr>
          <a:xfrm>
            <a:off x="1995853" y="128156"/>
            <a:ext cx="8445102" cy="523220"/>
          </a:xfrm>
          <a:prstGeom prst="rect">
            <a:avLst/>
          </a:prstGeom>
          <a:noFill/>
        </p:spPr>
        <p:txBody>
          <a:bodyPr wrap="square" rtlCol="0">
            <a:spAutoFit/>
          </a:bodyPr>
          <a:lstStyle/>
          <a:p>
            <a:pPr algn="ctr"/>
            <a:r>
              <a:rPr lang="en-US" sz="2800" b="1" dirty="0"/>
              <a:t>Evaluating Models</a:t>
            </a:r>
          </a:p>
        </p:txBody>
      </p:sp>
      <p:graphicFrame>
        <p:nvGraphicFramePr>
          <p:cNvPr id="14" name="Table 13">
            <a:extLst>
              <a:ext uri="{FF2B5EF4-FFF2-40B4-BE49-F238E27FC236}">
                <a16:creationId xmlns:a16="http://schemas.microsoft.com/office/drawing/2014/main" id="{3EBD0F37-70DC-4DA6-A0D1-2BBFCD373261}"/>
              </a:ext>
            </a:extLst>
          </p:cNvPr>
          <p:cNvGraphicFramePr>
            <a:graphicFrameLocks noGrp="1"/>
          </p:cNvGraphicFramePr>
          <p:nvPr>
            <p:extLst>
              <p:ext uri="{D42A27DB-BD31-4B8C-83A1-F6EECF244321}">
                <p14:modId xmlns:p14="http://schemas.microsoft.com/office/powerpoint/2010/main" val="607061983"/>
              </p:ext>
            </p:extLst>
          </p:nvPr>
        </p:nvGraphicFramePr>
        <p:xfrm>
          <a:off x="2573503" y="1407381"/>
          <a:ext cx="7286114" cy="1218537"/>
        </p:xfrm>
        <a:graphic>
          <a:graphicData uri="http://schemas.openxmlformats.org/drawingml/2006/table">
            <a:tbl>
              <a:tblPr>
                <a:tableStyleId>{5C22544A-7EE6-4342-B048-85BDC9FD1C3A}</a:tableStyleId>
              </a:tblPr>
              <a:tblGrid>
                <a:gridCol w="1712250">
                  <a:extLst>
                    <a:ext uri="{9D8B030D-6E8A-4147-A177-3AD203B41FA5}">
                      <a16:colId xmlns:a16="http://schemas.microsoft.com/office/drawing/2014/main" val="1204954064"/>
                    </a:ext>
                  </a:extLst>
                </a:gridCol>
                <a:gridCol w="1058175">
                  <a:extLst>
                    <a:ext uri="{9D8B030D-6E8A-4147-A177-3AD203B41FA5}">
                      <a16:colId xmlns:a16="http://schemas.microsoft.com/office/drawing/2014/main" val="315585529"/>
                    </a:ext>
                  </a:extLst>
                </a:gridCol>
                <a:gridCol w="1571917">
                  <a:extLst>
                    <a:ext uri="{9D8B030D-6E8A-4147-A177-3AD203B41FA5}">
                      <a16:colId xmlns:a16="http://schemas.microsoft.com/office/drawing/2014/main" val="1530092535"/>
                    </a:ext>
                  </a:extLst>
                </a:gridCol>
                <a:gridCol w="1571917">
                  <a:extLst>
                    <a:ext uri="{9D8B030D-6E8A-4147-A177-3AD203B41FA5}">
                      <a16:colId xmlns:a16="http://schemas.microsoft.com/office/drawing/2014/main" val="1511499793"/>
                    </a:ext>
                  </a:extLst>
                </a:gridCol>
                <a:gridCol w="1371855">
                  <a:extLst>
                    <a:ext uri="{9D8B030D-6E8A-4147-A177-3AD203B41FA5}">
                      <a16:colId xmlns:a16="http://schemas.microsoft.com/office/drawing/2014/main" val="3021194631"/>
                    </a:ext>
                  </a:extLst>
                </a:gridCol>
              </a:tblGrid>
              <a:tr h="294198">
                <a:tc>
                  <a:txBody>
                    <a:bodyPr/>
                    <a:lstStyle/>
                    <a:p>
                      <a:pPr algn="ctr" fontAlgn="t"/>
                      <a:r>
                        <a:rPr lang="en-US" sz="1600" u="none" strike="noStrike" dirty="0">
                          <a:effectLst/>
                          <a:latin typeface="Calibri" panose="020F0502020204030204" pitchFamily="34" charset="0"/>
                          <a:cs typeface="Calibri" panose="020F0502020204030204" pitchFamily="34" charset="0"/>
                        </a:rPr>
                        <a:t>Models</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Precision</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Recall</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F1 Score</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Support</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extLst>
                  <a:ext uri="{0D108BD9-81ED-4DB2-BD59-A6C34878D82A}">
                    <a16:rowId xmlns:a16="http://schemas.microsoft.com/office/drawing/2014/main" val="1554829959"/>
                  </a:ext>
                </a:extLst>
              </a:tr>
              <a:tr h="308113">
                <a:tc>
                  <a:txBody>
                    <a:bodyPr/>
                    <a:lstStyle/>
                    <a:p>
                      <a:pPr algn="l" fontAlgn="t"/>
                      <a:r>
                        <a:rPr lang="en-US" sz="1600" u="none" strike="noStrike" dirty="0">
                          <a:effectLst/>
                          <a:latin typeface="Calibri" panose="020F0502020204030204" pitchFamily="34" charset="0"/>
                          <a:cs typeface="Calibri" panose="020F0502020204030204" pitchFamily="34" charset="0"/>
                        </a:rPr>
                        <a:t>Random Forest</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b="0" i="0" u="none" strike="noStrike" kern="1200" dirty="0">
                          <a:solidFill>
                            <a:schemeClr val="dk1"/>
                          </a:solidFill>
                          <a:effectLst/>
                          <a:latin typeface="Calibri" panose="020F0502020204030204" pitchFamily="34" charset="0"/>
                          <a:ea typeface="+mn-ea"/>
                          <a:cs typeface="Calibri" panose="020F0502020204030204" pitchFamily="34" charset="0"/>
                        </a:rPr>
                        <a:t>51930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extLst>
                  <a:ext uri="{0D108BD9-81ED-4DB2-BD59-A6C34878D82A}">
                    <a16:rowId xmlns:a16="http://schemas.microsoft.com/office/drawing/2014/main" val="1124721847"/>
                  </a:ext>
                </a:extLst>
              </a:tr>
              <a:tr h="308113">
                <a:tc>
                  <a:txBody>
                    <a:bodyPr/>
                    <a:lstStyle/>
                    <a:p>
                      <a:pPr algn="l" fontAlgn="t"/>
                      <a:r>
                        <a:rPr lang="en-US" sz="1600" b="0" i="0" u="none" strike="noStrike" dirty="0">
                          <a:solidFill>
                            <a:srgbClr val="000000"/>
                          </a:solidFill>
                          <a:effectLst/>
                          <a:latin typeface="Calibri" panose="020F0502020204030204" pitchFamily="34" charset="0"/>
                          <a:cs typeface="Calibri" panose="020F0502020204030204" pitchFamily="34" charset="0"/>
                        </a:rPr>
                        <a:t>Logistic Regression</a:t>
                      </a: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100.00%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b="0" i="0" u="none" strike="noStrike" kern="1200" dirty="0">
                          <a:solidFill>
                            <a:schemeClr val="dk1"/>
                          </a:solidFill>
                          <a:effectLst/>
                          <a:latin typeface="Calibri" panose="020F0502020204030204" pitchFamily="34" charset="0"/>
                          <a:ea typeface="+mn-ea"/>
                          <a:cs typeface="Calibri" panose="020F0502020204030204" pitchFamily="34" charset="0"/>
                        </a:rPr>
                        <a:t>51974 </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extLst>
                  <a:ext uri="{0D108BD9-81ED-4DB2-BD59-A6C34878D82A}">
                    <a16:rowId xmlns:a16="http://schemas.microsoft.com/office/drawing/2014/main" val="517310976"/>
                  </a:ext>
                </a:extLst>
              </a:tr>
              <a:tr h="308113">
                <a:tc>
                  <a:txBody>
                    <a:bodyPr/>
                    <a:lstStyle/>
                    <a:p>
                      <a:pPr algn="l" fontAlgn="t"/>
                      <a:r>
                        <a:rPr lang="en-US" sz="1600" u="none" strike="noStrike" dirty="0">
                          <a:effectLst/>
                          <a:latin typeface="Calibri" panose="020F0502020204030204" pitchFamily="34" charset="0"/>
                          <a:cs typeface="Calibri" panose="020F0502020204030204" pitchFamily="34" charset="0"/>
                        </a:rPr>
                        <a:t>Naïve Bayes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99.00%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77.00%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86.00%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b="0" i="0" u="none" strike="noStrike" kern="1200" dirty="0">
                          <a:solidFill>
                            <a:schemeClr val="dk1"/>
                          </a:solidFill>
                          <a:effectLst/>
                          <a:latin typeface="Calibri" panose="020F0502020204030204" pitchFamily="34" charset="0"/>
                          <a:ea typeface="+mn-ea"/>
                          <a:cs typeface="Calibri" panose="020F0502020204030204" pitchFamily="34" charset="0"/>
                        </a:rPr>
                        <a:t>51946</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extLst>
                  <a:ext uri="{0D108BD9-81ED-4DB2-BD59-A6C34878D82A}">
                    <a16:rowId xmlns:a16="http://schemas.microsoft.com/office/drawing/2014/main" val="845138019"/>
                  </a:ext>
                </a:extLst>
              </a:tr>
            </a:tbl>
          </a:graphicData>
        </a:graphic>
      </p:graphicFrame>
      <p:sp>
        <p:nvSpPr>
          <p:cNvPr id="15" name="Rectangle 14">
            <a:extLst>
              <a:ext uri="{FF2B5EF4-FFF2-40B4-BE49-F238E27FC236}">
                <a16:creationId xmlns:a16="http://schemas.microsoft.com/office/drawing/2014/main" id="{6028A59D-4D68-4633-8D50-B140006722F0}"/>
              </a:ext>
            </a:extLst>
          </p:cNvPr>
          <p:cNvSpPr/>
          <p:nvPr/>
        </p:nvSpPr>
        <p:spPr>
          <a:xfrm>
            <a:off x="3617843" y="882598"/>
            <a:ext cx="4622334" cy="377283"/>
          </a:xfrm>
          <a:prstGeom prst="rect">
            <a:avLst/>
          </a:prstGeom>
        </p:spPr>
        <p:txBody>
          <a:bodyPr wrap="square">
            <a:spAutoFit/>
          </a:bodyPr>
          <a:lstStyle/>
          <a:p>
            <a:pPr algn="ctr"/>
            <a:r>
              <a:rPr lang="en-US" b="1" dirty="0"/>
              <a:t>Confusion Matrix/Insight of Bad Loans</a:t>
            </a:r>
          </a:p>
        </p:txBody>
      </p:sp>
    </p:spTree>
    <p:extLst>
      <p:ext uri="{BB962C8B-B14F-4D97-AF65-F5344CB8AC3E}">
        <p14:creationId xmlns:p14="http://schemas.microsoft.com/office/powerpoint/2010/main" val="2746792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65057C-AA34-4EE9-B45E-9717059B0307}"/>
              </a:ext>
            </a:extLst>
          </p:cNvPr>
          <p:cNvSpPr txBox="1"/>
          <p:nvPr/>
        </p:nvSpPr>
        <p:spPr>
          <a:xfrm>
            <a:off x="984738" y="888023"/>
            <a:ext cx="10231778" cy="12900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Categorial Classification      </a:t>
            </a:r>
          </a:p>
          <a:p>
            <a:pPr marL="742950" lvl="1"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Multi-Class                         </a:t>
            </a:r>
          </a:p>
          <a:p>
            <a:pPr marL="742950" lvl="1"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Binary</a:t>
            </a:r>
          </a:p>
        </p:txBody>
      </p:sp>
      <p:graphicFrame>
        <p:nvGraphicFramePr>
          <p:cNvPr id="8" name="Table 7">
            <a:extLst>
              <a:ext uri="{FF2B5EF4-FFF2-40B4-BE49-F238E27FC236}">
                <a16:creationId xmlns:a16="http://schemas.microsoft.com/office/drawing/2014/main" id="{802E7912-FF45-478E-B225-97847DEFA84F}"/>
              </a:ext>
            </a:extLst>
          </p:cNvPr>
          <p:cNvGraphicFramePr>
            <a:graphicFrameLocks noGrp="1"/>
          </p:cNvGraphicFramePr>
          <p:nvPr>
            <p:extLst>
              <p:ext uri="{D42A27DB-BD31-4B8C-83A1-F6EECF244321}">
                <p14:modId xmlns:p14="http://schemas.microsoft.com/office/powerpoint/2010/main" val="2978951412"/>
              </p:ext>
            </p:extLst>
          </p:nvPr>
        </p:nvGraphicFramePr>
        <p:xfrm>
          <a:off x="1404245" y="3616781"/>
          <a:ext cx="6156300" cy="1376454"/>
        </p:xfrm>
        <a:graphic>
          <a:graphicData uri="http://schemas.openxmlformats.org/drawingml/2006/table">
            <a:tbl>
              <a:tblPr firstRow="1" bandRow="1">
                <a:tableStyleId>{7DF18680-E054-41AD-8BC1-D1AEF772440D}</a:tableStyleId>
              </a:tblPr>
              <a:tblGrid>
                <a:gridCol w="3078150">
                  <a:extLst>
                    <a:ext uri="{9D8B030D-6E8A-4147-A177-3AD203B41FA5}">
                      <a16:colId xmlns:a16="http://schemas.microsoft.com/office/drawing/2014/main" val="3928713092"/>
                    </a:ext>
                  </a:extLst>
                </a:gridCol>
                <a:gridCol w="3078150">
                  <a:extLst>
                    <a:ext uri="{9D8B030D-6E8A-4147-A177-3AD203B41FA5}">
                      <a16:colId xmlns:a16="http://schemas.microsoft.com/office/drawing/2014/main" val="3467058233"/>
                    </a:ext>
                  </a:extLst>
                </a:gridCol>
              </a:tblGrid>
              <a:tr h="59705">
                <a:tc>
                  <a:txBody>
                    <a:bodyPr/>
                    <a:lstStyle/>
                    <a:p>
                      <a:pPr algn="ctr" fontAlgn="b"/>
                      <a:r>
                        <a:rPr lang="en-US" sz="1800" b="1" i="0" u="none" strike="noStrike" dirty="0">
                          <a:solidFill>
                            <a:srgbClr val="000000"/>
                          </a:solidFill>
                          <a:effectLst/>
                          <a:latin typeface="Calibri" panose="020F0502020204030204" pitchFamily="34" charset="0"/>
                        </a:rPr>
                        <a:t>Model</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Accuracy</a:t>
                      </a:r>
                    </a:p>
                  </a:txBody>
                  <a:tcPr marL="7620" marR="7620" marT="7620" marB="0" anchor="b"/>
                </a:tc>
                <a:extLst>
                  <a:ext uri="{0D108BD9-81ED-4DB2-BD59-A6C34878D82A}">
                    <a16:rowId xmlns:a16="http://schemas.microsoft.com/office/drawing/2014/main" val="4171077419"/>
                  </a:ext>
                </a:extLst>
              </a:tr>
              <a:tr h="364838">
                <a:tc>
                  <a:txBody>
                    <a:bodyPr/>
                    <a:lstStyle/>
                    <a:p>
                      <a:pPr algn="ctr" fontAlgn="b"/>
                      <a:r>
                        <a:rPr lang="en-US" sz="1800" b="1" i="0" u="none" strike="noStrike" dirty="0">
                          <a:solidFill>
                            <a:srgbClr val="000000"/>
                          </a:solidFill>
                          <a:effectLst/>
                          <a:latin typeface="Calibri" panose="020F0502020204030204" pitchFamily="34" charset="0"/>
                        </a:rPr>
                        <a:t>Multi-Class </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92.72%</a:t>
                      </a:r>
                    </a:p>
                  </a:txBody>
                  <a:tcPr marL="7620" marR="7620" marT="7620" marB="0" anchor="b"/>
                </a:tc>
                <a:extLst>
                  <a:ext uri="{0D108BD9-81ED-4DB2-BD59-A6C34878D82A}">
                    <a16:rowId xmlns:a16="http://schemas.microsoft.com/office/drawing/2014/main" val="2095186140"/>
                  </a:ext>
                </a:extLst>
              </a:tr>
              <a:tr h="364838">
                <a:tc>
                  <a:txBody>
                    <a:bodyPr/>
                    <a:lstStyle/>
                    <a:p>
                      <a:pPr algn="ctr" fontAlgn="b"/>
                      <a:r>
                        <a:rPr lang="en-US" sz="1800" b="1" i="0" u="none" strike="noStrike" dirty="0">
                          <a:solidFill>
                            <a:srgbClr val="000000"/>
                          </a:solidFill>
                          <a:effectLst/>
                          <a:latin typeface="Calibri" panose="020F0502020204030204" pitchFamily="34" charset="0"/>
                        </a:rPr>
                        <a:t>Binary</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99.67%</a:t>
                      </a:r>
                    </a:p>
                  </a:txBody>
                  <a:tcPr marL="7620" marR="7620" marT="7620" marB="0" anchor="b"/>
                </a:tc>
                <a:extLst>
                  <a:ext uri="{0D108BD9-81ED-4DB2-BD59-A6C34878D82A}">
                    <a16:rowId xmlns:a16="http://schemas.microsoft.com/office/drawing/2014/main" val="1706870643"/>
                  </a:ext>
                </a:extLst>
              </a:tr>
              <a:tr h="364838">
                <a:tc>
                  <a:txBody>
                    <a:bodyPr/>
                    <a:lstStyle/>
                    <a:p>
                      <a:pPr algn="ctr" fontAlgn="b"/>
                      <a:endParaRPr lang="en-US"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8775118"/>
                  </a:ext>
                </a:extLst>
              </a:tr>
            </a:tbl>
          </a:graphicData>
        </a:graphic>
      </p:graphicFrame>
      <p:sp>
        <p:nvSpPr>
          <p:cNvPr id="9" name="TextBox 8">
            <a:extLst>
              <a:ext uri="{FF2B5EF4-FFF2-40B4-BE49-F238E27FC236}">
                <a16:creationId xmlns:a16="http://schemas.microsoft.com/office/drawing/2014/main" id="{464BC5F3-7DE9-44C5-9F4E-AF76ADA34850}"/>
              </a:ext>
            </a:extLst>
          </p:cNvPr>
          <p:cNvSpPr txBox="1"/>
          <p:nvPr/>
        </p:nvSpPr>
        <p:spPr>
          <a:xfrm>
            <a:off x="1995852" y="128156"/>
            <a:ext cx="8809893" cy="523220"/>
          </a:xfrm>
          <a:prstGeom prst="rect">
            <a:avLst/>
          </a:prstGeom>
          <a:noFill/>
        </p:spPr>
        <p:txBody>
          <a:bodyPr wrap="square" rtlCol="0">
            <a:spAutoFit/>
          </a:bodyPr>
          <a:lstStyle/>
          <a:p>
            <a:pPr algn="ctr"/>
            <a:r>
              <a:rPr lang="en-US" sz="2800" b="1" dirty="0"/>
              <a:t>DEEP LEARNING </a:t>
            </a:r>
            <a:r>
              <a:rPr lang="en-US" b="1" dirty="0"/>
              <a:t> </a:t>
            </a:r>
            <a:r>
              <a:rPr lang="en-US" sz="2800" b="1" dirty="0"/>
              <a:t>MODEL  - PERFORMANCE</a:t>
            </a:r>
          </a:p>
        </p:txBody>
      </p:sp>
      <p:sp>
        <p:nvSpPr>
          <p:cNvPr id="11" name="TextBox 10">
            <a:extLst>
              <a:ext uri="{FF2B5EF4-FFF2-40B4-BE49-F238E27FC236}">
                <a16:creationId xmlns:a16="http://schemas.microsoft.com/office/drawing/2014/main" id="{856005C8-FF3C-47D1-8F72-4FC5CA95E981}"/>
              </a:ext>
            </a:extLst>
          </p:cNvPr>
          <p:cNvSpPr txBox="1"/>
          <p:nvPr/>
        </p:nvSpPr>
        <p:spPr>
          <a:xfrm>
            <a:off x="1287624" y="2528086"/>
            <a:ext cx="3325399"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196699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A5C9D4-5A0B-4C79-B529-E2FBFAD92CE1}"/>
              </a:ext>
            </a:extLst>
          </p:cNvPr>
          <p:cNvSpPr txBox="1"/>
          <p:nvPr/>
        </p:nvSpPr>
        <p:spPr>
          <a:xfrm>
            <a:off x="2224453" y="180220"/>
            <a:ext cx="6576646" cy="523220"/>
          </a:xfrm>
          <a:prstGeom prst="rect">
            <a:avLst/>
          </a:prstGeom>
          <a:noFill/>
        </p:spPr>
        <p:txBody>
          <a:bodyPr wrap="square" rtlCol="0">
            <a:spAutoFit/>
          </a:bodyPr>
          <a:lstStyle/>
          <a:p>
            <a:pPr algn="ctr"/>
            <a:r>
              <a:rPr lang="en-US" sz="2800" b="1" dirty="0"/>
              <a:t>DEEP LEARNING</a:t>
            </a:r>
            <a:r>
              <a:rPr lang="en-US" b="1" dirty="0"/>
              <a:t> </a:t>
            </a:r>
            <a:r>
              <a:rPr lang="en-US" sz="2800" b="1" dirty="0"/>
              <a:t>MODEL </a:t>
            </a:r>
          </a:p>
        </p:txBody>
      </p:sp>
      <p:sp>
        <p:nvSpPr>
          <p:cNvPr id="5" name="TextBox 4">
            <a:extLst>
              <a:ext uri="{FF2B5EF4-FFF2-40B4-BE49-F238E27FC236}">
                <a16:creationId xmlns:a16="http://schemas.microsoft.com/office/drawing/2014/main" id="{E099C53A-DE24-4A01-9234-7944B5AA4382}"/>
              </a:ext>
            </a:extLst>
          </p:cNvPr>
          <p:cNvSpPr txBox="1"/>
          <p:nvPr/>
        </p:nvSpPr>
        <p:spPr>
          <a:xfrm>
            <a:off x="1903534" y="694372"/>
            <a:ext cx="7499839" cy="369332"/>
          </a:xfrm>
          <a:prstGeom prst="rect">
            <a:avLst/>
          </a:prstGeom>
          <a:noFill/>
        </p:spPr>
        <p:txBody>
          <a:bodyPr wrap="square" rtlCol="0">
            <a:spAutoFit/>
          </a:bodyPr>
          <a:lstStyle/>
          <a:p>
            <a:pPr algn="ctr"/>
            <a:r>
              <a:rPr lang="en-US" b="1" dirty="0"/>
              <a:t>CONFUSION MATIX –  MULTI-CLASS CLASSIFICATION</a:t>
            </a:r>
          </a:p>
        </p:txBody>
      </p:sp>
      <p:pic>
        <p:nvPicPr>
          <p:cNvPr id="7" name="Picture 6">
            <a:extLst>
              <a:ext uri="{FF2B5EF4-FFF2-40B4-BE49-F238E27FC236}">
                <a16:creationId xmlns:a16="http://schemas.microsoft.com/office/drawing/2014/main" id="{FBCB049B-256D-40DF-9870-C11F699393F8}"/>
              </a:ext>
            </a:extLst>
          </p:cNvPr>
          <p:cNvPicPr>
            <a:picLocks noChangeAspect="1"/>
          </p:cNvPicPr>
          <p:nvPr/>
        </p:nvPicPr>
        <p:blipFill>
          <a:blip r:embed="rId2"/>
          <a:stretch>
            <a:fillRect/>
          </a:stretch>
        </p:blipFill>
        <p:spPr>
          <a:xfrm>
            <a:off x="2871787" y="1160719"/>
            <a:ext cx="6448425" cy="4838700"/>
          </a:xfrm>
          <a:prstGeom prst="rect">
            <a:avLst/>
          </a:prstGeom>
        </p:spPr>
      </p:pic>
    </p:spTree>
    <p:extLst>
      <p:ext uri="{BB962C8B-B14F-4D97-AF65-F5344CB8AC3E}">
        <p14:creationId xmlns:p14="http://schemas.microsoft.com/office/powerpoint/2010/main" val="221190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A5C9D4-5A0B-4C79-B529-E2FBFAD92CE1}"/>
              </a:ext>
            </a:extLst>
          </p:cNvPr>
          <p:cNvSpPr txBox="1"/>
          <p:nvPr/>
        </p:nvSpPr>
        <p:spPr>
          <a:xfrm>
            <a:off x="2224453" y="180220"/>
            <a:ext cx="6576646" cy="523220"/>
          </a:xfrm>
          <a:prstGeom prst="rect">
            <a:avLst/>
          </a:prstGeom>
          <a:noFill/>
        </p:spPr>
        <p:txBody>
          <a:bodyPr wrap="square" rtlCol="0">
            <a:spAutoFit/>
          </a:bodyPr>
          <a:lstStyle/>
          <a:p>
            <a:pPr algn="ctr"/>
            <a:r>
              <a:rPr lang="en-US" sz="2800" b="1" dirty="0"/>
              <a:t>DEEP LEARNING</a:t>
            </a:r>
            <a:r>
              <a:rPr lang="en-US" b="1" dirty="0"/>
              <a:t> </a:t>
            </a:r>
            <a:r>
              <a:rPr lang="en-US" sz="2800" b="1" dirty="0"/>
              <a:t>MODEL </a:t>
            </a:r>
          </a:p>
        </p:txBody>
      </p:sp>
      <p:sp>
        <p:nvSpPr>
          <p:cNvPr id="5" name="TextBox 4">
            <a:extLst>
              <a:ext uri="{FF2B5EF4-FFF2-40B4-BE49-F238E27FC236}">
                <a16:creationId xmlns:a16="http://schemas.microsoft.com/office/drawing/2014/main" id="{E099C53A-DE24-4A01-9234-7944B5AA4382}"/>
              </a:ext>
            </a:extLst>
          </p:cNvPr>
          <p:cNvSpPr txBox="1"/>
          <p:nvPr/>
        </p:nvSpPr>
        <p:spPr>
          <a:xfrm>
            <a:off x="1903534" y="694372"/>
            <a:ext cx="7499839" cy="369332"/>
          </a:xfrm>
          <a:prstGeom prst="rect">
            <a:avLst/>
          </a:prstGeom>
          <a:noFill/>
        </p:spPr>
        <p:txBody>
          <a:bodyPr wrap="square" rtlCol="0">
            <a:spAutoFit/>
          </a:bodyPr>
          <a:lstStyle/>
          <a:p>
            <a:pPr algn="ctr"/>
            <a:r>
              <a:rPr lang="en-US" b="1" dirty="0"/>
              <a:t>CONFUSION MATIX – BINARY CLASSIFICATION</a:t>
            </a:r>
          </a:p>
        </p:txBody>
      </p:sp>
      <p:pic>
        <p:nvPicPr>
          <p:cNvPr id="3" name="Picture 2">
            <a:extLst>
              <a:ext uri="{FF2B5EF4-FFF2-40B4-BE49-F238E27FC236}">
                <a16:creationId xmlns:a16="http://schemas.microsoft.com/office/drawing/2014/main" id="{718670E4-D826-48AD-9A74-6286B4E93C6F}"/>
              </a:ext>
            </a:extLst>
          </p:cNvPr>
          <p:cNvPicPr>
            <a:picLocks noChangeAspect="1"/>
          </p:cNvPicPr>
          <p:nvPr/>
        </p:nvPicPr>
        <p:blipFill>
          <a:blip r:embed="rId2"/>
          <a:stretch>
            <a:fillRect/>
          </a:stretch>
        </p:blipFill>
        <p:spPr>
          <a:xfrm>
            <a:off x="2871787" y="1073258"/>
            <a:ext cx="6448425" cy="4838700"/>
          </a:xfrm>
          <a:prstGeom prst="rect">
            <a:avLst/>
          </a:prstGeom>
        </p:spPr>
      </p:pic>
    </p:spTree>
    <p:extLst>
      <p:ext uri="{BB962C8B-B14F-4D97-AF65-F5344CB8AC3E}">
        <p14:creationId xmlns:p14="http://schemas.microsoft.com/office/powerpoint/2010/main" val="424826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D278BD-4005-4711-AF95-743A9CF9861E}"/>
              </a:ext>
            </a:extLst>
          </p:cNvPr>
          <p:cNvPicPr>
            <a:picLocks noChangeAspect="1"/>
          </p:cNvPicPr>
          <p:nvPr/>
        </p:nvPicPr>
        <p:blipFill>
          <a:blip r:embed="rId2"/>
          <a:stretch>
            <a:fillRect/>
          </a:stretch>
        </p:blipFill>
        <p:spPr>
          <a:xfrm>
            <a:off x="372016" y="1040956"/>
            <a:ext cx="1915268" cy="1376239"/>
          </a:xfrm>
          <a:prstGeom prst="rect">
            <a:avLst/>
          </a:prstGeom>
        </p:spPr>
      </p:pic>
      <p:pic>
        <p:nvPicPr>
          <p:cNvPr id="4" name="Picture 3">
            <a:extLst>
              <a:ext uri="{FF2B5EF4-FFF2-40B4-BE49-F238E27FC236}">
                <a16:creationId xmlns:a16="http://schemas.microsoft.com/office/drawing/2014/main" id="{8BC6A414-199D-4547-B4DB-A745BCD43457}"/>
              </a:ext>
            </a:extLst>
          </p:cNvPr>
          <p:cNvPicPr>
            <a:picLocks noChangeAspect="1"/>
          </p:cNvPicPr>
          <p:nvPr/>
        </p:nvPicPr>
        <p:blipFill>
          <a:blip r:embed="rId2"/>
          <a:stretch>
            <a:fillRect/>
          </a:stretch>
        </p:blipFill>
        <p:spPr>
          <a:xfrm>
            <a:off x="372428" y="2545075"/>
            <a:ext cx="1914855" cy="1376239"/>
          </a:xfrm>
          <a:prstGeom prst="rect">
            <a:avLst/>
          </a:prstGeom>
        </p:spPr>
      </p:pic>
      <p:pic>
        <p:nvPicPr>
          <p:cNvPr id="5" name="Picture 4">
            <a:extLst>
              <a:ext uri="{FF2B5EF4-FFF2-40B4-BE49-F238E27FC236}">
                <a16:creationId xmlns:a16="http://schemas.microsoft.com/office/drawing/2014/main" id="{60D82EC4-201F-49FD-A2AD-F558503E4163}"/>
              </a:ext>
            </a:extLst>
          </p:cNvPr>
          <p:cNvPicPr>
            <a:picLocks noChangeAspect="1"/>
          </p:cNvPicPr>
          <p:nvPr/>
        </p:nvPicPr>
        <p:blipFill>
          <a:blip r:embed="rId2"/>
          <a:stretch>
            <a:fillRect/>
          </a:stretch>
        </p:blipFill>
        <p:spPr>
          <a:xfrm>
            <a:off x="389661" y="4136659"/>
            <a:ext cx="1914855" cy="1376239"/>
          </a:xfrm>
          <a:prstGeom prst="rect">
            <a:avLst/>
          </a:prstGeom>
        </p:spPr>
      </p:pic>
      <p:sp>
        <p:nvSpPr>
          <p:cNvPr id="6" name="TextBox 5">
            <a:extLst>
              <a:ext uri="{FF2B5EF4-FFF2-40B4-BE49-F238E27FC236}">
                <a16:creationId xmlns:a16="http://schemas.microsoft.com/office/drawing/2014/main" id="{29E062DE-44D7-410E-A3DA-76470745B247}"/>
              </a:ext>
            </a:extLst>
          </p:cNvPr>
          <p:cNvSpPr txBox="1"/>
          <p:nvPr/>
        </p:nvSpPr>
        <p:spPr>
          <a:xfrm>
            <a:off x="326005" y="652008"/>
            <a:ext cx="2163734" cy="369332"/>
          </a:xfrm>
          <a:prstGeom prst="rect">
            <a:avLst/>
          </a:prstGeom>
          <a:noFill/>
        </p:spPr>
        <p:txBody>
          <a:bodyPr wrap="none" rtlCol="0">
            <a:spAutoFit/>
          </a:bodyPr>
          <a:lstStyle/>
          <a:p>
            <a:r>
              <a:rPr lang="en-US" b="1" dirty="0"/>
              <a:t>Loan Applications </a:t>
            </a:r>
          </a:p>
        </p:txBody>
      </p:sp>
      <p:sp>
        <p:nvSpPr>
          <p:cNvPr id="9" name="Rectangle 8">
            <a:extLst>
              <a:ext uri="{FF2B5EF4-FFF2-40B4-BE49-F238E27FC236}">
                <a16:creationId xmlns:a16="http://schemas.microsoft.com/office/drawing/2014/main" id="{0B171548-01B7-491F-893A-729171F2BAAA}"/>
              </a:ext>
            </a:extLst>
          </p:cNvPr>
          <p:cNvSpPr/>
          <p:nvPr/>
        </p:nvSpPr>
        <p:spPr>
          <a:xfrm>
            <a:off x="4007457" y="2488756"/>
            <a:ext cx="2973788" cy="12881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Loan Application Review System</a:t>
            </a:r>
          </a:p>
        </p:txBody>
      </p:sp>
      <p:cxnSp>
        <p:nvCxnSpPr>
          <p:cNvPr id="24" name="Connector: Elbow 23">
            <a:extLst>
              <a:ext uri="{FF2B5EF4-FFF2-40B4-BE49-F238E27FC236}">
                <a16:creationId xmlns:a16="http://schemas.microsoft.com/office/drawing/2014/main" id="{8C8CA4A9-607D-4DB2-A66C-4798D5048134}"/>
              </a:ext>
            </a:extLst>
          </p:cNvPr>
          <p:cNvCxnSpPr>
            <a:cxnSpLocks/>
            <a:stCxn id="9" idx="2"/>
          </p:cNvCxnSpPr>
          <p:nvPr/>
        </p:nvCxnSpPr>
        <p:spPr>
          <a:xfrm rot="16200000" flipH="1">
            <a:off x="6081452" y="3189765"/>
            <a:ext cx="1307144" cy="24813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C90E818B-DD97-4E9B-9511-45537CE1315E}"/>
              </a:ext>
            </a:extLst>
          </p:cNvPr>
          <p:cNvCxnSpPr>
            <a:cxnSpLocks/>
            <a:stCxn id="9" idx="0"/>
          </p:cNvCxnSpPr>
          <p:nvPr/>
        </p:nvCxnSpPr>
        <p:spPr>
          <a:xfrm rot="5400000" flipH="1" flipV="1">
            <a:off x="6019139" y="715618"/>
            <a:ext cx="1248351" cy="22979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026A7F-63D7-4F7A-8971-2A42DBEF5F8C}"/>
              </a:ext>
            </a:extLst>
          </p:cNvPr>
          <p:cNvCxnSpPr>
            <a:cxnSpLocks/>
            <a:stCxn id="9" idx="3"/>
          </p:cNvCxnSpPr>
          <p:nvPr/>
        </p:nvCxnSpPr>
        <p:spPr>
          <a:xfrm flipV="1">
            <a:off x="6981245" y="3102812"/>
            <a:ext cx="950470" cy="3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64B8903-AD44-46EB-84D0-BF4473A5A358}"/>
              </a:ext>
            </a:extLst>
          </p:cNvPr>
          <p:cNvSpPr/>
          <p:nvPr/>
        </p:nvSpPr>
        <p:spPr>
          <a:xfrm>
            <a:off x="7935405" y="675861"/>
            <a:ext cx="2146852" cy="119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Risky</a:t>
            </a:r>
          </a:p>
          <a:p>
            <a:pPr algn="ctr"/>
            <a:endParaRPr lang="en-US" dirty="0"/>
          </a:p>
        </p:txBody>
      </p:sp>
      <p:sp>
        <p:nvSpPr>
          <p:cNvPr id="36" name="Rectangle 35">
            <a:extLst>
              <a:ext uri="{FF2B5EF4-FFF2-40B4-BE49-F238E27FC236}">
                <a16:creationId xmlns:a16="http://schemas.microsoft.com/office/drawing/2014/main" id="{64E7C8C5-2307-42E3-97ED-69583B2F7C26}"/>
              </a:ext>
            </a:extLst>
          </p:cNvPr>
          <p:cNvSpPr/>
          <p:nvPr/>
        </p:nvSpPr>
        <p:spPr>
          <a:xfrm>
            <a:off x="7975698" y="2485704"/>
            <a:ext cx="2195381" cy="1386581"/>
          </a:xfrm>
          <a:prstGeom prst="rect">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Risky</a:t>
            </a:r>
          </a:p>
        </p:txBody>
      </p:sp>
      <p:sp>
        <p:nvSpPr>
          <p:cNvPr id="37" name="Rectangle 36">
            <a:extLst>
              <a:ext uri="{FF2B5EF4-FFF2-40B4-BE49-F238E27FC236}">
                <a16:creationId xmlns:a16="http://schemas.microsoft.com/office/drawing/2014/main" id="{8468287F-DB44-4451-A615-C7178E48007B}"/>
              </a:ext>
            </a:extLst>
          </p:cNvPr>
          <p:cNvSpPr/>
          <p:nvPr/>
        </p:nvSpPr>
        <p:spPr>
          <a:xfrm>
            <a:off x="8024735" y="4363531"/>
            <a:ext cx="2195381" cy="138658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Safe</a:t>
            </a:r>
          </a:p>
        </p:txBody>
      </p:sp>
      <p:cxnSp>
        <p:nvCxnSpPr>
          <p:cNvPr id="41" name="Straight Arrow Connector 40">
            <a:extLst>
              <a:ext uri="{FF2B5EF4-FFF2-40B4-BE49-F238E27FC236}">
                <a16:creationId xmlns:a16="http://schemas.microsoft.com/office/drawing/2014/main" id="{263A1296-3E5A-475F-A8C4-70D9AB6210AF}"/>
              </a:ext>
            </a:extLst>
          </p:cNvPr>
          <p:cNvCxnSpPr>
            <a:stCxn id="4" idx="3"/>
          </p:cNvCxnSpPr>
          <p:nvPr/>
        </p:nvCxnSpPr>
        <p:spPr>
          <a:xfrm>
            <a:off x="2287283" y="3233195"/>
            <a:ext cx="1671137" cy="1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B3304CE-2F57-407D-A231-E092097D9124}"/>
              </a:ext>
            </a:extLst>
          </p:cNvPr>
          <p:cNvCxnSpPr>
            <a:cxnSpLocks/>
            <a:stCxn id="5" idx="3"/>
          </p:cNvCxnSpPr>
          <p:nvPr/>
        </p:nvCxnSpPr>
        <p:spPr>
          <a:xfrm flipV="1">
            <a:off x="2304516" y="3536668"/>
            <a:ext cx="1702940" cy="1288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F5FF28C-5338-41FE-BAB2-A45C59EA1C83}"/>
              </a:ext>
            </a:extLst>
          </p:cNvPr>
          <p:cNvCxnSpPr>
            <a:cxnSpLocks/>
            <a:stCxn id="3" idx="3"/>
          </p:cNvCxnSpPr>
          <p:nvPr/>
        </p:nvCxnSpPr>
        <p:spPr>
          <a:xfrm>
            <a:off x="2287284" y="1729076"/>
            <a:ext cx="1702940" cy="99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59EDD34-FDFC-4A1E-AB5F-5C8E735F2EE0}"/>
              </a:ext>
            </a:extLst>
          </p:cNvPr>
          <p:cNvSpPr txBox="1"/>
          <p:nvPr/>
        </p:nvSpPr>
        <p:spPr>
          <a:xfrm>
            <a:off x="1701581" y="90453"/>
            <a:ext cx="6757614" cy="954107"/>
          </a:xfrm>
          <a:prstGeom prst="rect">
            <a:avLst/>
          </a:prstGeom>
          <a:noFill/>
        </p:spPr>
        <p:txBody>
          <a:bodyPr wrap="square" rtlCol="0">
            <a:spAutoFit/>
          </a:bodyPr>
          <a:lstStyle/>
          <a:p>
            <a:pPr algn="ctr"/>
            <a:r>
              <a:rPr lang="en-US" sz="2800" b="1" dirty="0"/>
              <a:t>MANUAL LOAN PROCESSING SYSTEM</a:t>
            </a:r>
          </a:p>
        </p:txBody>
      </p:sp>
    </p:spTree>
    <p:extLst>
      <p:ext uri="{BB962C8B-B14F-4D97-AF65-F5344CB8AC3E}">
        <p14:creationId xmlns:p14="http://schemas.microsoft.com/office/powerpoint/2010/main" val="2386764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99811-3E9A-4252-8582-EB1A32242125}"/>
              </a:ext>
            </a:extLst>
          </p:cNvPr>
          <p:cNvSpPr txBox="1"/>
          <p:nvPr/>
        </p:nvSpPr>
        <p:spPr>
          <a:xfrm>
            <a:off x="2224453" y="180220"/>
            <a:ext cx="6576646" cy="523220"/>
          </a:xfrm>
          <a:prstGeom prst="rect">
            <a:avLst/>
          </a:prstGeom>
          <a:noFill/>
        </p:spPr>
        <p:txBody>
          <a:bodyPr wrap="square" rtlCol="0">
            <a:spAutoFit/>
          </a:bodyPr>
          <a:lstStyle/>
          <a:p>
            <a:pPr algn="ctr"/>
            <a:r>
              <a:rPr lang="en-US" sz="2800" b="1" dirty="0"/>
              <a:t>FUTURE ENHANCEMENTS</a:t>
            </a:r>
          </a:p>
        </p:txBody>
      </p:sp>
      <p:sp>
        <p:nvSpPr>
          <p:cNvPr id="3" name="TextBox 2">
            <a:extLst>
              <a:ext uri="{FF2B5EF4-FFF2-40B4-BE49-F238E27FC236}">
                <a16:creationId xmlns:a16="http://schemas.microsoft.com/office/drawing/2014/main" id="{54015ABD-C21F-4FD0-A72A-D9CF9BF75F98}"/>
              </a:ext>
            </a:extLst>
          </p:cNvPr>
          <p:cNvSpPr txBox="1"/>
          <p:nvPr/>
        </p:nvSpPr>
        <p:spPr>
          <a:xfrm>
            <a:off x="931985" y="1266092"/>
            <a:ext cx="10541977" cy="4524315"/>
          </a:xfrm>
          <a:prstGeom prst="rect">
            <a:avLst/>
          </a:prstGeom>
          <a:noFill/>
        </p:spPr>
        <p:txBody>
          <a:bodyPr wrap="square" rtlCol="0">
            <a:spAutoFit/>
          </a:bodyPr>
          <a:lstStyle/>
          <a:p>
            <a:r>
              <a:rPr lang="en-US" dirty="0"/>
              <a:t>Develop an automated loan approval system with borrower’s status notification</a:t>
            </a:r>
          </a:p>
          <a:p>
            <a:endParaRPr lang="en-US" dirty="0"/>
          </a:p>
          <a:p>
            <a:r>
              <a:rPr lang="en-US" dirty="0"/>
              <a:t>Alerts:-</a:t>
            </a:r>
          </a:p>
          <a:p>
            <a:r>
              <a:rPr lang="en-US" dirty="0"/>
              <a:t>Define Threshold</a:t>
            </a:r>
          </a:p>
          <a:p>
            <a:endParaRPr lang="en-US" dirty="0"/>
          </a:p>
          <a:p>
            <a:r>
              <a:rPr lang="en-US" dirty="0"/>
              <a:t>If Loan Status is 1 -----   ‘Risky Borrower’ signal</a:t>
            </a:r>
          </a:p>
          <a:p>
            <a:endParaRPr lang="en-US" dirty="0"/>
          </a:p>
          <a:p>
            <a:r>
              <a:rPr lang="en-US" dirty="0"/>
              <a:t>If Loan Status is 0 -----   ‘Safe Borrower’ signal</a:t>
            </a:r>
          </a:p>
          <a:p>
            <a:endParaRPr lang="en-US" dirty="0"/>
          </a:p>
          <a:p>
            <a:endParaRPr lang="en-US" dirty="0"/>
          </a:p>
          <a:p>
            <a:r>
              <a:rPr lang="en-US" dirty="0"/>
              <a:t>Alert System</a:t>
            </a:r>
          </a:p>
          <a:p>
            <a:endParaRPr lang="en-US" dirty="0"/>
          </a:p>
          <a:p>
            <a:pPr marL="285750" indent="-285750">
              <a:buFont typeface="Arial" panose="020B0604020202020204" pitchFamily="34" charset="0"/>
              <a:buChar char="•"/>
            </a:pPr>
            <a:r>
              <a:rPr lang="en-US" dirty="0"/>
              <a:t>SMS via Twillo</a:t>
            </a:r>
          </a:p>
          <a:p>
            <a:pPr marL="285750" indent="-285750">
              <a:buFont typeface="Arial" panose="020B0604020202020204" pitchFamily="34" charset="0"/>
              <a:buChar char="•"/>
            </a:pPr>
            <a:r>
              <a:rPr lang="en-US" dirty="0"/>
              <a:t>Email</a:t>
            </a:r>
          </a:p>
          <a:p>
            <a:endParaRPr lang="en-US" dirty="0"/>
          </a:p>
          <a:p>
            <a:endParaRPr lang="en-US" dirty="0"/>
          </a:p>
        </p:txBody>
      </p:sp>
    </p:spTree>
    <p:extLst>
      <p:ext uri="{BB962C8B-B14F-4D97-AF65-F5344CB8AC3E}">
        <p14:creationId xmlns:p14="http://schemas.microsoft.com/office/powerpoint/2010/main" val="3618752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46DE60E-1CEA-44BA-A842-C6BF193C7FA8}"/>
              </a:ext>
            </a:extLst>
          </p:cNvPr>
          <p:cNvSpPr/>
          <p:nvPr/>
        </p:nvSpPr>
        <p:spPr>
          <a:xfrm>
            <a:off x="2771101" y="1371422"/>
            <a:ext cx="2901820" cy="301064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311E1A3-7386-4F5A-89B4-B49A52D9A398}"/>
              </a:ext>
            </a:extLst>
          </p:cNvPr>
          <p:cNvSpPr txBox="1"/>
          <p:nvPr/>
        </p:nvSpPr>
        <p:spPr>
          <a:xfrm>
            <a:off x="2224453" y="180220"/>
            <a:ext cx="6576646" cy="954107"/>
          </a:xfrm>
          <a:prstGeom prst="rect">
            <a:avLst/>
          </a:prstGeom>
          <a:noFill/>
        </p:spPr>
        <p:txBody>
          <a:bodyPr wrap="square" rtlCol="0">
            <a:spAutoFit/>
          </a:bodyPr>
          <a:lstStyle/>
          <a:p>
            <a:pPr algn="ctr"/>
            <a:r>
              <a:rPr lang="en-US" sz="2800" b="1" dirty="0"/>
              <a:t>Future Enhancement</a:t>
            </a:r>
          </a:p>
          <a:p>
            <a:pPr algn="ctr"/>
            <a:r>
              <a:rPr lang="en-US" sz="2800" b="1" dirty="0"/>
              <a:t>Loan Processing System</a:t>
            </a:r>
          </a:p>
        </p:txBody>
      </p:sp>
      <p:pic>
        <p:nvPicPr>
          <p:cNvPr id="25" name="Picture 24">
            <a:extLst>
              <a:ext uri="{FF2B5EF4-FFF2-40B4-BE49-F238E27FC236}">
                <a16:creationId xmlns:a16="http://schemas.microsoft.com/office/drawing/2014/main" id="{C63ACAF9-59D8-4E88-A627-764CE414B85A}"/>
              </a:ext>
            </a:extLst>
          </p:cNvPr>
          <p:cNvPicPr>
            <a:picLocks noChangeAspect="1"/>
          </p:cNvPicPr>
          <p:nvPr/>
        </p:nvPicPr>
        <p:blipFill>
          <a:blip r:embed="rId2"/>
          <a:stretch>
            <a:fillRect/>
          </a:stretch>
        </p:blipFill>
        <p:spPr>
          <a:xfrm>
            <a:off x="253472" y="3079058"/>
            <a:ext cx="1640412" cy="945326"/>
          </a:xfrm>
          <a:prstGeom prst="rect">
            <a:avLst/>
          </a:prstGeom>
        </p:spPr>
      </p:pic>
      <p:pic>
        <p:nvPicPr>
          <p:cNvPr id="28" name="Picture 27">
            <a:extLst>
              <a:ext uri="{FF2B5EF4-FFF2-40B4-BE49-F238E27FC236}">
                <a16:creationId xmlns:a16="http://schemas.microsoft.com/office/drawing/2014/main" id="{560112E5-A5C6-468D-8680-4897D0B77258}"/>
              </a:ext>
            </a:extLst>
          </p:cNvPr>
          <p:cNvPicPr>
            <a:picLocks noChangeAspect="1"/>
          </p:cNvPicPr>
          <p:nvPr/>
        </p:nvPicPr>
        <p:blipFill>
          <a:blip r:embed="rId3"/>
          <a:stretch>
            <a:fillRect/>
          </a:stretch>
        </p:blipFill>
        <p:spPr>
          <a:xfrm>
            <a:off x="3040983" y="1559091"/>
            <a:ext cx="2245702" cy="924676"/>
          </a:xfrm>
          <a:prstGeom prst="rect">
            <a:avLst/>
          </a:prstGeom>
        </p:spPr>
      </p:pic>
      <p:pic>
        <p:nvPicPr>
          <p:cNvPr id="32" name="Picture 31">
            <a:extLst>
              <a:ext uri="{FF2B5EF4-FFF2-40B4-BE49-F238E27FC236}">
                <a16:creationId xmlns:a16="http://schemas.microsoft.com/office/drawing/2014/main" id="{1105D483-49E8-45C6-9C97-972F90B70F7E}"/>
              </a:ext>
            </a:extLst>
          </p:cNvPr>
          <p:cNvPicPr>
            <a:picLocks noChangeAspect="1"/>
          </p:cNvPicPr>
          <p:nvPr/>
        </p:nvPicPr>
        <p:blipFill>
          <a:blip r:embed="rId4"/>
          <a:stretch>
            <a:fillRect/>
          </a:stretch>
        </p:blipFill>
        <p:spPr>
          <a:xfrm>
            <a:off x="3096641" y="3290855"/>
            <a:ext cx="2245702" cy="924677"/>
          </a:xfrm>
          <a:prstGeom prst="rect">
            <a:avLst/>
          </a:prstGeom>
        </p:spPr>
      </p:pic>
      <p:pic>
        <p:nvPicPr>
          <p:cNvPr id="34" name="Picture 33">
            <a:extLst>
              <a:ext uri="{FF2B5EF4-FFF2-40B4-BE49-F238E27FC236}">
                <a16:creationId xmlns:a16="http://schemas.microsoft.com/office/drawing/2014/main" id="{A79A9FCA-F1D4-46DB-AA05-1BD6FFBB03FD}"/>
              </a:ext>
            </a:extLst>
          </p:cNvPr>
          <p:cNvPicPr>
            <a:picLocks noChangeAspect="1"/>
          </p:cNvPicPr>
          <p:nvPr/>
        </p:nvPicPr>
        <p:blipFill>
          <a:blip r:embed="rId5"/>
          <a:stretch>
            <a:fillRect/>
          </a:stretch>
        </p:blipFill>
        <p:spPr>
          <a:xfrm>
            <a:off x="8145624" y="2189918"/>
            <a:ext cx="1740227" cy="1053695"/>
          </a:xfrm>
          <a:prstGeom prst="rect">
            <a:avLst/>
          </a:prstGeom>
        </p:spPr>
      </p:pic>
      <p:cxnSp>
        <p:nvCxnSpPr>
          <p:cNvPr id="58" name="Straight Arrow Connector 57">
            <a:extLst>
              <a:ext uri="{FF2B5EF4-FFF2-40B4-BE49-F238E27FC236}">
                <a16:creationId xmlns:a16="http://schemas.microsoft.com/office/drawing/2014/main" id="{A4CDBCD3-600B-4E47-AA47-D37266DF6C42}"/>
              </a:ext>
            </a:extLst>
          </p:cNvPr>
          <p:cNvCxnSpPr>
            <a:cxnSpLocks/>
            <a:stCxn id="25" idx="3"/>
          </p:cNvCxnSpPr>
          <p:nvPr/>
        </p:nvCxnSpPr>
        <p:spPr>
          <a:xfrm>
            <a:off x="1893884" y="3551721"/>
            <a:ext cx="934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CE2C305-574D-425B-A416-4D13C1AE31C8}"/>
              </a:ext>
            </a:extLst>
          </p:cNvPr>
          <p:cNvCxnSpPr>
            <a:stCxn id="28" idx="2"/>
          </p:cNvCxnSpPr>
          <p:nvPr/>
        </p:nvCxnSpPr>
        <p:spPr>
          <a:xfrm>
            <a:off x="4163834" y="2483767"/>
            <a:ext cx="0" cy="759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E3ACBD9-311B-4685-906B-A78BA67975D9}"/>
              </a:ext>
            </a:extLst>
          </p:cNvPr>
          <p:cNvCxnSpPr>
            <a:cxnSpLocks/>
            <a:stCxn id="37" idx="3"/>
          </p:cNvCxnSpPr>
          <p:nvPr/>
        </p:nvCxnSpPr>
        <p:spPr>
          <a:xfrm flipV="1">
            <a:off x="5672921" y="2666076"/>
            <a:ext cx="438869" cy="210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02ABE81-3340-41F4-AB9E-FCBB03BE0887}"/>
              </a:ext>
            </a:extLst>
          </p:cNvPr>
          <p:cNvCxnSpPr>
            <a:cxnSpLocks/>
            <a:stCxn id="34" idx="3"/>
          </p:cNvCxnSpPr>
          <p:nvPr/>
        </p:nvCxnSpPr>
        <p:spPr>
          <a:xfrm flipV="1">
            <a:off x="9885851" y="2716765"/>
            <a:ext cx="5230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4819716-0910-4EF2-8C01-10609B9CF77B}"/>
              </a:ext>
            </a:extLst>
          </p:cNvPr>
          <p:cNvSpPr txBox="1"/>
          <p:nvPr/>
        </p:nvSpPr>
        <p:spPr>
          <a:xfrm>
            <a:off x="2822629" y="4548607"/>
            <a:ext cx="2901820" cy="646331"/>
          </a:xfrm>
          <a:prstGeom prst="rect">
            <a:avLst/>
          </a:prstGeom>
          <a:noFill/>
        </p:spPr>
        <p:txBody>
          <a:bodyPr wrap="square" rtlCol="0">
            <a:spAutoFit/>
          </a:bodyPr>
          <a:lstStyle/>
          <a:p>
            <a:r>
              <a:rPr lang="en-US" dirty="0"/>
              <a:t>Store results in a SQL database</a:t>
            </a:r>
          </a:p>
        </p:txBody>
      </p:sp>
      <p:sp>
        <p:nvSpPr>
          <p:cNvPr id="29" name="TextBox 28">
            <a:extLst>
              <a:ext uri="{FF2B5EF4-FFF2-40B4-BE49-F238E27FC236}">
                <a16:creationId xmlns:a16="http://schemas.microsoft.com/office/drawing/2014/main" id="{73795E9D-AC0C-4A2E-A9AB-89AB7829B297}"/>
              </a:ext>
            </a:extLst>
          </p:cNvPr>
          <p:cNvSpPr txBox="1"/>
          <p:nvPr/>
        </p:nvSpPr>
        <p:spPr>
          <a:xfrm>
            <a:off x="231552" y="4173881"/>
            <a:ext cx="2901820" cy="646331"/>
          </a:xfrm>
          <a:prstGeom prst="rect">
            <a:avLst/>
          </a:prstGeom>
          <a:noFill/>
        </p:spPr>
        <p:txBody>
          <a:bodyPr wrap="square" rtlCol="0">
            <a:spAutoFit/>
          </a:bodyPr>
          <a:lstStyle/>
          <a:p>
            <a:r>
              <a:rPr lang="en-US" dirty="0"/>
              <a:t>Data collection and pre-processing</a:t>
            </a:r>
          </a:p>
        </p:txBody>
      </p:sp>
      <p:sp>
        <p:nvSpPr>
          <p:cNvPr id="30" name="TextBox 29">
            <a:extLst>
              <a:ext uri="{FF2B5EF4-FFF2-40B4-BE49-F238E27FC236}">
                <a16:creationId xmlns:a16="http://schemas.microsoft.com/office/drawing/2014/main" id="{0676A0FE-BF47-40EA-AD26-A79ED84A8DED}"/>
              </a:ext>
            </a:extLst>
          </p:cNvPr>
          <p:cNvSpPr txBox="1"/>
          <p:nvPr/>
        </p:nvSpPr>
        <p:spPr>
          <a:xfrm>
            <a:off x="2993983" y="2463690"/>
            <a:ext cx="2901820" cy="646331"/>
          </a:xfrm>
          <a:prstGeom prst="rect">
            <a:avLst/>
          </a:prstGeom>
          <a:noFill/>
        </p:spPr>
        <p:txBody>
          <a:bodyPr wrap="square" rtlCol="0">
            <a:spAutoFit/>
          </a:bodyPr>
          <a:lstStyle/>
          <a:p>
            <a:r>
              <a:rPr lang="en-US" dirty="0"/>
              <a:t>Machine Learning Model</a:t>
            </a:r>
          </a:p>
          <a:p>
            <a:r>
              <a:rPr lang="en-US" dirty="0"/>
              <a:t>Classifier Model</a:t>
            </a:r>
          </a:p>
        </p:txBody>
      </p:sp>
      <p:sp>
        <p:nvSpPr>
          <p:cNvPr id="31" name="TextBox 30">
            <a:extLst>
              <a:ext uri="{FF2B5EF4-FFF2-40B4-BE49-F238E27FC236}">
                <a16:creationId xmlns:a16="http://schemas.microsoft.com/office/drawing/2014/main" id="{AE84232C-6C1A-4ABC-9AEC-BA320BF7E7BF}"/>
              </a:ext>
            </a:extLst>
          </p:cNvPr>
          <p:cNvSpPr txBox="1"/>
          <p:nvPr/>
        </p:nvSpPr>
        <p:spPr>
          <a:xfrm>
            <a:off x="8039654" y="3304396"/>
            <a:ext cx="2258461" cy="646331"/>
          </a:xfrm>
          <a:prstGeom prst="rect">
            <a:avLst/>
          </a:prstGeom>
          <a:noFill/>
        </p:spPr>
        <p:txBody>
          <a:bodyPr wrap="square" rtlCol="0">
            <a:spAutoFit/>
          </a:bodyPr>
          <a:lstStyle/>
          <a:p>
            <a:r>
              <a:rPr lang="en-US" dirty="0"/>
              <a:t>Presentation</a:t>
            </a:r>
          </a:p>
          <a:p>
            <a:r>
              <a:rPr lang="en-US" dirty="0"/>
              <a:t> Loan Status Chart</a:t>
            </a:r>
          </a:p>
        </p:txBody>
      </p:sp>
      <p:sp>
        <p:nvSpPr>
          <p:cNvPr id="33" name="TextBox 32">
            <a:extLst>
              <a:ext uri="{FF2B5EF4-FFF2-40B4-BE49-F238E27FC236}">
                <a16:creationId xmlns:a16="http://schemas.microsoft.com/office/drawing/2014/main" id="{FEBDB48E-0D77-472C-A158-B923479E06D6}"/>
              </a:ext>
            </a:extLst>
          </p:cNvPr>
          <p:cNvSpPr txBox="1"/>
          <p:nvPr/>
        </p:nvSpPr>
        <p:spPr>
          <a:xfrm>
            <a:off x="10502803" y="3296346"/>
            <a:ext cx="2073782" cy="369332"/>
          </a:xfrm>
          <a:prstGeom prst="rect">
            <a:avLst/>
          </a:prstGeom>
          <a:noFill/>
        </p:spPr>
        <p:txBody>
          <a:bodyPr wrap="square" rtlCol="0">
            <a:spAutoFit/>
          </a:bodyPr>
          <a:lstStyle/>
          <a:p>
            <a:r>
              <a:rPr lang="en-US" dirty="0"/>
              <a:t>SMS/Email</a:t>
            </a:r>
          </a:p>
        </p:txBody>
      </p:sp>
      <p:pic>
        <p:nvPicPr>
          <p:cNvPr id="7" name="Picture 6">
            <a:extLst>
              <a:ext uri="{FF2B5EF4-FFF2-40B4-BE49-F238E27FC236}">
                <a16:creationId xmlns:a16="http://schemas.microsoft.com/office/drawing/2014/main" id="{CE9C48A9-1E7F-4928-A4E1-02A2402F3A79}"/>
              </a:ext>
            </a:extLst>
          </p:cNvPr>
          <p:cNvPicPr>
            <a:picLocks noChangeAspect="1"/>
          </p:cNvPicPr>
          <p:nvPr/>
        </p:nvPicPr>
        <p:blipFill>
          <a:blip r:embed="rId6"/>
          <a:stretch>
            <a:fillRect/>
          </a:stretch>
        </p:blipFill>
        <p:spPr>
          <a:xfrm>
            <a:off x="10408909" y="2129135"/>
            <a:ext cx="1655574" cy="1133471"/>
          </a:xfrm>
          <a:prstGeom prst="rect">
            <a:avLst/>
          </a:prstGeom>
        </p:spPr>
      </p:pic>
      <p:pic>
        <p:nvPicPr>
          <p:cNvPr id="9" name="Picture 8">
            <a:extLst>
              <a:ext uri="{FF2B5EF4-FFF2-40B4-BE49-F238E27FC236}">
                <a16:creationId xmlns:a16="http://schemas.microsoft.com/office/drawing/2014/main" id="{0E4547BF-7262-4ED5-8D0B-67418D90D00B}"/>
              </a:ext>
            </a:extLst>
          </p:cNvPr>
          <p:cNvPicPr>
            <a:picLocks noChangeAspect="1"/>
          </p:cNvPicPr>
          <p:nvPr/>
        </p:nvPicPr>
        <p:blipFill>
          <a:blip r:embed="rId7"/>
          <a:stretch>
            <a:fillRect/>
          </a:stretch>
        </p:blipFill>
        <p:spPr>
          <a:xfrm>
            <a:off x="88976" y="339633"/>
            <a:ext cx="2159067" cy="1847850"/>
          </a:xfrm>
          <a:prstGeom prst="rect">
            <a:avLst/>
          </a:prstGeom>
        </p:spPr>
      </p:pic>
      <p:cxnSp>
        <p:nvCxnSpPr>
          <p:cNvPr id="5" name="Straight Arrow Connector 4">
            <a:extLst>
              <a:ext uri="{FF2B5EF4-FFF2-40B4-BE49-F238E27FC236}">
                <a16:creationId xmlns:a16="http://schemas.microsoft.com/office/drawing/2014/main" id="{37AAC8EF-1166-4D0A-8431-11D7F3A6B2A0}"/>
              </a:ext>
            </a:extLst>
          </p:cNvPr>
          <p:cNvCxnSpPr>
            <a:stCxn id="9" idx="2"/>
          </p:cNvCxnSpPr>
          <p:nvPr/>
        </p:nvCxnSpPr>
        <p:spPr>
          <a:xfrm flipH="1">
            <a:off x="1168509" y="2187483"/>
            <a:ext cx="1" cy="89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D712C9F-396E-42C5-B998-D00D4DEEB4D1}"/>
              </a:ext>
            </a:extLst>
          </p:cNvPr>
          <p:cNvPicPr>
            <a:picLocks noChangeAspect="1"/>
          </p:cNvPicPr>
          <p:nvPr/>
        </p:nvPicPr>
        <p:blipFill>
          <a:blip r:embed="rId8"/>
          <a:stretch>
            <a:fillRect/>
          </a:stretch>
        </p:blipFill>
        <p:spPr>
          <a:xfrm>
            <a:off x="8230277" y="657273"/>
            <a:ext cx="1655574" cy="1151062"/>
          </a:xfrm>
          <a:prstGeom prst="rect">
            <a:avLst/>
          </a:prstGeom>
        </p:spPr>
      </p:pic>
      <p:pic>
        <p:nvPicPr>
          <p:cNvPr id="14" name="Picture 13">
            <a:extLst>
              <a:ext uri="{FF2B5EF4-FFF2-40B4-BE49-F238E27FC236}">
                <a16:creationId xmlns:a16="http://schemas.microsoft.com/office/drawing/2014/main" id="{F36C5AF4-164D-4D53-9C94-D44F48843756}"/>
              </a:ext>
            </a:extLst>
          </p:cNvPr>
          <p:cNvPicPr>
            <a:picLocks noChangeAspect="1"/>
          </p:cNvPicPr>
          <p:nvPr/>
        </p:nvPicPr>
        <p:blipFill>
          <a:blip r:embed="rId9"/>
          <a:stretch>
            <a:fillRect/>
          </a:stretch>
        </p:blipFill>
        <p:spPr>
          <a:xfrm>
            <a:off x="8140337" y="4360448"/>
            <a:ext cx="1941918" cy="1117431"/>
          </a:xfrm>
          <a:prstGeom prst="rect">
            <a:avLst/>
          </a:prstGeom>
        </p:spPr>
      </p:pic>
      <p:pic>
        <p:nvPicPr>
          <p:cNvPr id="16" name="Picture 15">
            <a:extLst>
              <a:ext uri="{FF2B5EF4-FFF2-40B4-BE49-F238E27FC236}">
                <a16:creationId xmlns:a16="http://schemas.microsoft.com/office/drawing/2014/main" id="{4AC5E849-E922-43BC-9BE2-0765ADD8F72E}"/>
              </a:ext>
            </a:extLst>
          </p:cNvPr>
          <p:cNvPicPr>
            <a:picLocks noChangeAspect="1"/>
          </p:cNvPicPr>
          <p:nvPr/>
        </p:nvPicPr>
        <p:blipFill>
          <a:blip r:embed="rId10"/>
          <a:stretch>
            <a:fillRect/>
          </a:stretch>
        </p:blipFill>
        <p:spPr>
          <a:xfrm>
            <a:off x="5992753" y="3610330"/>
            <a:ext cx="1893442" cy="1329310"/>
          </a:xfrm>
          <a:prstGeom prst="rect">
            <a:avLst/>
          </a:prstGeom>
        </p:spPr>
      </p:pic>
      <p:pic>
        <p:nvPicPr>
          <p:cNvPr id="18" name="Picture 17">
            <a:extLst>
              <a:ext uri="{FF2B5EF4-FFF2-40B4-BE49-F238E27FC236}">
                <a16:creationId xmlns:a16="http://schemas.microsoft.com/office/drawing/2014/main" id="{758D0157-43B6-473E-BB97-62BA010DA85B}"/>
              </a:ext>
            </a:extLst>
          </p:cNvPr>
          <p:cNvPicPr>
            <a:picLocks noChangeAspect="1"/>
          </p:cNvPicPr>
          <p:nvPr/>
        </p:nvPicPr>
        <p:blipFill>
          <a:blip r:embed="rId11"/>
          <a:stretch>
            <a:fillRect/>
          </a:stretch>
        </p:blipFill>
        <p:spPr>
          <a:xfrm>
            <a:off x="6088032" y="1371422"/>
            <a:ext cx="1618723" cy="1273032"/>
          </a:xfrm>
          <a:prstGeom prst="rect">
            <a:avLst/>
          </a:prstGeom>
        </p:spPr>
      </p:pic>
      <p:cxnSp>
        <p:nvCxnSpPr>
          <p:cNvPr id="23" name="Straight Arrow Connector 22">
            <a:extLst>
              <a:ext uri="{FF2B5EF4-FFF2-40B4-BE49-F238E27FC236}">
                <a16:creationId xmlns:a16="http://schemas.microsoft.com/office/drawing/2014/main" id="{728BCED5-DF52-43FF-806F-B865127EC48C}"/>
              </a:ext>
            </a:extLst>
          </p:cNvPr>
          <p:cNvCxnSpPr/>
          <p:nvPr/>
        </p:nvCxnSpPr>
        <p:spPr>
          <a:xfrm>
            <a:off x="5687718" y="2968535"/>
            <a:ext cx="1122408" cy="58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5B769B6-F749-4FAA-B2A1-5D56E4A026C9}"/>
              </a:ext>
            </a:extLst>
          </p:cNvPr>
          <p:cNvCxnSpPr>
            <a:stCxn id="16" idx="2"/>
          </p:cNvCxnSpPr>
          <p:nvPr/>
        </p:nvCxnSpPr>
        <p:spPr>
          <a:xfrm rot="16200000" flipH="1">
            <a:off x="7368319" y="4510794"/>
            <a:ext cx="343173" cy="12008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2436982-FB5C-4DD0-832F-0CC52B89F2E8}"/>
              </a:ext>
            </a:extLst>
          </p:cNvPr>
          <p:cNvCxnSpPr>
            <a:cxnSpLocks/>
            <a:stCxn id="18" idx="3"/>
            <a:endCxn id="10" idx="1"/>
          </p:cNvCxnSpPr>
          <p:nvPr/>
        </p:nvCxnSpPr>
        <p:spPr>
          <a:xfrm flipV="1">
            <a:off x="7706755" y="1232804"/>
            <a:ext cx="523522" cy="7751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177EA00-B4A0-464F-B2F6-9405433F09BC}"/>
              </a:ext>
            </a:extLst>
          </p:cNvPr>
          <p:cNvCxnSpPr/>
          <p:nvPr/>
        </p:nvCxnSpPr>
        <p:spPr>
          <a:xfrm>
            <a:off x="5687718" y="2920829"/>
            <a:ext cx="2351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3FCF3D75-7397-4004-A679-CB4705A3E45A}"/>
              </a:ext>
            </a:extLst>
          </p:cNvPr>
          <p:cNvCxnSpPr>
            <a:stCxn id="14" idx="3"/>
          </p:cNvCxnSpPr>
          <p:nvPr/>
        </p:nvCxnSpPr>
        <p:spPr>
          <a:xfrm flipV="1">
            <a:off x="10082255" y="3304396"/>
            <a:ext cx="1105230" cy="16147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83D68639-C0F5-42BF-8D35-8C86C06F83C2}"/>
              </a:ext>
            </a:extLst>
          </p:cNvPr>
          <p:cNvCxnSpPr>
            <a:stCxn id="10" idx="3"/>
            <a:endCxn id="7" idx="0"/>
          </p:cNvCxnSpPr>
          <p:nvPr/>
        </p:nvCxnSpPr>
        <p:spPr>
          <a:xfrm>
            <a:off x="9885851" y="1232804"/>
            <a:ext cx="1350845" cy="8963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0EC5012-5B6A-4AC8-A721-27171561F9BD}"/>
              </a:ext>
            </a:extLst>
          </p:cNvPr>
          <p:cNvSpPr txBox="1"/>
          <p:nvPr/>
        </p:nvSpPr>
        <p:spPr>
          <a:xfrm>
            <a:off x="6570948" y="1881819"/>
            <a:ext cx="1200325" cy="369332"/>
          </a:xfrm>
          <a:prstGeom prst="rect">
            <a:avLst/>
          </a:prstGeom>
          <a:noFill/>
        </p:spPr>
        <p:txBody>
          <a:bodyPr wrap="square" rtlCol="0">
            <a:spAutoFit/>
          </a:bodyPr>
          <a:lstStyle/>
          <a:p>
            <a:r>
              <a:rPr lang="en-US" dirty="0"/>
              <a:t>Safe</a:t>
            </a:r>
          </a:p>
        </p:txBody>
      </p:sp>
      <p:sp>
        <p:nvSpPr>
          <p:cNvPr id="46" name="TextBox 45">
            <a:extLst>
              <a:ext uri="{FF2B5EF4-FFF2-40B4-BE49-F238E27FC236}">
                <a16:creationId xmlns:a16="http://schemas.microsoft.com/office/drawing/2014/main" id="{D685F523-167D-46A1-B267-802C39C3718F}"/>
              </a:ext>
            </a:extLst>
          </p:cNvPr>
          <p:cNvSpPr txBox="1"/>
          <p:nvPr/>
        </p:nvSpPr>
        <p:spPr>
          <a:xfrm>
            <a:off x="6545485" y="3961050"/>
            <a:ext cx="1289481" cy="369332"/>
          </a:xfrm>
          <a:prstGeom prst="rect">
            <a:avLst/>
          </a:prstGeom>
          <a:noFill/>
        </p:spPr>
        <p:txBody>
          <a:bodyPr wrap="square" rtlCol="0">
            <a:spAutoFit/>
          </a:bodyPr>
          <a:lstStyle/>
          <a:p>
            <a:r>
              <a:rPr lang="en-US" dirty="0"/>
              <a:t>Risky</a:t>
            </a:r>
          </a:p>
        </p:txBody>
      </p:sp>
      <p:sp>
        <p:nvSpPr>
          <p:cNvPr id="49" name="Speech Bubble: Oval 48">
            <a:extLst>
              <a:ext uri="{FF2B5EF4-FFF2-40B4-BE49-F238E27FC236}">
                <a16:creationId xmlns:a16="http://schemas.microsoft.com/office/drawing/2014/main" id="{61543FA3-E3D8-4AD3-AF02-5BA6F99EE750}"/>
              </a:ext>
            </a:extLst>
          </p:cNvPr>
          <p:cNvSpPr/>
          <p:nvPr/>
        </p:nvSpPr>
        <p:spPr>
          <a:xfrm>
            <a:off x="10322296" y="397565"/>
            <a:ext cx="1135534" cy="463402"/>
          </a:xfrm>
          <a:prstGeom prst="wedgeEllipseCallout">
            <a:avLst>
              <a:gd name="adj1" fmla="val -93876"/>
              <a:gd name="adj2" fmla="val 3135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a:t>
            </a:r>
          </a:p>
        </p:txBody>
      </p:sp>
      <p:sp>
        <p:nvSpPr>
          <p:cNvPr id="55" name="Speech Bubble: Oval 54">
            <a:extLst>
              <a:ext uri="{FF2B5EF4-FFF2-40B4-BE49-F238E27FC236}">
                <a16:creationId xmlns:a16="http://schemas.microsoft.com/office/drawing/2014/main" id="{F79AB8A4-3B3D-4890-8428-5D955129C2BB}"/>
              </a:ext>
            </a:extLst>
          </p:cNvPr>
          <p:cNvSpPr/>
          <p:nvPr/>
        </p:nvSpPr>
        <p:spPr>
          <a:xfrm>
            <a:off x="10474696" y="5169673"/>
            <a:ext cx="1135534" cy="463402"/>
          </a:xfrm>
          <a:prstGeom prst="wedgeEllipseCallout">
            <a:avLst>
              <a:gd name="adj1" fmla="val -83373"/>
              <a:gd name="adj2" fmla="val -7159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Rejected</a:t>
            </a:r>
          </a:p>
        </p:txBody>
      </p:sp>
    </p:spTree>
    <p:extLst>
      <p:ext uri="{BB962C8B-B14F-4D97-AF65-F5344CB8AC3E}">
        <p14:creationId xmlns:p14="http://schemas.microsoft.com/office/powerpoint/2010/main" val="146924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335A8-1FEF-40A1-B19A-5AAA7AE97E97}"/>
              </a:ext>
            </a:extLst>
          </p:cNvPr>
          <p:cNvSpPr txBox="1"/>
          <p:nvPr/>
        </p:nvSpPr>
        <p:spPr>
          <a:xfrm>
            <a:off x="625151" y="702689"/>
            <a:ext cx="10336494" cy="5078313"/>
          </a:xfrm>
          <a:prstGeom prst="rect">
            <a:avLst/>
          </a:prstGeom>
          <a:noFill/>
        </p:spPr>
        <p:txBody>
          <a:bodyPr wrap="square" rtlCol="0">
            <a:spAutoFit/>
          </a:bodyPr>
          <a:lstStyle/>
          <a:p>
            <a:endParaRPr lang="en-US" dirty="0"/>
          </a:p>
          <a:p>
            <a:r>
              <a:rPr lang="en-US" dirty="0">
                <a:solidFill>
                  <a:srgbClr val="000000"/>
                </a:solidFill>
                <a:latin typeface="CaslonTwoTwentyFour-Book"/>
              </a:rPr>
              <a:t>A bank loan can provide numerous benefits, but it is a risk to both borrower and the lender. The lender runs the risk of lending you the money but not getting fully repaid. And as for borrower’s personal financial health, you can lose money or even your house. This is why lenders employ careful underwriting standards to minimize the risk for both parties.</a:t>
            </a:r>
          </a:p>
          <a:p>
            <a:endParaRPr lang="en-US" dirty="0">
              <a:solidFill>
                <a:srgbClr val="000000"/>
              </a:solidFill>
              <a:latin typeface="CaslonTwoTwentyFour-Book"/>
            </a:endParaRPr>
          </a:p>
          <a:p>
            <a:r>
              <a:rPr lang="en-US" dirty="0"/>
              <a:t>The analysis of risk in bank loans need understanding what is the meaning of risk. In addition, the number of transactions in banking sector is rapidly growing and huge data volumes are available which represent  the customers behavior and the risks around loan are increased. </a:t>
            </a:r>
          </a:p>
          <a:p>
            <a:endParaRPr lang="en-US" dirty="0">
              <a:solidFill>
                <a:srgbClr val="000000"/>
              </a:solidFill>
              <a:latin typeface="CaslonTwoTwentyFour-Book"/>
            </a:endParaRPr>
          </a:p>
          <a:p>
            <a:r>
              <a:rPr lang="en-US" dirty="0"/>
              <a:t>The two most critical questions in the lending industry are: </a:t>
            </a:r>
          </a:p>
          <a:p>
            <a:pPr marL="800100" lvl="1" indent="-342900">
              <a:buFont typeface="Arial" panose="020B0604020202020204" pitchFamily="34" charset="0"/>
              <a:buChar char="•"/>
            </a:pPr>
            <a:r>
              <a:rPr lang="en-US" dirty="0"/>
              <a:t>How risky is the borrower? </a:t>
            </a:r>
          </a:p>
          <a:p>
            <a:pPr marL="800100" lvl="1" indent="-342900">
              <a:buFont typeface="Arial" panose="020B0604020202020204" pitchFamily="34" charset="0"/>
              <a:buChar char="•"/>
            </a:pPr>
            <a:r>
              <a:rPr lang="en-US" dirty="0"/>
              <a:t>Given the borrower’s risk, should we lend him/her? </a:t>
            </a:r>
          </a:p>
          <a:p>
            <a:pPr lvl="1"/>
            <a:endParaRPr lang="en-US" dirty="0"/>
          </a:p>
          <a:p>
            <a:r>
              <a:rPr lang="en-US" dirty="0"/>
              <a:t>The goal of this project is to find a model where we can predict whether a loan would be paid off in full or the loan needs to be charged off and possibly go default</a:t>
            </a:r>
          </a:p>
          <a:p>
            <a:endParaRPr lang="en-US" dirty="0"/>
          </a:p>
          <a:p>
            <a:endParaRPr lang="en-US" dirty="0"/>
          </a:p>
        </p:txBody>
      </p:sp>
      <p:sp>
        <p:nvSpPr>
          <p:cNvPr id="3" name="TextBox 2">
            <a:extLst>
              <a:ext uri="{FF2B5EF4-FFF2-40B4-BE49-F238E27FC236}">
                <a16:creationId xmlns:a16="http://schemas.microsoft.com/office/drawing/2014/main" id="{D5914373-F919-4AE5-A96B-375DF7AA07F4}"/>
              </a:ext>
            </a:extLst>
          </p:cNvPr>
          <p:cNvSpPr txBox="1"/>
          <p:nvPr/>
        </p:nvSpPr>
        <p:spPr>
          <a:xfrm>
            <a:off x="2677048" y="179469"/>
            <a:ext cx="6576646" cy="523220"/>
          </a:xfrm>
          <a:prstGeom prst="rect">
            <a:avLst/>
          </a:prstGeom>
          <a:noFill/>
        </p:spPr>
        <p:txBody>
          <a:bodyPr wrap="square" rtlCol="0">
            <a:spAutoFit/>
          </a:bodyPr>
          <a:lstStyle/>
          <a:p>
            <a:pPr algn="ctr"/>
            <a:r>
              <a:rPr lang="en-US" sz="2800" b="1" dirty="0"/>
              <a:t>SUMMARY/GOAL</a:t>
            </a:r>
          </a:p>
        </p:txBody>
      </p:sp>
    </p:spTree>
    <p:extLst>
      <p:ext uri="{BB962C8B-B14F-4D97-AF65-F5344CB8AC3E}">
        <p14:creationId xmlns:p14="http://schemas.microsoft.com/office/powerpoint/2010/main" val="3639944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99811-3E9A-4252-8582-EB1A32242125}"/>
              </a:ext>
            </a:extLst>
          </p:cNvPr>
          <p:cNvSpPr txBox="1"/>
          <p:nvPr/>
        </p:nvSpPr>
        <p:spPr>
          <a:xfrm>
            <a:off x="2224452" y="180220"/>
            <a:ext cx="8319139" cy="523220"/>
          </a:xfrm>
          <a:prstGeom prst="rect">
            <a:avLst/>
          </a:prstGeom>
          <a:noFill/>
        </p:spPr>
        <p:txBody>
          <a:bodyPr wrap="square" rtlCol="0">
            <a:spAutoFit/>
          </a:bodyPr>
          <a:lstStyle/>
          <a:p>
            <a:pPr algn="ctr"/>
            <a:r>
              <a:rPr lang="en-US" sz="2800" b="1" dirty="0"/>
              <a:t>OPPORTUNITIES FOR IMPROVEMENT</a:t>
            </a:r>
          </a:p>
        </p:txBody>
      </p:sp>
      <p:sp>
        <p:nvSpPr>
          <p:cNvPr id="3" name="TextBox 2">
            <a:extLst>
              <a:ext uri="{FF2B5EF4-FFF2-40B4-BE49-F238E27FC236}">
                <a16:creationId xmlns:a16="http://schemas.microsoft.com/office/drawing/2014/main" id="{54015ABD-C21F-4FD0-A72A-D9CF9BF75F98}"/>
              </a:ext>
            </a:extLst>
          </p:cNvPr>
          <p:cNvSpPr txBox="1"/>
          <p:nvPr/>
        </p:nvSpPr>
        <p:spPr>
          <a:xfrm>
            <a:off x="931985" y="1266092"/>
            <a:ext cx="10541977" cy="2585323"/>
          </a:xfrm>
          <a:prstGeom prst="rect">
            <a:avLst/>
          </a:prstGeom>
          <a:noFill/>
        </p:spPr>
        <p:txBody>
          <a:bodyPr wrap="square" rtlCol="0">
            <a:spAutoFit/>
          </a:bodyPr>
          <a:lstStyle/>
          <a:p>
            <a:pPr marL="342900" indent="-342900">
              <a:buAutoNum type="arabicPeriod"/>
            </a:pPr>
            <a:r>
              <a:rPr lang="en-US" dirty="0"/>
              <a:t>Get additional data to have a better prediction</a:t>
            </a:r>
          </a:p>
          <a:p>
            <a:pPr lvl="1"/>
            <a:r>
              <a:rPr lang="en-US" dirty="0"/>
              <a:t>Ex: - Zip code in the current dataset could not be used as the last 2 digits were coded as ‘xx’.  If we had the correct zip code’s , we could have used additional demographics data based on the zip code.</a:t>
            </a:r>
          </a:p>
          <a:p>
            <a:pPr marL="342900" indent="-342900">
              <a:buAutoNum type="arabicPeriod" startAt="2"/>
            </a:pPr>
            <a:r>
              <a:rPr lang="en-US" dirty="0"/>
              <a:t>Use additional models</a:t>
            </a:r>
          </a:p>
          <a:p>
            <a:pPr marL="342900" indent="-342900">
              <a:buAutoNum type="arabicPeriod" startAt="2"/>
            </a:pPr>
            <a:r>
              <a:rPr lang="en-US" dirty="0"/>
              <a:t>Evaluate models not just on accuracy, but also speed </a:t>
            </a:r>
          </a:p>
          <a:p>
            <a:pPr marL="342900" indent="-342900">
              <a:buAutoNum type="arabicPeriod" startAt="2"/>
            </a:pPr>
            <a:r>
              <a:rPr lang="en-US" dirty="0"/>
              <a:t>Cleaner code, probably have well defined functions/packages</a:t>
            </a:r>
          </a:p>
          <a:p>
            <a:endParaRPr lang="en-US" dirty="0"/>
          </a:p>
          <a:p>
            <a:endParaRPr lang="en-US" dirty="0"/>
          </a:p>
          <a:p>
            <a:endParaRPr lang="en-US" dirty="0"/>
          </a:p>
        </p:txBody>
      </p:sp>
    </p:spTree>
    <p:extLst>
      <p:ext uri="{BB962C8B-B14F-4D97-AF65-F5344CB8AC3E}">
        <p14:creationId xmlns:p14="http://schemas.microsoft.com/office/powerpoint/2010/main" val="117194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BB0C46-621A-4EDA-B1BF-EFA9A660A6D4}"/>
              </a:ext>
            </a:extLst>
          </p:cNvPr>
          <p:cNvSpPr/>
          <p:nvPr/>
        </p:nvSpPr>
        <p:spPr>
          <a:xfrm>
            <a:off x="962609" y="214604"/>
            <a:ext cx="9944878" cy="369332"/>
          </a:xfrm>
          <a:prstGeom prst="rect">
            <a:avLst/>
          </a:prstGeom>
        </p:spPr>
        <p:txBody>
          <a:bodyPr wrap="square">
            <a:spAutoFit/>
          </a:bodyPr>
          <a:lstStyle/>
          <a:p>
            <a:r>
              <a:rPr lang="en-US" b="1" u="sng" dirty="0">
                <a:solidFill>
                  <a:srgbClr val="444444"/>
                </a:solidFill>
                <a:latin typeface="Open Sans"/>
              </a:rPr>
              <a:t>Stats of non-performing loans held by banks in the United States from 1995 to 2017</a:t>
            </a:r>
            <a:endParaRPr lang="en-US" u="sng" dirty="0"/>
          </a:p>
        </p:txBody>
      </p:sp>
      <p:pic>
        <p:nvPicPr>
          <p:cNvPr id="6" name="Picture 5">
            <a:extLst>
              <a:ext uri="{FF2B5EF4-FFF2-40B4-BE49-F238E27FC236}">
                <a16:creationId xmlns:a16="http://schemas.microsoft.com/office/drawing/2014/main" id="{045D9B8E-10DB-49A2-80C9-0A8A39606978}"/>
              </a:ext>
            </a:extLst>
          </p:cNvPr>
          <p:cNvPicPr>
            <a:picLocks noChangeAspect="1"/>
          </p:cNvPicPr>
          <p:nvPr/>
        </p:nvPicPr>
        <p:blipFill>
          <a:blip r:embed="rId2"/>
          <a:stretch>
            <a:fillRect/>
          </a:stretch>
        </p:blipFill>
        <p:spPr>
          <a:xfrm>
            <a:off x="1073016" y="1668436"/>
            <a:ext cx="9731829" cy="4286250"/>
          </a:xfrm>
          <a:prstGeom prst="rect">
            <a:avLst/>
          </a:prstGeom>
        </p:spPr>
      </p:pic>
      <p:sp>
        <p:nvSpPr>
          <p:cNvPr id="4" name="Rectangle 3">
            <a:extLst>
              <a:ext uri="{FF2B5EF4-FFF2-40B4-BE49-F238E27FC236}">
                <a16:creationId xmlns:a16="http://schemas.microsoft.com/office/drawing/2014/main" id="{6BE01146-6A3E-4B85-87D0-4FABBE939655}"/>
              </a:ext>
            </a:extLst>
          </p:cNvPr>
          <p:cNvSpPr/>
          <p:nvPr/>
        </p:nvSpPr>
        <p:spPr>
          <a:xfrm>
            <a:off x="962608" y="664521"/>
            <a:ext cx="10266784" cy="923330"/>
          </a:xfrm>
          <a:prstGeom prst="rect">
            <a:avLst/>
          </a:prstGeom>
        </p:spPr>
        <p:txBody>
          <a:bodyPr wrap="square">
            <a:spAutoFit/>
          </a:bodyPr>
          <a:lstStyle/>
          <a:p>
            <a:r>
              <a:rPr lang="en-US" b="1" dirty="0">
                <a:solidFill>
                  <a:srgbClr val="222222"/>
                </a:solidFill>
                <a:latin typeface="arial" panose="020B0604020202020204" pitchFamily="34" charset="0"/>
              </a:rPr>
              <a:t>non</a:t>
            </a:r>
            <a:r>
              <a:rPr lang="en-US" dirty="0">
                <a:solidFill>
                  <a:srgbClr val="222222"/>
                </a:solidFill>
                <a:latin typeface="arial" panose="020B0604020202020204" pitchFamily="34" charset="0"/>
              </a:rPr>
              <a:t>-</a:t>
            </a:r>
            <a:r>
              <a:rPr lang="en-US" b="1" dirty="0">
                <a:solidFill>
                  <a:srgbClr val="222222"/>
                </a:solidFill>
                <a:latin typeface="arial" panose="020B0604020202020204" pitchFamily="34" charset="0"/>
              </a:rPr>
              <a:t>performing loan NPL</a:t>
            </a:r>
            <a:r>
              <a:rPr lang="en-US" dirty="0">
                <a:solidFill>
                  <a:srgbClr val="222222"/>
                </a:solidFill>
                <a:latin typeface="arial" panose="020B0604020202020204" pitchFamily="34" charset="0"/>
              </a:rPr>
              <a:t>. A </a:t>
            </a:r>
            <a:r>
              <a:rPr lang="en-US" b="1" dirty="0">
                <a:solidFill>
                  <a:srgbClr val="222222"/>
                </a:solidFill>
                <a:latin typeface="arial" panose="020B0604020202020204" pitchFamily="34" charset="0"/>
              </a:rPr>
              <a:t>loan</a:t>
            </a:r>
            <a:r>
              <a:rPr lang="en-US" dirty="0">
                <a:solidFill>
                  <a:srgbClr val="222222"/>
                </a:solidFill>
                <a:latin typeface="arial" panose="020B0604020202020204" pitchFamily="34" charset="0"/>
              </a:rPr>
              <a:t> on which the borrower is not making interest payments or repaying any principal. At what point the </a:t>
            </a:r>
            <a:r>
              <a:rPr lang="en-US" b="1" dirty="0">
                <a:solidFill>
                  <a:srgbClr val="222222"/>
                </a:solidFill>
                <a:latin typeface="arial" panose="020B0604020202020204" pitchFamily="34" charset="0"/>
              </a:rPr>
              <a:t>loan</a:t>
            </a:r>
            <a:r>
              <a:rPr lang="en-US" dirty="0">
                <a:solidFill>
                  <a:srgbClr val="222222"/>
                </a:solidFill>
                <a:latin typeface="arial" panose="020B0604020202020204" pitchFamily="34" charset="0"/>
              </a:rPr>
              <a:t> is classified as </a:t>
            </a:r>
            <a:r>
              <a:rPr lang="en-US" b="1" dirty="0">
                <a:solidFill>
                  <a:srgbClr val="222222"/>
                </a:solidFill>
                <a:latin typeface="arial" panose="020B0604020202020204" pitchFamily="34" charset="0"/>
              </a:rPr>
              <a:t>non</a:t>
            </a:r>
            <a:r>
              <a:rPr lang="en-US" dirty="0">
                <a:solidFill>
                  <a:srgbClr val="222222"/>
                </a:solidFill>
                <a:latin typeface="arial" panose="020B0604020202020204" pitchFamily="34" charset="0"/>
              </a:rPr>
              <a:t>-</a:t>
            </a:r>
            <a:r>
              <a:rPr lang="en-US" b="1" dirty="0">
                <a:solidFill>
                  <a:srgbClr val="222222"/>
                </a:solidFill>
                <a:latin typeface="arial" panose="020B0604020202020204" pitchFamily="34" charset="0"/>
              </a:rPr>
              <a:t>performing</a:t>
            </a:r>
            <a:r>
              <a:rPr lang="en-US" dirty="0">
                <a:solidFill>
                  <a:srgbClr val="222222"/>
                </a:solidFill>
                <a:latin typeface="arial" panose="020B0604020202020204" pitchFamily="34" charset="0"/>
              </a:rPr>
              <a:t> by the bank, and when it becomes bad debt, depends on local regulations.</a:t>
            </a:r>
            <a:endParaRPr lang="en-US" dirty="0"/>
          </a:p>
        </p:txBody>
      </p:sp>
    </p:spTree>
    <p:extLst>
      <p:ext uri="{BB962C8B-B14F-4D97-AF65-F5344CB8AC3E}">
        <p14:creationId xmlns:p14="http://schemas.microsoft.com/office/powerpoint/2010/main" val="97271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63B31-DC1B-4DBF-B258-FB865DBE08E2}"/>
              </a:ext>
            </a:extLst>
          </p:cNvPr>
          <p:cNvSpPr txBox="1"/>
          <p:nvPr/>
        </p:nvSpPr>
        <p:spPr>
          <a:xfrm>
            <a:off x="884076" y="814455"/>
            <a:ext cx="10760528" cy="4647426"/>
          </a:xfrm>
          <a:prstGeom prst="rect">
            <a:avLst/>
          </a:prstGeom>
          <a:noFill/>
        </p:spPr>
        <p:txBody>
          <a:bodyPr wrap="square" rtlCol="0">
            <a:spAutoFit/>
          </a:bodyPr>
          <a:lstStyle/>
          <a:p>
            <a:pPr marL="342900" indent="-342900">
              <a:buFont typeface="Arial" panose="020B0604020202020204" pitchFamily="34" charset="0"/>
              <a:buChar char="•"/>
            </a:pPr>
            <a:endParaRPr lang="en-US" b="1" u="sng" dirty="0"/>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Load the loan dataset from lending club</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Data Preparation</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Dummy features (one-hot encoding)</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Build models – Logistic Regression, Classification Trees,  and Naive Bayes</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Deep Learning</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Model evaluation and comparison</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Make Predictions</a:t>
            </a:r>
          </a:p>
          <a:p>
            <a:pPr marL="342900" indent="-342900">
              <a:buAutoNum type="arabicPeriod"/>
            </a:pPr>
            <a:endParaRPr lang="en-US" dirty="0"/>
          </a:p>
        </p:txBody>
      </p:sp>
      <p:sp>
        <p:nvSpPr>
          <p:cNvPr id="3" name="TextBox 2">
            <a:extLst>
              <a:ext uri="{FF2B5EF4-FFF2-40B4-BE49-F238E27FC236}">
                <a16:creationId xmlns:a16="http://schemas.microsoft.com/office/drawing/2014/main" id="{5C4D82E1-5AAA-42BC-9F14-4DDC6A86B5FA}"/>
              </a:ext>
            </a:extLst>
          </p:cNvPr>
          <p:cNvSpPr txBox="1"/>
          <p:nvPr/>
        </p:nvSpPr>
        <p:spPr>
          <a:xfrm>
            <a:off x="1225061" y="146817"/>
            <a:ext cx="9741877" cy="523220"/>
          </a:xfrm>
          <a:prstGeom prst="rect">
            <a:avLst/>
          </a:prstGeom>
          <a:noFill/>
        </p:spPr>
        <p:txBody>
          <a:bodyPr wrap="square" rtlCol="0">
            <a:spAutoFit/>
          </a:bodyPr>
          <a:lstStyle/>
          <a:p>
            <a:pPr algn="ctr"/>
            <a:r>
              <a:rPr lang="en-US" sz="2800" b="1" dirty="0"/>
              <a:t>APPROACH</a:t>
            </a:r>
          </a:p>
        </p:txBody>
      </p:sp>
    </p:spTree>
    <p:extLst>
      <p:ext uri="{BB962C8B-B14F-4D97-AF65-F5344CB8AC3E}">
        <p14:creationId xmlns:p14="http://schemas.microsoft.com/office/powerpoint/2010/main" val="58754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CF9C6-9AF7-4FFF-BF58-332B9AA706F2}"/>
              </a:ext>
            </a:extLst>
          </p:cNvPr>
          <p:cNvSpPr txBox="1"/>
          <p:nvPr/>
        </p:nvSpPr>
        <p:spPr>
          <a:xfrm>
            <a:off x="861646" y="128156"/>
            <a:ext cx="9741877" cy="523220"/>
          </a:xfrm>
          <a:prstGeom prst="rect">
            <a:avLst/>
          </a:prstGeom>
          <a:noFill/>
        </p:spPr>
        <p:txBody>
          <a:bodyPr wrap="square" rtlCol="0">
            <a:spAutoFit/>
          </a:bodyPr>
          <a:lstStyle/>
          <a:p>
            <a:pPr algn="ctr"/>
            <a:r>
              <a:rPr lang="en-US" sz="2800" b="1" dirty="0"/>
              <a:t>DATA COLLECTION</a:t>
            </a:r>
          </a:p>
        </p:txBody>
      </p:sp>
      <p:sp>
        <p:nvSpPr>
          <p:cNvPr id="3" name="TextBox 2">
            <a:extLst>
              <a:ext uri="{FF2B5EF4-FFF2-40B4-BE49-F238E27FC236}">
                <a16:creationId xmlns:a16="http://schemas.microsoft.com/office/drawing/2014/main" id="{9DF93006-F4A1-4202-88FB-CFFC962C47F2}"/>
              </a:ext>
            </a:extLst>
          </p:cNvPr>
          <p:cNvSpPr txBox="1"/>
          <p:nvPr/>
        </p:nvSpPr>
        <p:spPr>
          <a:xfrm>
            <a:off x="354563" y="981690"/>
            <a:ext cx="11635273" cy="4247317"/>
          </a:xfrm>
          <a:prstGeom prst="rect">
            <a:avLst/>
          </a:prstGeom>
          <a:noFill/>
        </p:spPr>
        <p:txBody>
          <a:bodyPr wrap="square" rtlCol="0">
            <a:spAutoFit/>
          </a:bodyPr>
          <a:lstStyle/>
          <a:p>
            <a:r>
              <a:rPr lang="en-US" dirty="0"/>
              <a:t>Collected data from the lending club :</a:t>
            </a:r>
          </a:p>
          <a:p>
            <a:endParaRPr lang="en-US" dirty="0"/>
          </a:p>
          <a:p>
            <a:r>
              <a:rPr lang="en-US" dirty="0"/>
              <a:t>Lending Club (LC) is the world’s largest online marketplace connecting borrowers and investors. It is transforming the banking system to make credit more affordable and investing more rewarding. Lending Club operates at a lower cost than traditional bank lending programs and pass the savings on to borrowers in the form of lower rates and to investors in the form of solid risk-adjusted returns. </a:t>
            </a:r>
          </a:p>
          <a:p>
            <a:endParaRPr lang="en-US" dirty="0"/>
          </a:p>
          <a:p>
            <a:r>
              <a:rPr lang="en-US" dirty="0"/>
              <a:t>The information is available in 2 files.</a:t>
            </a:r>
          </a:p>
          <a:p>
            <a:pPr marL="342900" indent="-342900">
              <a:buAutoNum type="arabicPeriod"/>
            </a:pPr>
            <a:r>
              <a:rPr lang="en-US" dirty="0"/>
              <a:t>LOAN DATA  -  The ﬁle contains complete loan data for all loans issued through the time period stated, including the current loan status (Current, Late, Fully Paid, etc.) and latest payment information. </a:t>
            </a:r>
          </a:p>
          <a:p>
            <a:pPr marL="342900" indent="-342900">
              <a:buAutoNum type="arabicPeriod"/>
            </a:pPr>
            <a:endParaRPr lang="en-US" dirty="0"/>
          </a:p>
          <a:p>
            <a:pPr marL="342900" indent="-342900">
              <a:buAutoNum type="arabicPeriod"/>
            </a:pPr>
            <a:r>
              <a:rPr lang="en-US" dirty="0"/>
              <a:t>DECLINED LOAN DATA  - The ﬁle contains the list and details of all loan applications that did not meet Lending Club's credit underwriting policy. </a:t>
            </a:r>
          </a:p>
          <a:p>
            <a:endParaRPr lang="en-US" dirty="0"/>
          </a:p>
          <a:p>
            <a:endParaRPr lang="en-US" dirty="0"/>
          </a:p>
        </p:txBody>
      </p:sp>
    </p:spTree>
    <p:extLst>
      <p:ext uri="{BB962C8B-B14F-4D97-AF65-F5344CB8AC3E}">
        <p14:creationId xmlns:p14="http://schemas.microsoft.com/office/powerpoint/2010/main" val="128855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B9E07-775D-488D-A433-336B64121F5F}"/>
              </a:ext>
            </a:extLst>
          </p:cNvPr>
          <p:cNvSpPr txBox="1"/>
          <p:nvPr/>
        </p:nvSpPr>
        <p:spPr>
          <a:xfrm>
            <a:off x="591058" y="193470"/>
            <a:ext cx="9741877" cy="584775"/>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Initial Data Exploration</a:t>
            </a:r>
          </a:p>
        </p:txBody>
      </p:sp>
      <p:sp>
        <p:nvSpPr>
          <p:cNvPr id="5" name="Rectangle 4">
            <a:extLst>
              <a:ext uri="{FF2B5EF4-FFF2-40B4-BE49-F238E27FC236}">
                <a16:creationId xmlns:a16="http://schemas.microsoft.com/office/drawing/2014/main" id="{87CF1B7F-03BC-4C93-8A29-AF855DEC8477}"/>
              </a:ext>
            </a:extLst>
          </p:cNvPr>
          <p:cNvSpPr/>
          <p:nvPr/>
        </p:nvSpPr>
        <p:spPr>
          <a:xfrm>
            <a:off x="1125893" y="778245"/>
            <a:ext cx="10378751" cy="2862322"/>
          </a:xfrm>
          <a:prstGeom prst="rect">
            <a:avLst/>
          </a:prstGeom>
        </p:spPr>
        <p:txBody>
          <a:bodyPr wrap="square">
            <a:spAutoFit/>
          </a:bodyPr>
          <a:lstStyle/>
          <a:p>
            <a:r>
              <a:rPr lang="en-US" b="1" dirty="0"/>
              <a:t>Analysis of Approved Loans</a:t>
            </a:r>
          </a:p>
          <a:p>
            <a:r>
              <a:rPr lang="en-US" dirty="0"/>
              <a:t>	1. Analysis on Loan Amount.</a:t>
            </a:r>
          </a:p>
          <a:p>
            <a:r>
              <a:rPr lang="en-US" dirty="0"/>
              <a:t>	2. Loan amount frequency distribution.</a:t>
            </a:r>
          </a:p>
          <a:p>
            <a:r>
              <a:rPr lang="en-US" dirty="0"/>
              <a:t>	3. Number of Loans over time.</a:t>
            </a:r>
          </a:p>
          <a:p>
            <a:r>
              <a:rPr lang="en-US" dirty="0"/>
              <a:t>	4. Average Loan Amount over time</a:t>
            </a:r>
          </a:p>
          <a:p>
            <a:r>
              <a:rPr lang="en-US" dirty="0"/>
              <a:t>	5. Relationship between Loan Amount and Loan status.</a:t>
            </a:r>
          </a:p>
          <a:p>
            <a:r>
              <a:rPr lang="en-US" dirty="0"/>
              <a:t>	6. Distribution of Loan Amount over Purpose</a:t>
            </a:r>
          </a:p>
          <a:p>
            <a:r>
              <a:rPr lang="en-US" dirty="0"/>
              <a:t>	7. Analysis on Interest Rate.</a:t>
            </a:r>
          </a:p>
          <a:p>
            <a:r>
              <a:rPr lang="en-US" dirty="0"/>
              <a:t>	8. Interest Rate Distribution</a:t>
            </a:r>
          </a:p>
          <a:p>
            <a:r>
              <a:rPr lang="en-US" dirty="0"/>
              <a:t>	9. Relationship between Interest Rate and Term.</a:t>
            </a:r>
          </a:p>
        </p:txBody>
      </p:sp>
      <p:sp>
        <p:nvSpPr>
          <p:cNvPr id="6" name="Rectangle 5">
            <a:extLst>
              <a:ext uri="{FF2B5EF4-FFF2-40B4-BE49-F238E27FC236}">
                <a16:creationId xmlns:a16="http://schemas.microsoft.com/office/drawing/2014/main" id="{2AEB0467-541B-44C3-940C-7F5B7D7E39D7}"/>
              </a:ext>
            </a:extLst>
          </p:cNvPr>
          <p:cNvSpPr/>
          <p:nvPr/>
        </p:nvSpPr>
        <p:spPr>
          <a:xfrm>
            <a:off x="1069910" y="3653742"/>
            <a:ext cx="9930881" cy="2031325"/>
          </a:xfrm>
          <a:prstGeom prst="rect">
            <a:avLst/>
          </a:prstGeom>
        </p:spPr>
        <p:txBody>
          <a:bodyPr wrap="square">
            <a:spAutoFit/>
          </a:bodyPr>
          <a:lstStyle/>
          <a:p>
            <a:r>
              <a:rPr lang="en-US" b="1" dirty="0"/>
              <a:t>Analysis of Probability Of Charge Off</a:t>
            </a:r>
          </a:p>
          <a:p>
            <a:r>
              <a:rPr lang="en-US" dirty="0"/>
              <a:t>	1. Relationship between Location and Probability of Charge Off</a:t>
            </a:r>
          </a:p>
          <a:p>
            <a:r>
              <a:rPr lang="en-US" dirty="0"/>
              <a:t>	2. Relationship between Purpose and Probability of Charge Off</a:t>
            </a:r>
          </a:p>
          <a:p>
            <a:r>
              <a:rPr lang="en-US" dirty="0"/>
              <a:t>	3. Relationship between Interest Rate and Probability of Charge Off</a:t>
            </a:r>
          </a:p>
          <a:p>
            <a:r>
              <a:rPr lang="en-US" dirty="0"/>
              <a:t>	4. Relationship between Annual Income and Probability of Charge Off</a:t>
            </a:r>
          </a:p>
          <a:p>
            <a:r>
              <a:rPr lang="en-US" dirty="0"/>
              <a:t>	5. Relationship between Grade/Sub-grade and Probability of Charge Off</a:t>
            </a:r>
          </a:p>
          <a:p>
            <a:r>
              <a:rPr lang="en-US" dirty="0"/>
              <a:t>	6. Relationship between Employment Length and Probability of Charge Off</a:t>
            </a:r>
          </a:p>
        </p:txBody>
      </p:sp>
    </p:spTree>
    <p:extLst>
      <p:ext uri="{BB962C8B-B14F-4D97-AF65-F5344CB8AC3E}">
        <p14:creationId xmlns:p14="http://schemas.microsoft.com/office/powerpoint/2010/main" val="172623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8975C7-3101-4713-8B59-ECF2442F1D73}"/>
              </a:ext>
            </a:extLst>
          </p:cNvPr>
          <p:cNvPicPr>
            <a:picLocks noChangeAspect="1"/>
          </p:cNvPicPr>
          <p:nvPr/>
        </p:nvPicPr>
        <p:blipFill>
          <a:blip r:embed="rId2"/>
          <a:stretch>
            <a:fillRect/>
          </a:stretch>
        </p:blipFill>
        <p:spPr>
          <a:xfrm>
            <a:off x="776676" y="322676"/>
            <a:ext cx="10886587" cy="2936818"/>
          </a:xfrm>
          <a:prstGeom prst="rect">
            <a:avLst/>
          </a:prstGeom>
        </p:spPr>
      </p:pic>
      <p:sp>
        <p:nvSpPr>
          <p:cNvPr id="4" name="TextBox 3">
            <a:extLst>
              <a:ext uri="{FF2B5EF4-FFF2-40B4-BE49-F238E27FC236}">
                <a16:creationId xmlns:a16="http://schemas.microsoft.com/office/drawing/2014/main" id="{C7CED953-D507-4FEE-BDBE-245719DE65FB}"/>
              </a:ext>
            </a:extLst>
          </p:cNvPr>
          <p:cNvSpPr txBox="1"/>
          <p:nvPr/>
        </p:nvSpPr>
        <p:spPr>
          <a:xfrm>
            <a:off x="1038447" y="-779"/>
            <a:ext cx="9741877" cy="369332"/>
          </a:xfrm>
          <a:prstGeom prst="rect">
            <a:avLst/>
          </a:prstGeom>
          <a:noFill/>
        </p:spPr>
        <p:txBody>
          <a:bodyPr wrap="square" rtlCol="0">
            <a:spAutoFit/>
          </a:bodyPr>
          <a:lstStyle/>
          <a:p>
            <a:pPr algn="ctr"/>
            <a:r>
              <a:rPr lang="en-US" b="1" dirty="0"/>
              <a:t>Relationship between Purpose and Loan Status</a:t>
            </a:r>
            <a:endParaRPr lang="en-US" sz="2800" b="1" dirty="0"/>
          </a:p>
        </p:txBody>
      </p:sp>
      <p:pic>
        <p:nvPicPr>
          <p:cNvPr id="6" name="Picture 5">
            <a:extLst>
              <a:ext uri="{FF2B5EF4-FFF2-40B4-BE49-F238E27FC236}">
                <a16:creationId xmlns:a16="http://schemas.microsoft.com/office/drawing/2014/main" id="{B95D2BB5-397C-40FD-BDFE-680D0994FEB3}"/>
              </a:ext>
            </a:extLst>
          </p:cNvPr>
          <p:cNvPicPr>
            <a:picLocks noChangeAspect="1"/>
          </p:cNvPicPr>
          <p:nvPr/>
        </p:nvPicPr>
        <p:blipFill>
          <a:blip r:embed="rId3"/>
          <a:stretch>
            <a:fillRect/>
          </a:stretch>
        </p:blipFill>
        <p:spPr>
          <a:xfrm>
            <a:off x="776677" y="3554956"/>
            <a:ext cx="10886588" cy="2576039"/>
          </a:xfrm>
          <a:prstGeom prst="rect">
            <a:avLst/>
          </a:prstGeom>
        </p:spPr>
      </p:pic>
      <p:sp>
        <p:nvSpPr>
          <p:cNvPr id="7" name="TextBox 6">
            <a:extLst>
              <a:ext uri="{FF2B5EF4-FFF2-40B4-BE49-F238E27FC236}">
                <a16:creationId xmlns:a16="http://schemas.microsoft.com/office/drawing/2014/main" id="{E54F224A-5437-4D0E-87DD-DD600E75FDB6}"/>
              </a:ext>
            </a:extLst>
          </p:cNvPr>
          <p:cNvSpPr txBox="1"/>
          <p:nvPr/>
        </p:nvSpPr>
        <p:spPr>
          <a:xfrm>
            <a:off x="1190847" y="3194177"/>
            <a:ext cx="9741877" cy="369332"/>
          </a:xfrm>
          <a:prstGeom prst="rect">
            <a:avLst/>
          </a:prstGeom>
          <a:noFill/>
        </p:spPr>
        <p:txBody>
          <a:bodyPr wrap="square" rtlCol="0">
            <a:spAutoFit/>
          </a:bodyPr>
          <a:lstStyle/>
          <a:p>
            <a:pPr algn="ctr"/>
            <a:r>
              <a:rPr lang="en-US" b="1" dirty="0"/>
              <a:t>Relationship between Home Ownership and Loan Status</a:t>
            </a:r>
            <a:endParaRPr lang="en-US" sz="2800" b="1" dirty="0"/>
          </a:p>
        </p:txBody>
      </p:sp>
    </p:spTree>
    <p:extLst>
      <p:ext uri="{BB962C8B-B14F-4D97-AF65-F5344CB8AC3E}">
        <p14:creationId xmlns:p14="http://schemas.microsoft.com/office/powerpoint/2010/main" val="389671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1710DC-DD0B-4E2C-A790-6F3C0FF1AC3D}"/>
              </a:ext>
            </a:extLst>
          </p:cNvPr>
          <p:cNvSpPr txBox="1"/>
          <p:nvPr/>
        </p:nvSpPr>
        <p:spPr>
          <a:xfrm>
            <a:off x="1038447" y="46646"/>
            <a:ext cx="9741877" cy="523220"/>
          </a:xfrm>
          <a:prstGeom prst="rect">
            <a:avLst/>
          </a:prstGeom>
          <a:noFill/>
        </p:spPr>
        <p:txBody>
          <a:bodyPr wrap="square" rtlCol="0">
            <a:spAutoFit/>
          </a:bodyPr>
          <a:lstStyle/>
          <a:p>
            <a:pPr algn="ctr"/>
            <a:r>
              <a:rPr lang="en-US" sz="2800" b="1" dirty="0"/>
              <a:t>Grade/Sub-Grade vs Probability Charge Off</a:t>
            </a:r>
          </a:p>
        </p:txBody>
      </p:sp>
      <p:pic>
        <p:nvPicPr>
          <p:cNvPr id="5" name="Picture 4">
            <a:extLst>
              <a:ext uri="{FF2B5EF4-FFF2-40B4-BE49-F238E27FC236}">
                <a16:creationId xmlns:a16="http://schemas.microsoft.com/office/drawing/2014/main" id="{9D942DE5-BDD4-446B-A0B2-9561B4E32B81}"/>
              </a:ext>
            </a:extLst>
          </p:cNvPr>
          <p:cNvPicPr>
            <a:picLocks noChangeAspect="1"/>
          </p:cNvPicPr>
          <p:nvPr/>
        </p:nvPicPr>
        <p:blipFill>
          <a:blip r:embed="rId3"/>
          <a:stretch>
            <a:fillRect/>
          </a:stretch>
        </p:blipFill>
        <p:spPr>
          <a:xfrm>
            <a:off x="223837" y="728493"/>
            <a:ext cx="11815763" cy="2887127"/>
          </a:xfrm>
          <a:prstGeom prst="rect">
            <a:avLst/>
          </a:prstGeom>
        </p:spPr>
      </p:pic>
      <p:pic>
        <p:nvPicPr>
          <p:cNvPr id="8" name="Picture 7">
            <a:extLst>
              <a:ext uri="{FF2B5EF4-FFF2-40B4-BE49-F238E27FC236}">
                <a16:creationId xmlns:a16="http://schemas.microsoft.com/office/drawing/2014/main" id="{65FE637E-4906-44A0-A5DB-324DFE8CA4EA}"/>
              </a:ext>
            </a:extLst>
          </p:cNvPr>
          <p:cNvPicPr>
            <a:picLocks noChangeAspect="1"/>
          </p:cNvPicPr>
          <p:nvPr/>
        </p:nvPicPr>
        <p:blipFill>
          <a:blip r:embed="rId4"/>
          <a:stretch>
            <a:fillRect/>
          </a:stretch>
        </p:blipFill>
        <p:spPr>
          <a:xfrm>
            <a:off x="223837" y="3629603"/>
            <a:ext cx="11815763" cy="2414305"/>
          </a:xfrm>
          <a:prstGeom prst="rect">
            <a:avLst/>
          </a:prstGeom>
        </p:spPr>
      </p:pic>
    </p:spTree>
    <p:extLst>
      <p:ext uri="{BB962C8B-B14F-4D97-AF65-F5344CB8AC3E}">
        <p14:creationId xmlns:p14="http://schemas.microsoft.com/office/powerpoint/2010/main" val="318397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69AC1-59B6-4EFC-8C56-F8D1BC961D20}"/>
              </a:ext>
            </a:extLst>
          </p:cNvPr>
          <p:cNvSpPr txBox="1"/>
          <p:nvPr/>
        </p:nvSpPr>
        <p:spPr>
          <a:xfrm>
            <a:off x="979715" y="-55978"/>
            <a:ext cx="9778482" cy="523220"/>
          </a:xfrm>
          <a:prstGeom prst="rect">
            <a:avLst/>
          </a:prstGeom>
          <a:noFill/>
        </p:spPr>
        <p:txBody>
          <a:bodyPr wrap="square" rtlCol="0">
            <a:spAutoFit/>
          </a:bodyPr>
          <a:lstStyle/>
          <a:p>
            <a:pPr algn="ctr"/>
            <a:r>
              <a:rPr lang="en-US" sz="2800" b="1" dirty="0"/>
              <a:t>Approved Loans Distribution</a:t>
            </a:r>
          </a:p>
        </p:txBody>
      </p:sp>
      <p:pic>
        <p:nvPicPr>
          <p:cNvPr id="4" name="Picture 3">
            <a:extLst>
              <a:ext uri="{FF2B5EF4-FFF2-40B4-BE49-F238E27FC236}">
                <a16:creationId xmlns:a16="http://schemas.microsoft.com/office/drawing/2014/main" id="{2AFE8D5C-88B7-4D5F-91B6-3C73B1AACB0D}"/>
              </a:ext>
            </a:extLst>
          </p:cNvPr>
          <p:cNvPicPr>
            <a:picLocks noChangeAspect="1"/>
          </p:cNvPicPr>
          <p:nvPr/>
        </p:nvPicPr>
        <p:blipFill>
          <a:blip r:embed="rId2"/>
          <a:stretch>
            <a:fillRect/>
          </a:stretch>
        </p:blipFill>
        <p:spPr>
          <a:xfrm>
            <a:off x="393246" y="483320"/>
            <a:ext cx="11144250" cy="2859134"/>
          </a:xfrm>
          <a:prstGeom prst="rect">
            <a:avLst/>
          </a:prstGeom>
        </p:spPr>
      </p:pic>
      <p:pic>
        <p:nvPicPr>
          <p:cNvPr id="6" name="Picture 5">
            <a:extLst>
              <a:ext uri="{FF2B5EF4-FFF2-40B4-BE49-F238E27FC236}">
                <a16:creationId xmlns:a16="http://schemas.microsoft.com/office/drawing/2014/main" id="{9A687B2D-A596-46AE-B954-84E0BA0D0808}"/>
              </a:ext>
            </a:extLst>
          </p:cNvPr>
          <p:cNvPicPr>
            <a:picLocks noChangeAspect="1"/>
          </p:cNvPicPr>
          <p:nvPr/>
        </p:nvPicPr>
        <p:blipFill>
          <a:blip r:embed="rId3"/>
          <a:stretch>
            <a:fillRect/>
          </a:stretch>
        </p:blipFill>
        <p:spPr>
          <a:xfrm>
            <a:off x="1490079" y="3618184"/>
            <a:ext cx="7392663" cy="2676525"/>
          </a:xfrm>
          <a:prstGeom prst="rect">
            <a:avLst/>
          </a:prstGeom>
        </p:spPr>
      </p:pic>
      <p:sp>
        <p:nvSpPr>
          <p:cNvPr id="7" name="TextBox 6">
            <a:extLst>
              <a:ext uri="{FF2B5EF4-FFF2-40B4-BE49-F238E27FC236}">
                <a16:creationId xmlns:a16="http://schemas.microsoft.com/office/drawing/2014/main" id="{E0BDC9E4-AB24-43EF-90E9-1EC3F4D7E38B}"/>
              </a:ext>
            </a:extLst>
          </p:cNvPr>
          <p:cNvSpPr txBox="1"/>
          <p:nvPr/>
        </p:nvSpPr>
        <p:spPr>
          <a:xfrm>
            <a:off x="1132115" y="3259502"/>
            <a:ext cx="9778482" cy="523220"/>
          </a:xfrm>
          <a:prstGeom prst="rect">
            <a:avLst/>
          </a:prstGeom>
          <a:noFill/>
        </p:spPr>
        <p:txBody>
          <a:bodyPr wrap="square" rtlCol="0">
            <a:spAutoFit/>
          </a:bodyPr>
          <a:lstStyle/>
          <a:p>
            <a:pPr algn="ctr"/>
            <a:r>
              <a:rPr lang="en-US" sz="2800" b="1" dirty="0"/>
              <a:t>Declined Loans Distribution</a:t>
            </a:r>
          </a:p>
        </p:txBody>
      </p:sp>
    </p:spTree>
    <p:extLst>
      <p:ext uri="{BB962C8B-B14F-4D97-AF65-F5344CB8AC3E}">
        <p14:creationId xmlns:p14="http://schemas.microsoft.com/office/powerpoint/2010/main" val="37977535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3929</TotalTime>
  <Words>1004</Words>
  <Application>Microsoft Office PowerPoint</Application>
  <PresentationFormat>Widescreen</PresentationFormat>
  <Paragraphs>226</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Calibri</vt:lpstr>
      <vt:lpstr>CaslonTwoTwentyFour-Book</vt:lpstr>
      <vt:lpstr>Gill Sans MT</vt:lpstr>
      <vt:lpstr>Open Sans</vt:lpstr>
      <vt:lpstr>Gallery</vt:lpstr>
      <vt:lpstr>Loan DEFAULT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PRICE PREDICTION</dc:title>
  <dc:creator>Mohan Sundar</dc:creator>
  <cp:lastModifiedBy>Mohan Sundar</cp:lastModifiedBy>
  <cp:revision>120</cp:revision>
  <dcterms:created xsi:type="dcterms:W3CDTF">2018-05-22T10:09:58Z</dcterms:created>
  <dcterms:modified xsi:type="dcterms:W3CDTF">2018-07-01T12:39:10Z</dcterms:modified>
</cp:coreProperties>
</file>