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663300"/>
    <a:srgbClr val="CC0000"/>
    <a:srgbClr val="000099"/>
    <a:srgbClr val="000066"/>
    <a:srgbClr val="FFFFFF"/>
    <a:srgbClr val="003366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>
                <a:solidFill>
                  <a:srgbClr val="00006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FA9E4-7C49-4D31-A3C9-BB24014B1FB5}" type="datetimeFigureOut">
              <a:rPr lang="en-US" smtClean="0"/>
              <a:t>9/10/2017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000099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E5F40-44C6-4316-AF65-3B65C537B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186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FA9E4-7C49-4D31-A3C9-BB24014B1FB5}" type="datetimeFigureOut">
              <a:rPr lang="en-US" smtClean="0"/>
              <a:t>9/10/2017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E5F40-44C6-4316-AF65-3B65C537B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352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FA9E4-7C49-4D31-A3C9-BB24014B1FB5}" type="datetimeFigureOut">
              <a:rPr lang="en-US" smtClean="0"/>
              <a:t>9/10/2017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E5F40-44C6-4316-AF65-3B65C537B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094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6249"/>
            <a:ext cx="10515600" cy="4990714"/>
          </a:xfrm>
        </p:spPr>
        <p:txBody>
          <a:bodyPr/>
          <a:lstStyle>
            <a:lvl1pPr>
              <a:defRPr b="1">
                <a:solidFill>
                  <a:srgbClr val="000066"/>
                </a:solidFill>
              </a:defRPr>
            </a:lvl1pPr>
            <a:lvl2pPr marL="685800" indent="-228600">
              <a:buFont typeface="Wingdings" panose="05000000000000000000" pitchFamily="2" charset="2"/>
              <a:buChar char="§"/>
              <a:defRPr b="1">
                <a:solidFill>
                  <a:srgbClr val="660066"/>
                </a:solidFill>
              </a:defRPr>
            </a:lvl2pPr>
            <a:lvl3pPr marL="1143000" indent="-228600">
              <a:buFont typeface="Wingdings" panose="05000000000000000000" pitchFamily="2" charset="2"/>
              <a:buChar char="ü"/>
              <a:defRPr>
                <a:solidFill>
                  <a:srgbClr val="003366"/>
                </a:solidFill>
              </a:defRPr>
            </a:lvl3pPr>
            <a:lvl4pPr marL="1600200" indent="-228600">
              <a:buFont typeface="Courier New" panose="02070309020205020404" pitchFamily="49" charset="0"/>
              <a:buChar char="o"/>
              <a:defRPr/>
            </a:lvl4pPr>
            <a:lvl5pPr marL="2057400" indent="-228600">
              <a:buFont typeface="Wingdings" panose="05000000000000000000" pitchFamily="2" charset="2"/>
              <a:buChar char="v"/>
              <a:defRPr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7935097" cy="730507"/>
          </a:xfrm>
        </p:spPr>
        <p:txBody>
          <a:bodyPr/>
          <a:lstStyle>
            <a:lvl1pPr>
              <a:defRPr b="1">
                <a:solidFill>
                  <a:srgbClr val="CC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FA9E4-7C49-4D31-A3C9-BB24014B1FB5}" type="datetimeFigureOut">
              <a:rPr lang="en-US" smtClean="0"/>
              <a:t>9/10/2017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E5F40-44C6-4316-AF65-3B65C537B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275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FA9E4-7C49-4D31-A3C9-BB24014B1FB5}" type="datetimeFigureOut">
              <a:rPr lang="en-US" smtClean="0"/>
              <a:t>9/10/2017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E5F40-44C6-4316-AF65-3B65C537B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356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FA9E4-7C49-4D31-A3C9-BB24014B1FB5}" type="datetimeFigureOut">
              <a:rPr lang="en-US" smtClean="0"/>
              <a:t>9/10/2017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E5F40-44C6-4316-AF65-3B65C537B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267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FA9E4-7C49-4D31-A3C9-BB24014B1FB5}" type="datetimeFigureOut">
              <a:rPr lang="en-US" smtClean="0"/>
              <a:t>9/10/2017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E5F40-44C6-4316-AF65-3B65C537B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591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FA9E4-7C49-4D31-A3C9-BB24014B1FB5}" type="datetimeFigureOut">
              <a:rPr lang="en-US" smtClean="0"/>
              <a:t>9/10/2017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E5F40-44C6-4316-AF65-3B65C537B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289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FA9E4-7C49-4D31-A3C9-BB24014B1FB5}" type="datetimeFigureOut">
              <a:rPr lang="en-US" smtClean="0"/>
              <a:t>9/10/2017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E5F40-44C6-4316-AF65-3B65C537B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796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 b="1">
                <a:solidFill>
                  <a:srgbClr val="FF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 b="1">
                <a:solidFill>
                  <a:srgbClr val="000099"/>
                </a:solidFill>
              </a:defRPr>
            </a:lvl1pPr>
            <a:lvl2pPr>
              <a:defRPr sz="2800" b="1">
                <a:solidFill>
                  <a:srgbClr val="C00000"/>
                </a:solidFill>
              </a:defRPr>
            </a:lvl2pPr>
            <a:lvl3pPr>
              <a:defRPr sz="2400">
                <a:solidFill>
                  <a:srgbClr val="663300"/>
                </a:solidFill>
              </a:defRPr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FA9E4-7C49-4D31-A3C9-BB24014B1FB5}" type="datetimeFigureOut">
              <a:rPr lang="en-US" smtClean="0"/>
              <a:t>9/10/2017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E5F40-44C6-4316-AF65-3B65C537B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784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FA9E4-7C49-4D31-A3C9-BB24014B1FB5}" type="datetimeFigureOut">
              <a:rPr lang="en-US" smtClean="0"/>
              <a:t>9/10/2017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E5F40-44C6-4316-AF65-3B65C537B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658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8FA9E4-7C49-4D31-A3C9-BB24014B1FB5}" type="datetimeFigureOut">
              <a:rPr lang="en-US" smtClean="0"/>
              <a:t>9/10/2017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3E5F40-44C6-4316-AF65-3B65C537B97F}" type="slidenum">
              <a:rPr lang="en-US" smtClean="0"/>
              <a:t>‹#›</a:t>
            </a:fld>
            <a:endParaRPr lang="en-US"/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9397965" y="0"/>
            <a:ext cx="2794035" cy="789404"/>
            <a:chOff x="9397965" y="0"/>
            <a:chExt cx="2794035" cy="789404"/>
          </a:xfrm>
        </p:grpSpPr>
        <p:grpSp>
          <p:nvGrpSpPr>
            <p:cNvPr id="9" name="Group 8"/>
            <p:cNvGrpSpPr/>
            <p:nvPr userDrawn="1"/>
          </p:nvGrpSpPr>
          <p:grpSpPr>
            <a:xfrm>
              <a:off x="9683057" y="45180"/>
              <a:ext cx="2488269" cy="730507"/>
              <a:chOff x="9683057" y="45180"/>
              <a:chExt cx="2488269" cy="730507"/>
            </a:xfrm>
          </p:grpSpPr>
          <p:sp>
            <p:nvSpPr>
              <p:cNvPr id="10" name="Title 1"/>
              <p:cNvSpPr txBox="1">
                <a:spLocks/>
              </p:cNvSpPr>
              <p:nvPr userDrawn="1"/>
            </p:nvSpPr>
            <p:spPr>
              <a:xfrm>
                <a:off x="9683057" y="45180"/>
                <a:ext cx="2488269" cy="730507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fontScale="77500" lnSpcReduction="20000"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b="1" kern="1200">
                    <a:solidFill>
                      <a:srgbClr val="CC0000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>
                  <a:lnSpc>
                    <a:spcPct val="150000"/>
                  </a:lnSpc>
                </a:pPr>
                <a:r>
                  <a:rPr lang="en-US" sz="2000" b="0" dirty="0" smtClean="0">
                    <a:latin typeface="Bookman Old Style" panose="02050604050505020204" pitchFamily="18" charset="0"/>
                  </a:rPr>
                  <a:t>     Learning is to</a:t>
                </a:r>
                <a:r>
                  <a:rPr lang="en-US" sz="2000" b="0" baseline="0" dirty="0" smtClean="0">
                    <a:latin typeface="Bookman Old Style" panose="02050604050505020204" pitchFamily="18" charset="0"/>
                  </a:rPr>
                  <a:t> </a:t>
                </a:r>
                <a:r>
                  <a:rPr lang="en-US" sz="2000" b="0" dirty="0" smtClean="0">
                    <a:latin typeface="Bookman Old Style" panose="02050604050505020204" pitchFamily="18" charset="0"/>
                  </a:rPr>
                  <a:t>build </a:t>
                </a:r>
                <a:r>
                  <a:rPr lang="en-US" sz="2000" b="0" baseline="0" dirty="0" smtClean="0">
                    <a:latin typeface="Bookman Old Style" panose="02050604050505020204" pitchFamily="18" charset="0"/>
                  </a:rPr>
                  <a:t>your own assets.</a:t>
                </a:r>
                <a:endParaRPr lang="en-US" sz="2000" b="0" dirty="0"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11" name="Freeform 10"/>
              <p:cNvSpPr>
                <a:spLocks noChangeAspect="1" noEditPoints="1"/>
              </p:cNvSpPr>
              <p:nvPr userDrawn="1">
                <p:custDataLst>
                  <p:tags r:id="rId13"/>
                </p:custDataLst>
              </p:nvPr>
            </p:nvSpPr>
            <p:spPr bwMode="auto">
              <a:xfrm>
                <a:off x="9699533" y="52087"/>
                <a:ext cx="298672" cy="448500"/>
              </a:xfrm>
              <a:custGeom>
                <a:avLst/>
                <a:gdLst>
                  <a:gd name="T0" fmla="*/ 90 w 128"/>
                  <a:gd name="T1" fmla="*/ 144 h 192"/>
                  <a:gd name="T2" fmla="*/ 38 w 128"/>
                  <a:gd name="T3" fmla="*/ 144 h 192"/>
                  <a:gd name="T4" fmla="*/ 32 w 128"/>
                  <a:gd name="T5" fmla="*/ 150 h 192"/>
                  <a:gd name="T6" fmla="*/ 38 w 128"/>
                  <a:gd name="T7" fmla="*/ 156 h 192"/>
                  <a:gd name="T8" fmla="*/ 90 w 128"/>
                  <a:gd name="T9" fmla="*/ 156 h 192"/>
                  <a:gd name="T10" fmla="*/ 96 w 128"/>
                  <a:gd name="T11" fmla="*/ 150 h 192"/>
                  <a:gd name="T12" fmla="*/ 90 w 128"/>
                  <a:gd name="T13" fmla="*/ 144 h 192"/>
                  <a:gd name="T14" fmla="*/ 51 w 128"/>
                  <a:gd name="T15" fmla="*/ 181 h 192"/>
                  <a:gd name="T16" fmla="*/ 51 w 128"/>
                  <a:gd name="T17" fmla="*/ 185 h 192"/>
                  <a:gd name="T18" fmla="*/ 58 w 128"/>
                  <a:gd name="T19" fmla="*/ 192 h 192"/>
                  <a:gd name="T20" fmla="*/ 68 w 128"/>
                  <a:gd name="T21" fmla="*/ 192 h 192"/>
                  <a:gd name="T22" fmla="*/ 76 w 128"/>
                  <a:gd name="T23" fmla="*/ 185 h 192"/>
                  <a:gd name="T24" fmla="*/ 76 w 128"/>
                  <a:gd name="T25" fmla="*/ 181 h 192"/>
                  <a:gd name="T26" fmla="*/ 90 w 128"/>
                  <a:gd name="T27" fmla="*/ 164 h 192"/>
                  <a:gd name="T28" fmla="*/ 37 w 128"/>
                  <a:gd name="T29" fmla="*/ 164 h 192"/>
                  <a:gd name="T30" fmla="*/ 51 w 128"/>
                  <a:gd name="T31" fmla="*/ 181 h 192"/>
                  <a:gd name="T32" fmla="*/ 64 w 128"/>
                  <a:gd name="T33" fmla="*/ 0 h 192"/>
                  <a:gd name="T34" fmla="*/ 0 w 128"/>
                  <a:gd name="T35" fmla="*/ 65 h 192"/>
                  <a:gd name="T36" fmla="*/ 5 w 128"/>
                  <a:gd name="T37" fmla="*/ 90 h 192"/>
                  <a:gd name="T38" fmla="*/ 6 w 128"/>
                  <a:gd name="T39" fmla="*/ 93 h 192"/>
                  <a:gd name="T40" fmla="*/ 17 w 128"/>
                  <a:gd name="T41" fmla="*/ 110 h 192"/>
                  <a:gd name="T42" fmla="*/ 33 w 128"/>
                  <a:gd name="T43" fmla="*/ 136 h 192"/>
                  <a:gd name="T44" fmla="*/ 95 w 128"/>
                  <a:gd name="T45" fmla="*/ 136 h 192"/>
                  <a:gd name="T46" fmla="*/ 111 w 128"/>
                  <a:gd name="T47" fmla="*/ 110 h 192"/>
                  <a:gd name="T48" fmla="*/ 122 w 128"/>
                  <a:gd name="T49" fmla="*/ 93 h 192"/>
                  <a:gd name="T50" fmla="*/ 123 w 128"/>
                  <a:gd name="T51" fmla="*/ 90 h 192"/>
                  <a:gd name="T52" fmla="*/ 128 w 128"/>
                  <a:gd name="T53" fmla="*/ 65 h 192"/>
                  <a:gd name="T54" fmla="*/ 64 w 128"/>
                  <a:gd name="T55" fmla="*/ 0 h 192"/>
                  <a:gd name="T56" fmla="*/ 62 w 128"/>
                  <a:gd name="T57" fmla="*/ 25 h 192"/>
                  <a:gd name="T58" fmla="*/ 62 w 128"/>
                  <a:gd name="T59" fmla="*/ 25 h 192"/>
                  <a:gd name="T60" fmla="*/ 43 w 128"/>
                  <a:gd name="T61" fmla="*/ 31 h 192"/>
                  <a:gd name="T62" fmla="*/ 24 w 128"/>
                  <a:gd name="T63" fmla="*/ 70 h 192"/>
                  <a:gd name="T64" fmla="*/ 18 w 128"/>
                  <a:gd name="T65" fmla="*/ 76 h 192"/>
                  <a:gd name="T66" fmla="*/ 12 w 128"/>
                  <a:gd name="T67" fmla="*/ 69 h 192"/>
                  <a:gd name="T68" fmla="*/ 12 w 128"/>
                  <a:gd name="T69" fmla="*/ 69 h 192"/>
                  <a:gd name="T70" fmla="*/ 37 w 128"/>
                  <a:gd name="T71" fmla="*/ 19 h 192"/>
                  <a:gd name="T72" fmla="*/ 62 w 128"/>
                  <a:gd name="T73" fmla="*/ 12 h 192"/>
                  <a:gd name="T74" fmla="*/ 68 w 128"/>
                  <a:gd name="T75" fmla="*/ 18 h 192"/>
                  <a:gd name="T76" fmla="*/ 62 w 128"/>
                  <a:gd name="T77" fmla="*/ 25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28" h="192">
                    <a:moveTo>
                      <a:pt x="90" y="144"/>
                    </a:moveTo>
                    <a:cubicBezTo>
                      <a:pt x="38" y="144"/>
                      <a:pt x="38" y="144"/>
                      <a:pt x="38" y="144"/>
                    </a:cubicBezTo>
                    <a:cubicBezTo>
                      <a:pt x="35" y="144"/>
                      <a:pt x="32" y="147"/>
                      <a:pt x="32" y="150"/>
                    </a:cubicBezTo>
                    <a:cubicBezTo>
                      <a:pt x="32" y="153"/>
                      <a:pt x="35" y="156"/>
                      <a:pt x="38" y="156"/>
                    </a:cubicBezTo>
                    <a:cubicBezTo>
                      <a:pt x="90" y="156"/>
                      <a:pt x="90" y="156"/>
                      <a:pt x="90" y="156"/>
                    </a:cubicBezTo>
                    <a:cubicBezTo>
                      <a:pt x="93" y="156"/>
                      <a:pt x="96" y="153"/>
                      <a:pt x="96" y="150"/>
                    </a:cubicBezTo>
                    <a:cubicBezTo>
                      <a:pt x="96" y="147"/>
                      <a:pt x="93" y="144"/>
                      <a:pt x="90" y="144"/>
                    </a:cubicBezTo>
                    <a:close/>
                    <a:moveTo>
                      <a:pt x="51" y="181"/>
                    </a:moveTo>
                    <a:cubicBezTo>
                      <a:pt x="51" y="185"/>
                      <a:pt x="51" y="185"/>
                      <a:pt x="51" y="185"/>
                    </a:cubicBezTo>
                    <a:cubicBezTo>
                      <a:pt x="51" y="189"/>
                      <a:pt x="54" y="192"/>
                      <a:pt x="58" y="192"/>
                    </a:cubicBezTo>
                    <a:cubicBezTo>
                      <a:pt x="68" y="192"/>
                      <a:pt x="68" y="192"/>
                      <a:pt x="68" y="192"/>
                    </a:cubicBezTo>
                    <a:cubicBezTo>
                      <a:pt x="72" y="192"/>
                      <a:pt x="76" y="189"/>
                      <a:pt x="76" y="185"/>
                    </a:cubicBezTo>
                    <a:cubicBezTo>
                      <a:pt x="76" y="181"/>
                      <a:pt x="76" y="181"/>
                      <a:pt x="76" y="181"/>
                    </a:cubicBezTo>
                    <a:cubicBezTo>
                      <a:pt x="84" y="181"/>
                      <a:pt x="90" y="172"/>
                      <a:pt x="90" y="164"/>
                    </a:cubicBezTo>
                    <a:cubicBezTo>
                      <a:pt x="37" y="164"/>
                      <a:pt x="37" y="164"/>
                      <a:pt x="37" y="164"/>
                    </a:cubicBezTo>
                    <a:cubicBezTo>
                      <a:pt x="37" y="172"/>
                      <a:pt x="43" y="180"/>
                      <a:pt x="51" y="181"/>
                    </a:cubicBezTo>
                    <a:close/>
                    <a:moveTo>
                      <a:pt x="64" y="0"/>
                    </a:moveTo>
                    <a:cubicBezTo>
                      <a:pt x="29" y="0"/>
                      <a:pt x="0" y="29"/>
                      <a:pt x="0" y="65"/>
                    </a:cubicBezTo>
                    <a:cubicBezTo>
                      <a:pt x="0" y="74"/>
                      <a:pt x="2" y="82"/>
                      <a:pt x="5" y="90"/>
                    </a:cubicBezTo>
                    <a:cubicBezTo>
                      <a:pt x="5" y="91"/>
                      <a:pt x="5" y="92"/>
                      <a:pt x="6" y="93"/>
                    </a:cubicBezTo>
                    <a:cubicBezTo>
                      <a:pt x="9" y="99"/>
                      <a:pt x="12" y="105"/>
                      <a:pt x="17" y="110"/>
                    </a:cubicBezTo>
                    <a:cubicBezTo>
                      <a:pt x="33" y="136"/>
                      <a:pt x="33" y="136"/>
                      <a:pt x="33" y="136"/>
                    </a:cubicBezTo>
                    <a:cubicBezTo>
                      <a:pt x="95" y="136"/>
                      <a:pt x="95" y="136"/>
                      <a:pt x="95" y="136"/>
                    </a:cubicBezTo>
                    <a:cubicBezTo>
                      <a:pt x="111" y="110"/>
                      <a:pt x="111" y="110"/>
                      <a:pt x="111" y="110"/>
                    </a:cubicBezTo>
                    <a:cubicBezTo>
                      <a:pt x="116" y="105"/>
                      <a:pt x="119" y="99"/>
                      <a:pt x="122" y="93"/>
                    </a:cubicBezTo>
                    <a:cubicBezTo>
                      <a:pt x="123" y="92"/>
                      <a:pt x="123" y="91"/>
                      <a:pt x="123" y="90"/>
                    </a:cubicBezTo>
                    <a:cubicBezTo>
                      <a:pt x="126" y="82"/>
                      <a:pt x="128" y="74"/>
                      <a:pt x="128" y="65"/>
                    </a:cubicBezTo>
                    <a:cubicBezTo>
                      <a:pt x="128" y="29"/>
                      <a:pt x="99" y="0"/>
                      <a:pt x="64" y="0"/>
                    </a:cubicBezTo>
                    <a:close/>
                    <a:moveTo>
                      <a:pt x="62" y="25"/>
                    </a:moveTo>
                    <a:cubicBezTo>
                      <a:pt x="62" y="25"/>
                      <a:pt x="62" y="25"/>
                      <a:pt x="62" y="25"/>
                    </a:cubicBezTo>
                    <a:cubicBezTo>
                      <a:pt x="55" y="25"/>
                      <a:pt x="49" y="27"/>
                      <a:pt x="43" y="31"/>
                    </a:cubicBezTo>
                    <a:cubicBezTo>
                      <a:pt x="31" y="38"/>
                      <a:pt x="25" y="51"/>
                      <a:pt x="24" y="70"/>
                    </a:cubicBezTo>
                    <a:cubicBezTo>
                      <a:pt x="24" y="73"/>
                      <a:pt x="22" y="76"/>
                      <a:pt x="18" y="76"/>
                    </a:cubicBezTo>
                    <a:cubicBezTo>
                      <a:pt x="15" y="76"/>
                      <a:pt x="12" y="73"/>
                      <a:pt x="12" y="69"/>
                    </a:cubicBezTo>
                    <a:cubicBezTo>
                      <a:pt x="12" y="69"/>
                      <a:pt x="12" y="69"/>
                      <a:pt x="12" y="69"/>
                    </a:cubicBezTo>
                    <a:cubicBezTo>
                      <a:pt x="13" y="40"/>
                      <a:pt x="26" y="26"/>
                      <a:pt x="37" y="19"/>
                    </a:cubicBezTo>
                    <a:cubicBezTo>
                      <a:pt x="45" y="15"/>
                      <a:pt x="53" y="12"/>
                      <a:pt x="62" y="12"/>
                    </a:cubicBezTo>
                    <a:cubicBezTo>
                      <a:pt x="65" y="12"/>
                      <a:pt x="68" y="15"/>
                      <a:pt x="68" y="18"/>
                    </a:cubicBezTo>
                    <a:cubicBezTo>
                      <a:pt x="68" y="22"/>
                      <a:pt x="65" y="25"/>
                      <a:pt x="62" y="25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ru-RU"/>
              </a:p>
            </p:txBody>
          </p:sp>
        </p:grpSp>
        <p:cxnSp>
          <p:nvCxnSpPr>
            <p:cNvPr id="13" name="Straight Connector 12"/>
            <p:cNvCxnSpPr/>
            <p:nvPr userDrawn="1"/>
          </p:nvCxnSpPr>
          <p:spPr>
            <a:xfrm>
              <a:off x="9482138" y="724930"/>
              <a:ext cx="2709862" cy="0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2">
                      <a:lumMod val="89000"/>
                    </a:schemeClr>
                  </a:gs>
                  <a:gs pos="23000">
                    <a:schemeClr val="accent2">
                      <a:lumMod val="89000"/>
                    </a:schemeClr>
                  </a:gs>
                  <a:gs pos="69000">
                    <a:schemeClr val="accent2">
                      <a:lumMod val="75000"/>
                    </a:schemeClr>
                  </a:gs>
                  <a:gs pos="97000">
                    <a:schemeClr val="accent2">
                      <a:lumMod val="7000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9412251" y="775687"/>
              <a:ext cx="2779749" cy="0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2">
                      <a:lumMod val="89000"/>
                    </a:schemeClr>
                  </a:gs>
                  <a:gs pos="23000">
                    <a:schemeClr val="accent2">
                      <a:lumMod val="89000"/>
                    </a:schemeClr>
                  </a:gs>
                  <a:gs pos="69000">
                    <a:schemeClr val="accent2">
                      <a:lumMod val="75000"/>
                    </a:schemeClr>
                  </a:gs>
                  <a:gs pos="97000">
                    <a:schemeClr val="accent2">
                      <a:lumMod val="7000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 flipH="1">
              <a:off x="9479529" y="0"/>
              <a:ext cx="199330" cy="724929"/>
            </a:xfrm>
            <a:prstGeom prst="line">
              <a:avLst/>
            </a:prstGeom>
            <a:ln>
              <a:gradFill flip="none" rotWithShape="1">
                <a:gsLst>
                  <a:gs pos="0">
                    <a:schemeClr val="accent2">
                      <a:lumMod val="89000"/>
                    </a:schemeClr>
                  </a:gs>
                  <a:gs pos="23000">
                    <a:schemeClr val="accent2">
                      <a:lumMod val="89000"/>
                    </a:schemeClr>
                  </a:gs>
                  <a:gs pos="69000">
                    <a:schemeClr val="accent2">
                      <a:lumMod val="75000"/>
                    </a:schemeClr>
                  </a:gs>
                  <a:gs pos="97000">
                    <a:schemeClr val="accent2">
                      <a:lumMod val="7000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 flipH="1">
              <a:off x="9412251" y="0"/>
              <a:ext cx="217781" cy="775687"/>
            </a:xfrm>
            <a:prstGeom prst="line">
              <a:avLst/>
            </a:prstGeom>
            <a:ln>
              <a:gradFill flip="none" rotWithShape="1">
                <a:gsLst>
                  <a:gs pos="0">
                    <a:schemeClr val="accent2">
                      <a:lumMod val="89000"/>
                    </a:schemeClr>
                  </a:gs>
                  <a:gs pos="23000">
                    <a:schemeClr val="accent2">
                      <a:lumMod val="89000"/>
                    </a:schemeClr>
                  </a:gs>
                  <a:gs pos="69000">
                    <a:schemeClr val="accent2">
                      <a:lumMod val="75000"/>
                    </a:schemeClr>
                  </a:gs>
                  <a:gs pos="97000">
                    <a:schemeClr val="accent2">
                      <a:lumMod val="7000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 userDrawn="1"/>
          </p:nvSpPr>
          <p:spPr>
            <a:xfrm>
              <a:off x="9397965" y="761972"/>
              <a:ext cx="27432" cy="27432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 userDrawn="1"/>
          </p:nvSpPr>
          <p:spPr>
            <a:xfrm>
              <a:off x="9470569" y="709160"/>
              <a:ext cx="27432" cy="27432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35671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C0000"/>
                </a:solidFill>
              </a:rPr>
              <a:t>Using CAS for Web Application</a:t>
            </a:r>
            <a:endParaRPr lang="en-US" dirty="0">
              <a:solidFill>
                <a:srgbClr val="CC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000" dirty="0" err="1" smtClean="0">
                <a:solidFill>
                  <a:srgbClr val="663300"/>
                </a:solidFill>
              </a:rPr>
              <a:t>Cas&amp;SpringMVC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3800" dirty="0" smtClean="0"/>
              <a:t>Using CAS 5.x for </a:t>
            </a:r>
            <a:r>
              <a:rPr lang="en-US" sz="3800" dirty="0" err="1" smtClean="0"/>
              <a:t>SpringMVC</a:t>
            </a:r>
            <a:endParaRPr lang="en-US" sz="3800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2750" y="397836"/>
            <a:ext cx="2457061" cy="2105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228600">
              <a:schemeClr val="accent1">
                <a:satMod val="175000"/>
                <a:alpha val="40000"/>
              </a:schemeClr>
            </a:glow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94537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deploy the </a:t>
            </a:r>
            <a:r>
              <a:rPr lang="en-US" dirty="0" err="1" smtClean="0"/>
              <a:t>cas</a:t>
            </a:r>
            <a:r>
              <a:rPr lang="en-US" dirty="0" smtClean="0"/>
              <a:t> from war file.</a:t>
            </a:r>
          </a:p>
          <a:p>
            <a:r>
              <a:rPr lang="en-US" dirty="0" smtClean="0"/>
              <a:t>There are 2 ways to run the </a:t>
            </a:r>
            <a:r>
              <a:rPr lang="en-US" dirty="0" err="1" smtClean="0"/>
              <a:t>cas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Run in a dedicated Tomcat</a:t>
            </a:r>
          </a:p>
          <a:p>
            <a:pPr lvl="1"/>
            <a:r>
              <a:rPr lang="en-US" dirty="0" smtClean="0"/>
              <a:t>Run in the Tomcat which is integrated in Eclipse.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440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Link: </a:t>
            </a:r>
            <a:r>
              <a:rPr lang="en-US" dirty="0">
                <a:solidFill>
                  <a:srgbClr val="0000CC"/>
                </a:solidFill>
              </a:rPr>
              <a:t>https://github.com/apereo/cas-overlay-template/archive/master.zip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 CAS Overlay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3762" y="2049138"/>
            <a:ext cx="6416040" cy="4671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389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 command: </a:t>
            </a:r>
            <a:r>
              <a:rPr lang="en-US" dirty="0" err="1" smtClean="0">
                <a:solidFill>
                  <a:srgbClr val="0000CC"/>
                </a:solidFill>
              </a:rPr>
              <a:t>mvn</a:t>
            </a:r>
            <a:r>
              <a:rPr lang="en-US" dirty="0" smtClean="0">
                <a:solidFill>
                  <a:srgbClr val="0000CC"/>
                </a:solidFill>
              </a:rPr>
              <a:t> package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 the </a:t>
            </a:r>
            <a:r>
              <a:rPr lang="en-US" dirty="0" err="1" smtClean="0"/>
              <a:t>cas.war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6010" y="1895669"/>
            <a:ext cx="7459980" cy="3901440"/>
          </a:xfrm>
          <a:prstGeom prst="rect">
            <a:avLst/>
          </a:prstGeom>
        </p:spPr>
      </p:pic>
      <p:sp>
        <p:nvSpPr>
          <p:cNvPr id="5" name="Rounded Rectangular Callout 4"/>
          <p:cNvSpPr/>
          <p:nvPr/>
        </p:nvSpPr>
        <p:spPr>
          <a:xfrm>
            <a:off x="1595535" y="5971592"/>
            <a:ext cx="8966718" cy="699796"/>
          </a:xfrm>
          <a:prstGeom prst="wedgeRoundRectCallout">
            <a:avLst>
              <a:gd name="adj1" fmla="val -18648"/>
              <a:gd name="adj2" fmla="val -7083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D:\Downloads\cas-overlay-template-master\target\</a:t>
            </a:r>
            <a:r>
              <a:rPr lang="en-US" b="1" dirty="0">
                <a:solidFill>
                  <a:srgbClr val="0000CC"/>
                </a:solidFill>
              </a:rPr>
              <a:t>cas.war</a:t>
            </a:r>
          </a:p>
        </p:txBody>
      </p:sp>
    </p:spTree>
    <p:extLst>
      <p:ext uri="{BB962C8B-B14F-4D97-AF65-F5344CB8AC3E}">
        <p14:creationId xmlns:p14="http://schemas.microsoft.com/office/powerpoint/2010/main" val="4122585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Copy file “</a:t>
            </a:r>
            <a:r>
              <a:rPr lang="en-US" dirty="0" err="1" smtClean="0"/>
              <a:t>cas.war</a:t>
            </a:r>
            <a:r>
              <a:rPr lang="en-US" dirty="0" smtClean="0"/>
              <a:t>” into $TOMCAT_HOME\</a:t>
            </a:r>
            <a:r>
              <a:rPr lang="en-US" dirty="0" err="1" smtClean="0"/>
              <a:t>webapps</a:t>
            </a:r>
            <a:r>
              <a:rPr lang="en-US" dirty="0" smtClean="0"/>
              <a:t>.</a:t>
            </a:r>
          </a:p>
          <a:p>
            <a:r>
              <a:rPr lang="en-US" dirty="0" smtClean="0"/>
              <a:t>Restart the Tomcat.</a:t>
            </a:r>
          </a:p>
          <a:p>
            <a:r>
              <a:rPr lang="en-US" dirty="0" smtClean="0"/>
              <a:t>Add default users:</a:t>
            </a:r>
          </a:p>
          <a:p>
            <a:pPr lvl="1"/>
            <a:r>
              <a:rPr lang="en-US" dirty="0"/>
              <a:t>Modify </a:t>
            </a:r>
            <a:r>
              <a:rPr lang="en-US" dirty="0" smtClean="0"/>
              <a:t>“$TOMCAT_HOME\</a:t>
            </a:r>
            <a:r>
              <a:rPr lang="en-US" dirty="0" err="1" smtClean="0"/>
              <a:t>webapps</a:t>
            </a:r>
            <a:r>
              <a:rPr lang="en-US" dirty="0" smtClean="0"/>
              <a:t>\</a:t>
            </a:r>
            <a:r>
              <a:rPr lang="en-US" dirty="0" err="1" smtClean="0"/>
              <a:t>cas</a:t>
            </a:r>
            <a:r>
              <a:rPr lang="en-US" dirty="0" smtClean="0"/>
              <a:t>\WEB-INF\classes\</a:t>
            </a:r>
            <a:r>
              <a:rPr lang="en-US" dirty="0" err="1" smtClean="0"/>
              <a:t>application.properties</a:t>
            </a:r>
            <a:r>
              <a:rPr lang="en-US" dirty="0" smtClean="0"/>
              <a:t>”.</a:t>
            </a:r>
          </a:p>
          <a:p>
            <a:pPr lvl="1"/>
            <a:r>
              <a:rPr lang="en-US" dirty="0" err="1"/>
              <a:t>cas.authn.accept.users</a:t>
            </a:r>
            <a:r>
              <a:rPr lang="en-US" dirty="0"/>
              <a:t>=</a:t>
            </a:r>
            <a:r>
              <a:rPr lang="en-US" dirty="0" err="1"/>
              <a:t>casuser</a:t>
            </a:r>
            <a:r>
              <a:rPr lang="en-US" dirty="0"/>
              <a:t>::</a:t>
            </a:r>
            <a:r>
              <a:rPr lang="en-US" dirty="0" err="1"/>
              <a:t>Mellon</a:t>
            </a:r>
            <a:r>
              <a:rPr lang="en-US" dirty="0" err="1">
                <a:solidFill>
                  <a:srgbClr val="0000CC"/>
                </a:solidFill>
              </a:rPr>
              <a:t>,admin</a:t>
            </a:r>
            <a:r>
              <a:rPr lang="en-US" dirty="0">
                <a:solidFill>
                  <a:srgbClr val="0000CC"/>
                </a:solidFill>
              </a:rPr>
              <a:t>::admin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2126" y="3780472"/>
            <a:ext cx="4547711" cy="307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042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Verify the deployed CAS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1756" y="1350606"/>
            <a:ext cx="7720965" cy="534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543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Deploy the </a:t>
            </a:r>
            <a:r>
              <a:rPr lang="en-US" dirty="0" err="1" smtClean="0"/>
              <a:t>cas</a:t>
            </a:r>
            <a:r>
              <a:rPr lang="en-US" dirty="0" smtClean="0"/>
              <a:t> into the integrated Tomcat in Eclipse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 deployment 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177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Locate deployed </a:t>
            </a:r>
            <a:r>
              <a:rPr lang="en-US" sz="3600" dirty="0" err="1" smtClean="0"/>
              <a:t>webapps</a:t>
            </a:r>
            <a:r>
              <a:rPr lang="en-US" sz="3600" dirty="0" smtClean="0"/>
              <a:t> folder in Eclipse</a:t>
            </a:r>
            <a:endParaRPr lang="en-US" sz="36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4031" y="1172933"/>
            <a:ext cx="8643938" cy="5586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8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value of “</a:t>
            </a:r>
            <a:r>
              <a:rPr lang="en-US" dirty="0" err="1" smtClean="0"/>
              <a:t>wtp.deploy</a:t>
            </a:r>
            <a:r>
              <a:rPr lang="en-US" dirty="0" smtClean="0"/>
              <a:t>”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9353" y="982504"/>
            <a:ext cx="7293293" cy="5875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849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 “</a:t>
            </a:r>
            <a:r>
              <a:rPr lang="en-US" dirty="0" err="1" smtClean="0"/>
              <a:t>cas</a:t>
            </a:r>
            <a:r>
              <a:rPr lang="en-US" dirty="0" smtClean="0"/>
              <a:t>” into “</a:t>
            </a:r>
            <a:r>
              <a:rPr lang="en-US" dirty="0" err="1" smtClean="0"/>
              <a:t>wtp.deploy</a:t>
            </a:r>
            <a:r>
              <a:rPr lang="en-US" dirty="0" smtClean="0"/>
              <a:t>”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4580" y="1842081"/>
            <a:ext cx="7482840" cy="4046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16819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XzxEOcDkf5YKbc20M86imQ&quot;,&quot;gi&quot;:&quot;FGqgo8LJlWW1vXT3-lNxyg&quot;,&quot;ti&quot;:&quot;ui_elements&quot;,&quot;vs&quot;:{&quot;f&quot;:[109,145],&quot;i&quot;:{&quot;d&quot;:&quot;XzxEOcDkf5YKbc20M86imQ&quot;,&quot;p&quot;:true}}}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achLN_2017-09_Learning is to build your own assets.potx" id="{3C441BA7-D8EE-430B-94D2-E261ED1325F9}" vid="{499E6F6A-117C-4BAF-81AE-ADDFC8875F4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ThachLN_2017-09_Learning is to build your own assets</Template>
  <TotalTime>135</TotalTime>
  <Words>122</Words>
  <Application>Microsoft Office PowerPoint</Application>
  <PresentationFormat>Widescreen</PresentationFormat>
  <Paragraphs>24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Bookman Old Style</vt:lpstr>
      <vt:lpstr>Calibri</vt:lpstr>
      <vt:lpstr>Calibri Light</vt:lpstr>
      <vt:lpstr>Courier New</vt:lpstr>
      <vt:lpstr>Wingdings</vt:lpstr>
      <vt:lpstr>Office Theme</vt:lpstr>
      <vt:lpstr>Using CAS for Web Application</vt:lpstr>
      <vt:lpstr>Download CAS Overlay</vt:lpstr>
      <vt:lpstr>Package the cas.war</vt:lpstr>
      <vt:lpstr>Deployment</vt:lpstr>
      <vt:lpstr>Verify the deployed CAS</vt:lpstr>
      <vt:lpstr>Alternative deployment method</vt:lpstr>
      <vt:lpstr>Locate deployed webapps folder in Eclipse</vt:lpstr>
      <vt:lpstr>Get value of “wtp.deploy”</vt:lpstr>
      <vt:lpstr>Copy “cas” into “wtp.deploy”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CAS for Web Application</dc:title>
  <dc:creator>Thach Le</dc:creator>
  <cp:lastModifiedBy>Thach Le</cp:lastModifiedBy>
  <cp:revision>11</cp:revision>
  <dcterms:created xsi:type="dcterms:W3CDTF">2017-09-09T23:41:07Z</dcterms:created>
  <dcterms:modified xsi:type="dcterms:W3CDTF">2017-09-10T07:15:26Z</dcterms:modified>
</cp:coreProperties>
</file>