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2" r:id="rId11"/>
    <p:sldId id="266" r:id="rId12"/>
    <p:sldId id="275" r:id="rId13"/>
    <p:sldId id="267" r:id="rId14"/>
    <p:sldId id="268" r:id="rId15"/>
    <p:sldId id="269" r:id="rId16"/>
    <p:sldId id="272" r:id="rId17"/>
    <p:sldId id="270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0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EF80-523D-42BF-8753-E412F605F0DB}" type="datetimeFigureOut">
              <a:rPr lang="ru-RU" smtClean="0"/>
              <a:t>03.06.2019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37F4-5E61-4AAB-B4F6-7BB0EE26AFB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006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EF80-523D-42BF-8753-E412F605F0DB}" type="datetimeFigureOut">
              <a:rPr lang="ru-RU" smtClean="0"/>
              <a:t>03.06.2019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37F4-5E61-4AAB-B4F6-7BB0EE26AFB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514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EF80-523D-42BF-8753-E412F605F0DB}" type="datetimeFigureOut">
              <a:rPr lang="ru-RU" smtClean="0"/>
              <a:t>03.06.2019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37F4-5E61-4AAB-B4F6-7BB0EE26AFB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346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EF80-523D-42BF-8753-E412F605F0DB}" type="datetimeFigureOut">
              <a:rPr lang="ru-RU" smtClean="0"/>
              <a:t>03.06.2019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37F4-5E61-4AAB-B4F6-7BB0EE26AFB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986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EF80-523D-42BF-8753-E412F605F0DB}" type="datetimeFigureOut">
              <a:rPr lang="ru-RU" smtClean="0"/>
              <a:t>03.06.2019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37F4-5E61-4AAB-B4F6-7BB0EE26AFB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0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EF80-523D-42BF-8753-E412F605F0DB}" type="datetimeFigureOut">
              <a:rPr lang="ru-RU" smtClean="0"/>
              <a:t>03.06.2019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37F4-5E61-4AAB-B4F6-7BB0EE26AFB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4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EF80-523D-42BF-8753-E412F605F0DB}" type="datetimeFigureOut">
              <a:rPr lang="ru-RU" smtClean="0"/>
              <a:t>03.06.2019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37F4-5E61-4AAB-B4F6-7BB0EE26AFB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874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EF80-523D-42BF-8753-E412F605F0DB}" type="datetimeFigureOut">
              <a:rPr lang="ru-RU" smtClean="0"/>
              <a:t>03.06.2019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37F4-5E61-4AAB-B4F6-7BB0EE26AFB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73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EF80-523D-42BF-8753-E412F605F0DB}" type="datetimeFigureOut">
              <a:rPr lang="ru-RU" smtClean="0"/>
              <a:t>03.06.2019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37F4-5E61-4AAB-B4F6-7BB0EE26AFB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72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EF80-523D-42BF-8753-E412F605F0DB}" type="datetimeFigureOut">
              <a:rPr lang="ru-RU" smtClean="0"/>
              <a:t>03.06.2019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37F4-5E61-4AAB-B4F6-7BB0EE26AFB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914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EF80-523D-42BF-8753-E412F605F0DB}" type="datetimeFigureOut">
              <a:rPr lang="ru-RU" smtClean="0"/>
              <a:t>03.06.2019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37F4-5E61-4AAB-B4F6-7BB0EE26AFB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43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AEF80-523D-42BF-8753-E412F605F0DB}" type="datetimeFigureOut">
              <a:rPr lang="ru-RU" smtClean="0"/>
              <a:t>03.06.2019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737F4-5E61-4AAB-B4F6-7BB0EE26AFB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81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721543"/>
            <a:ext cx="10449827" cy="1414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678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WEB</a:t>
            </a:r>
            <a:r>
              <a:rPr lang="ru-RU" b="1" dirty="0"/>
              <a:t>-сайт сети фитнес клубов</a:t>
            </a:r>
            <a:br>
              <a:rPr lang="ru-RU" b="1" dirty="0"/>
            </a:b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8240" y="4661303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/>
              <a:t>Преподаватель:</a:t>
            </a:r>
            <a:r>
              <a:rPr lang="en-US" sz="2000" dirty="0" smtClean="0"/>
              <a:t> </a:t>
            </a:r>
            <a:r>
              <a:rPr lang="ru-RU" sz="2000" dirty="0" smtClean="0"/>
              <a:t>В.С</a:t>
            </a:r>
            <a:r>
              <a:rPr lang="ru-RU" sz="2000" dirty="0"/>
              <a:t>. </a:t>
            </a:r>
            <a:r>
              <a:rPr lang="ru-RU" sz="2000" dirty="0" smtClean="0"/>
              <a:t>Тарасов</a:t>
            </a:r>
            <a:endParaRPr lang="ru-RU" sz="2000" dirty="0"/>
          </a:p>
          <a:p>
            <a:pPr algn="r"/>
            <a:r>
              <a:rPr lang="ru-RU" sz="2000" dirty="0" smtClean="0"/>
              <a:t>Руководитель:</a:t>
            </a:r>
            <a:r>
              <a:rPr lang="en-US" sz="2000" dirty="0" smtClean="0"/>
              <a:t> </a:t>
            </a:r>
            <a:r>
              <a:rPr lang="ru-RU" sz="2000" dirty="0" smtClean="0"/>
              <a:t>И.Ю</a:t>
            </a:r>
            <a:r>
              <a:rPr lang="ru-RU" sz="2000" dirty="0"/>
              <a:t>. </a:t>
            </a:r>
            <a:r>
              <a:rPr lang="ru-RU" sz="2000" dirty="0" smtClean="0"/>
              <a:t>Иванов</a:t>
            </a:r>
            <a:endParaRPr lang="ru-RU" sz="2000" dirty="0"/>
          </a:p>
          <a:p>
            <a:pPr algn="r"/>
            <a:r>
              <a:rPr lang="ru-RU" sz="2000" dirty="0" smtClean="0"/>
              <a:t>Выполнили:</a:t>
            </a:r>
            <a:r>
              <a:rPr lang="en-US" sz="2000" u="sng" dirty="0"/>
              <a:t> </a:t>
            </a:r>
            <a:r>
              <a:rPr lang="ru-RU" sz="2000" dirty="0" smtClean="0"/>
              <a:t>Д.Д. </a:t>
            </a:r>
            <a:r>
              <a:rPr lang="ru-RU" sz="2000" dirty="0" smtClean="0"/>
              <a:t>Стацура</a:t>
            </a:r>
            <a:r>
              <a:rPr lang="en-US" sz="2000" dirty="0" smtClean="0"/>
              <a:t>, </a:t>
            </a:r>
            <a:r>
              <a:rPr lang="ru-RU" sz="2000" dirty="0" smtClean="0"/>
              <a:t>А.Р</a:t>
            </a:r>
            <a:r>
              <a:rPr lang="ru-RU" sz="2000" dirty="0"/>
              <a:t>. Кудрявцева, А.В. Малюгин, </a:t>
            </a:r>
            <a:r>
              <a:rPr lang="ru-RU" sz="2000" dirty="0" smtClean="0"/>
              <a:t>3 </a:t>
            </a:r>
            <a:r>
              <a:rPr lang="ru-RU" sz="2000" dirty="0"/>
              <a:t>курс, д/о</a:t>
            </a:r>
          </a:p>
        </p:txBody>
      </p:sp>
    </p:spTree>
    <p:extLst>
      <p:ext uri="{BB962C8B-B14F-4D97-AF65-F5344CB8AC3E}">
        <p14:creationId xmlns:p14="http://schemas.microsoft.com/office/powerpoint/2010/main" val="350028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403036"/>
            <a:ext cx="8999621" cy="999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9994"/>
            <a:ext cx="10515600" cy="1325563"/>
          </a:xfrm>
        </p:spPr>
        <p:txBody>
          <a:bodyPr/>
          <a:lstStyle/>
          <a:p>
            <a:r>
              <a:rPr lang="ru-RU" b="1" dirty="0" smtClean="0"/>
              <a:t>Анализ предметной области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58762"/>
            <a:ext cx="10515600" cy="4351338"/>
          </a:xfrm>
        </p:spPr>
        <p:txBody>
          <a:bodyPr>
            <a:normAutofit/>
          </a:bodyPr>
          <a:lstStyle/>
          <a:p>
            <a:pPr lvl="0" algn="just"/>
            <a:r>
              <a:rPr lang="ru-RU" sz="2600" dirty="0" smtClean="0"/>
              <a:t>Авторизованный клиент может посмотреть график своих занятий. Информация о тренировках представлена в виде таблицы. Клиент также имеет возможность отказаться от тренировки.</a:t>
            </a:r>
          </a:p>
          <a:p>
            <a:pPr lvl="0" algn="just"/>
            <a:r>
              <a:rPr lang="ru-RU" sz="2600" dirty="0" smtClean="0"/>
              <a:t>Тренер </a:t>
            </a:r>
            <a:r>
              <a:rPr lang="ru-RU" sz="2600" dirty="0"/>
              <a:t>сети </a:t>
            </a:r>
            <a:r>
              <a:rPr lang="ru-RU" sz="2600" dirty="0" smtClean="0"/>
              <a:t>может </a:t>
            </a:r>
            <a:r>
              <a:rPr lang="ru-RU" sz="2600" dirty="0"/>
              <a:t>зарегистрироваться на сайте </a:t>
            </a:r>
            <a:r>
              <a:rPr lang="ru-RU" sz="2600" dirty="0" smtClean="0"/>
              <a:t>и контролировать </a:t>
            </a:r>
            <a:r>
              <a:rPr lang="ru-RU" sz="2600" dirty="0"/>
              <a:t>график своих </a:t>
            </a:r>
            <a:r>
              <a:rPr lang="ru-RU" sz="2600" dirty="0" smtClean="0"/>
              <a:t>тренировок (кто </a:t>
            </a:r>
            <a:r>
              <a:rPr lang="ru-RU" sz="2600" dirty="0"/>
              <a:t>записался </a:t>
            </a:r>
            <a:r>
              <a:rPr lang="ru-RU" sz="2600" dirty="0" smtClean="0"/>
              <a:t>на занятие, </a:t>
            </a:r>
            <a:r>
              <a:rPr lang="ru-RU" sz="2600" dirty="0"/>
              <a:t>на какую дисциплину и на какое </a:t>
            </a:r>
            <a:r>
              <a:rPr lang="ru-RU" sz="2600" dirty="0" smtClean="0"/>
              <a:t>время).</a:t>
            </a:r>
            <a:endParaRPr lang="ru-RU" sz="2600" dirty="0"/>
          </a:p>
          <a:p>
            <a:pPr marL="514350" indent="-514350" algn="just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746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403036"/>
            <a:ext cx="8999621" cy="999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8508"/>
            <a:ext cx="10515600" cy="1325563"/>
          </a:xfrm>
        </p:spPr>
        <p:txBody>
          <a:bodyPr/>
          <a:lstStyle/>
          <a:p>
            <a:r>
              <a:rPr lang="ru-RU" b="1" dirty="0" smtClean="0"/>
              <a:t>Тестирование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4232" t="27799" r="19682" b="36780"/>
          <a:stretch/>
        </p:blipFill>
        <p:spPr>
          <a:xfrm>
            <a:off x="-10160" y="1867303"/>
            <a:ext cx="12202160" cy="345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2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4200" t="28420" r="19856" b="23473"/>
          <a:stretch/>
        </p:blipFill>
        <p:spPr>
          <a:xfrm>
            <a:off x="0" y="1772155"/>
            <a:ext cx="12192000" cy="434416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403036"/>
            <a:ext cx="8999621" cy="999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288508"/>
            <a:ext cx="10515600" cy="1325563"/>
          </a:xfrm>
        </p:spPr>
        <p:txBody>
          <a:bodyPr/>
          <a:lstStyle/>
          <a:p>
            <a:r>
              <a:rPr lang="ru-RU" b="1" dirty="0" smtClean="0"/>
              <a:t>Тестирование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53893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404261"/>
            <a:ext cx="8999621" cy="999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41219"/>
            <a:ext cx="10515600" cy="1325563"/>
          </a:xfrm>
        </p:spPr>
        <p:txBody>
          <a:bodyPr/>
          <a:lstStyle/>
          <a:p>
            <a:r>
              <a:rPr lang="ru-RU" b="1" dirty="0" smtClean="0"/>
              <a:t>Реализация</a:t>
            </a:r>
            <a:endParaRPr lang="ru-RU" b="1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7549" y="2258580"/>
            <a:ext cx="10096901" cy="416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30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1987" y="274090"/>
            <a:ext cx="10068025" cy="630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6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8405" y="808522"/>
            <a:ext cx="10096900" cy="516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35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1001027" y="350948"/>
            <a:ext cx="10135402" cy="615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47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1057175" y="558265"/>
            <a:ext cx="10077650" cy="3369461"/>
          </a:xfrm>
          <a:prstGeom prst="rect">
            <a:avLst/>
          </a:prstGeom>
        </p:spPr>
      </p:pic>
      <p:pic>
        <p:nvPicPr>
          <p:cNvPr id="3" name="Рисунок 2"/>
          <p:cNvPicPr/>
          <p:nvPr/>
        </p:nvPicPr>
        <p:blipFill>
          <a:blip r:embed="rId3"/>
          <a:stretch>
            <a:fillRect/>
          </a:stretch>
        </p:blipFill>
        <p:spPr>
          <a:xfrm>
            <a:off x="1057175" y="3590223"/>
            <a:ext cx="10077650" cy="30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46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403036"/>
            <a:ext cx="8999621" cy="999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8508"/>
            <a:ext cx="10515600" cy="1325563"/>
          </a:xfrm>
        </p:spPr>
        <p:txBody>
          <a:bodyPr/>
          <a:lstStyle/>
          <a:p>
            <a:r>
              <a:rPr lang="ru-RU" b="1" dirty="0" smtClean="0"/>
              <a:t>Заключение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Итогом </a:t>
            </a:r>
            <a:r>
              <a:rPr lang="ru-RU" dirty="0"/>
              <a:t>проделанной работы является </a:t>
            </a:r>
            <a:r>
              <a:rPr lang="ru-RU" dirty="0" smtClean="0"/>
              <a:t>реализованное </a:t>
            </a:r>
            <a:r>
              <a:rPr lang="ru-RU" dirty="0" smtClean="0"/>
              <a:t>веб-приложение</a:t>
            </a:r>
            <a:r>
              <a:rPr lang="ru-RU" dirty="0" smtClean="0"/>
              <a:t> </a:t>
            </a:r>
            <a:r>
              <a:rPr lang="ru-RU" dirty="0"/>
              <a:t>сети фитнес-клубов </a:t>
            </a:r>
            <a:r>
              <a:rPr lang="en-US" dirty="0"/>
              <a:t>ArtFit</a:t>
            </a:r>
            <a:r>
              <a:rPr lang="ru-RU" dirty="0"/>
              <a:t>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Приложение простое в </a:t>
            </a:r>
            <a:r>
              <a:rPr lang="ru-RU" dirty="0"/>
              <a:t>использовании, </a:t>
            </a:r>
            <a:r>
              <a:rPr lang="ru-RU" dirty="0" smtClean="0"/>
              <a:t>удобное, удовлетворяющие </a:t>
            </a:r>
            <a:r>
              <a:rPr lang="ru-RU" dirty="0"/>
              <a:t>потребности как тренера и администратора, так и клиента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Выполненные задачи:</a:t>
            </a:r>
            <a:endParaRPr lang="ru-RU" dirty="0"/>
          </a:p>
          <a:p>
            <a:r>
              <a:rPr lang="ru-RU" dirty="0"/>
              <a:t>в</a:t>
            </a:r>
            <a:r>
              <a:rPr lang="ru-RU" dirty="0" smtClean="0"/>
              <a:t>озможность клиента </a:t>
            </a:r>
            <a:r>
              <a:rPr lang="ru-RU" dirty="0"/>
              <a:t>назначать тренировки, просматривать их и отменять при </a:t>
            </a:r>
            <a:r>
              <a:rPr lang="ru-RU" dirty="0" smtClean="0"/>
              <a:t>необходимости;</a:t>
            </a:r>
            <a:endParaRPr lang="ru-RU" dirty="0"/>
          </a:p>
          <a:p>
            <a:r>
              <a:rPr lang="ru-RU" dirty="0" smtClean="0"/>
              <a:t>просмотр тренером тренировок, </a:t>
            </a:r>
            <a:r>
              <a:rPr lang="ru-RU" dirty="0"/>
              <a:t>которые ему </a:t>
            </a:r>
            <a:r>
              <a:rPr lang="ru-RU" dirty="0" smtClean="0"/>
              <a:t>назначены;</a:t>
            </a:r>
            <a:endParaRPr lang="ru-RU" dirty="0"/>
          </a:p>
          <a:p>
            <a:r>
              <a:rPr lang="ru-RU" dirty="0"/>
              <a:t>в</a:t>
            </a:r>
            <a:r>
              <a:rPr lang="ru-RU" dirty="0" smtClean="0"/>
              <a:t>озможность администратора следить </a:t>
            </a:r>
            <a:r>
              <a:rPr lang="ru-RU" dirty="0"/>
              <a:t>за статусом абонемента </a:t>
            </a:r>
            <a:r>
              <a:rPr lang="ru-RU" dirty="0" smtClean="0"/>
              <a:t>клиента, изменение количества </a:t>
            </a:r>
            <a:r>
              <a:rPr lang="ru-RU" dirty="0"/>
              <a:t>тренировок в абонементе.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550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721543"/>
            <a:ext cx="10449827" cy="1414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678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WEB</a:t>
            </a:r>
            <a:r>
              <a:rPr lang="ru-RU" b="1" dirty="0"/>
              <a:t>-сайт сети фитнес клубов</a:t>
            </a:r>
            <a:br>
              <a:rPr lang="ru-RU" b="1" dirty="0"/>
            </a:b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8240" y="4661303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/>
              <a:t>Преподаватель:</a:t>
            </a:r>
            <a:r>
              <a:rPr lang="en-US" sz="2000" dirty="0" smtClean="0"/>
              <a:t> </a:t>
            </a:r>
            <a:r>
              <a:rPr lang="ru-RU" sz="2000" dirty="0" smtClean="0"/>
              <a:t>В.С</a:t>
            </a:r>
            <a:r>
              <a:rPr lang="ru-RU" sz="2000" dirty="0"/>
              <a:t>. </a:t>
            </a:r>
            <a:r>
              <a:rPr lang="ru-RU" sz="2000" dirty="0" smtClean="0"/>
              <a:t>Тарасов</a:t>
            </a:r>
            <a:endParaRPr lang="ru-RU" sz="2000" dirty="0"/>
          </a:p>
          <a:p>
            <a:pPr algn="r"/>
            <a:r>
              <a:rPr lang="ru-RU" sz="2000" dirty="0" smtClean="0"/>
              <a:t>Руководитель:</a:t>
            </a:r>
            <a:r>
              <a:rPr lang="en-US" sz="2000" dirty="0" smtClean="0"/>
              <a:t> </a:t>
            </a:r>
            <a:r>
              <a:rPr lang="ru-RU" sz="2000" dirty="0" smtClean="0"/>
              <a:t>И.Ю</a:t>
            </a:r>
            <a:r>
              <a:rPr lang="ru-RU" sz="2000" dirty="0"/>
              <a:t>. </a:t>
            </a:r>
            <a:r>
              <a:rPr lang="ru-RU" sz="2000" dirty="0" smtClean="0"/>
              <a:t>Иванов</a:t>
            </a:r>
            <a:endParaRPr lang="ru-RU" sz="2000" dirty="0"/>
          </a:p>
          <a:p>
            <a:pPr algn="r"/>
            <a:r>
              <a:rPr lang="ru-RU" sz="2000" dirty="0" smtClean="0"/>
              <a:t>Выполнили:</a:t>
            </a:r>
            <a:r>
              <a:rPr lang="en-US" sz="2000" u="sng" dirty="0"/>
              <a:t> </a:t>
            </a:r>
            <a:r>
              <a:rPr lang="ru-RU" sz="2000" dirty="0" smtClean="0"/>
              <a:t>Д.Д. </a:t>
            </a:r>
            <a:r>
              <a:rPr lang="ru-RU" sz="2000" dirty="0" smtClean="0"/>
              <a:t>Стацура</a:t>
            </a:r>
            <a:r>
              <a:rPr lang="en-US" sz="2000" dirty="0" smtClean="0"/>
              <a:t>, </a:t>
            </a:r>
            <a:r>
              <a:rPr lang="ru-RU" sz="2000" dirty="0" smtClean="0"/>
              <a:t>А.Р</a:t>
            </a:r>
            <a:r>
              <a:rPr lang="ru-RU" sz="2000" dirty="0"/>
              <a:t>. Кудрявцева, А.В. Малюгин, </a:t>
            </a:r>
            <a:r>
              <a:rPr lang="ru-RU" sz="2000" dirty="0" smtClean="0"/>
              <a:t>3 </a:t>
            </a:r>
            <a:r>
              <a:rPr lang="ru-RU" sz="2000" dirty="0"/>
              <a:t>курс, д/о</a:t>
            </a:r>
          </a:p>
        </p:txBody>
      </p:sp>
    </p:spTree>
    <p:extLst>
      <p:ext uri="{BB962C8B-B14F-4D97-AF65-F5344CB8AC3E}">
        <p14:creationId xmlns:p14="http://schemas.microsoft.com/office/powerpoint/2010/main" val="276234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03036"/>
            <a:ext cx="8999621" cy="999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9996"/>
            <a:ext cx="10515600" cy="1325563"/>
          </a:xfrm>
        </p:spPr>
        <p:txBody>
          <a:bodyPr/>
          <a:lstStyle/>
          <a:p>
            <a:r>
              <a:rPr lang="ru-RU" b="1" dirty="0"/>
              <a:t>Отчёт по проделанной работе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834162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000" dirty="0"/>
              <a:t>Работа с диаграммами между участниками команды была распределена следующим образом:</a:t>
            </a:r>
          </a:p>
          <a:p>
            <a:pPr lvl="0" algn="just"/>
            <a:r>
              <a:rPr lang="ru-RU" sz="2000" dirty="0"/>
              <a:t>Диаграмма активности			</a:t>
            </a:r>
            <a:r>
              <a:rPr lang="ru-RU" sz="2000" i="1" dirty="0"/>
              <a:t>Кудрявцева </a:t>
            </a:r>
            <a:r>
              <a:rPr lang="ru-RU" sz="2000" i="1" dirty="0" smtClean="0"/>
              <a:t>А.</a:t>
            </a:r>
            <a:endParaRPr lang="ru-RU" sz="2000" dirty="0"/>
          </a:p>
          <a:p>
            <a:pPr lvl="0" algn="just"/>
            <a:r>
              <a:rPr lang="ru-RU" sz="2000" dirty="0"/>
              <a:t>Диаграммы состояний			</a:t>
            </a:r>
            <a:r>
              <a:rPr lang="ru-RU" sz="2000" i="1" dirty="0"/>
              <a:t>Кудрявцева </a:t>
            </a:r>
            <a:r>
              <a:rPr lang="ru-RU" sz="2000" i="1" dirty="0" smtClean="0"/>
              <a:t>А.</a:t>
            </a:r>
            <a:endParaRPr lang="ru-RU" sz="2000" dirty="0"/>
          </a:p>
          <a:p>
            <a:pPr lvl="0" algn="just"/>
            <a:r>
              <a:rPr lang="ru-RU" sz="2000" dirty="0"/>
              <a:t>Диаграмма </a:t>
            </a:r>
            <a:r>
              <a:rPr lang="en-US" sz="2000" dirty="0"/>
              <a:t>ER</a:t>
            </a:r>
            <a:r>
              <a:rPr lang="ru-RU" sz="2000" dirty="0"/>
              <a:t>				</a:t>
            </a:r>
            <a:r>
              <a:rPr lang="ru-RU" sz="2000" i="1" dirty="0"/>
              <a:t>Кудрявцева </a:t>
            </a:r>
            <a:r>
              <a:rPr lang="ru-RU" sz="2000" i="1" dirty="0" smtClean="0"/>
              <a:t>А.</a:t>
            </a:r>
            <a:endParaRPr lang="ru-RU" sz="2000" dirty="0"/>
          </a:p>
          <a:p>
            <a:pPr lvl="0" algn="just"/>
            <a:r>
              <a:rPr lang="ru-RU" sz="2000" dirty="0"/>
              <a:t>Диаграмма развертывания		</a:t>
            </a:r>
            <a:r>
              <a:rPr lang="ru-RU" sz="2000" i="1" dirty="0"/>
              <a:t>Малюгин </a:t>
            </a:r>
            <a:r>
              <a:rPr lang="ru-RU" sz="2000" i="1" dirty="0" smtClean="0"/>
              <a:t>А.</a:t>
            </a:r>
            <a:endParaRPr lang="ru-RU" sz="2000" dirty="0"/>
          </a:p>
          <a:p>
            <a:pPr lvl="0" algn="just"/>
            <a:r>
              <a:rPr lang="ru-RU" sz="2000" dirty="0"/>
              <a:t>Диаграмма </a:t>
            </a:r>
            <a:r>
              <a:rPr lang="en-US" sz="2000" dirty="0"/>
              <a:t>USE CASE</a:t>
            </a:r>
            <a:r>
              <a:rPr lang="ru-RU" sz="2000" dirty="0"/>
              <a:t>			</a:t>
            </a:r>
            <a:r>
              <a:rPr lang="ru-RU" sz="2000" i="1" dirty="0"/>
              <a:t>Малюгин </a:t>
            </a:r>
            <a:r>
              <a:rPr lang="ru-RU" sz="2000" i="1" dirty="0" smtClean="0"/>
              <a:t>А.</a:t>
            </a:r>
            <a:endParaRPr lang="ru-RU" sz="2000" dirty="0"/>
          </a:p>
          <a:p>
            <a:pPr lvl="0" algn="just"/>
            <a:r>
              <a:rPr lang="ru-RU" sz="2000" dirty="0"/>
              <a:t>Физическая диаграмма		</a:t>
            </a:r>
            <a:r>
              <a:rPr lang="en-US" sz="2000" dirty="0" smtClean="0"/>
              <a:t>                 </a:t>
            </a:r>
            <a:r>
              <a:rPr lang="ru-RU" sz="2000" i="1" dirty="0" smtClean="0"/>
              <a:t>Малюгин А.</a:t>
            </a:r>
            <a:endParaRPr lang="ru-RU" sz="2000" dirty="0"/>
          </a:p>
          <a:p>
            <a:pPr lvl="0" algn="just"/>
            <a:r>
              <a:rPr lang="ru-RU" sz="2000" dirty="0"/>
              <a:t>Модульная диаграмма			</a:t>
            </a:r>
            <a:r>
              <a:rPr lang="ru-RU" sz="2000" i="1" dirty="0"/>
              <a:t>Малюгин </a:t>
            </a:r>
            <a:r>
              <a:rPr lang="ru-RU" sz="2000" i="1" dirty="0" smtClean="0"/>
              <a:t>А.</a:t>
            </a:r>
            <a:endParaRPr lang="ru-RU" sz="2000" dirty="0"/>
          </a:p>
          <a:p>
            <a:pPr lvl="0" algn="just"/>
            <a:r>
              <a:rPr lang="ru-RU" sz="2000" dirty="0"/>
              <a:t>Диаграмма классов			</a:t>
            </a:r>
            <a:r>
              <a:rPr lang="ru-RU" sz="2000" i="1" dirty="0" err="1"/>
              <a:t>Стацура</a:t>
            </a:r>
            <a:r>
              <a:rPr lang="ru-RU" sz="2000" i="1" dirty="0"/>
              <a:t> </a:t>
            </a:r>
            <a:r>
              <a:rPr lang="ru-RU" sz="2000" i="1" dirty="0" smtClean="0"/>
              <a:t>Д.</a:t>
            </a:r>
            <a:endParaRPr lang="ru-RU" sz="2000" dirty="0"/>
          </a:p>
          <a:p>
            <a:pPr lvl="0" algn="just"/>
            <a:r>
              <a:rPr lang="ru-RU" sz="2000" dirty="0"/>
              <a:t>Диаграмма объектов			</a:t>
            </a:r>
            <a:r>
              <a:rPr lang="ru-RU" sz="2000" i="1" dirty="0" err="1"/>
              <a:t>Стацура</a:t>
            </a:r>
            <a:r>
              <a:rPr lang="ru-RU" sz="2000" i="1" dirty="0"/>
              <a:t> </a:t>
            </a:r>
            <a:r>
              <a:rPr lang="ru-RU" sz="2000" i="1" dirty="0" smtClean="0"/>
              <a:t>Д.</a:t>
            </a:r>
            <a:endParaRPr lang="ru-RU" sz="2000" dirty="0"/>
          </a:p>
          <a:p>
            <a:pPr lvl="0" algn="just"/>
            <a:r>
              <a:rPr lang="ru-RU" sz="2000" dirty="0"/>
              <a:t>Диаграмма последовательностей 	</a:t>
            </a:r>
            <a:r>
              <a:rPr lang="ru-RU" sz="2000" i="1" dirty="0" err="1"/>
              <a:t>Стацура</a:t>
            </a:r>
            <a:r>
              <a:rPr lang="ru-RU" sz="2000" i="1" dirty="0"/>
              <a:t> </a:t>
            </a:r>
            <a:r>
              <a:rPr lang="ru-RU" sz="2000" i="1" dirty="0" smtClean="0"/>
              <a:t>Д.</a:t>
            </a:r>
            <a:endParaRPr lang="ru-RU" sz="2000" dirty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60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94636"/>
            <a:ext cx="8999621" cy="999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1594"/>
            <a:ext cx="10515600" cy="1325563"/>
          </a:xfrm>
        </p:spPr>
        <p:txBody>
          <a:bodyPr/>
          <a:lstStyle/>
          <a:p>
            <a:r>
              <a:rPr lang="ru-RU" b="1" dirty="0"/>
              <a:t>Отчёт по проделанной работе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20925"/>
            <a:ext cx="11353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900" dirty="0"/>
              <a:t>Работа с самим приложением была распределена следующим образом:</a:t>
            </a:r>
          </a:p>
          <a:p>
            <a:pPr marL="0" lvl="0" indent="0">
              <a:buNone/>
            </a:pPr>
            <a:r>
              <a:rPr lang="ru-RU" sz="1900" dirty="0"/>
              <a:t>	</a:t>
            </a:r>
            <a:endParaRPr lang="ru-RU" sz="1900" dirty="0" smtClean="0"/>
          </a:p>
          <a:p>
            <a:pPr marL="0" indent="0" algn="just">
              <a:buNone/>
            </a:pPr>
            <a:r>
              <a:rPr lang="ru-RU" sz="1900" b="1" dirty="0" smtClean="0"/>
              <a:t>Ответственный -</a:t>
            </a:r>
            <a:r>
              <a:rPr lang="ru-RU" sz="1900" b="1" i="1" dirty="0" smtClean="0"/>
              <a:t> Малюгин А.</a:t>
            </a:r>
            <a:endParaRPr lang="ru-RU" sz="1900" b="1" dirty="0" smtClean="0"/>
          </a:p>
          <a:p>
            <a:pPr algn="just"/>
            <a:r>
              <a:rPr lang="en-US" sz="1900" dirty="0" smtClean="0"/>
              <a:t>ORM</a:t>
            </a:r>
            <a:r>
              <a:rPr lang="ru-RU" sz="1900" dirty="0" smtClean="0"/>
              <a:t> модели для взаимодействия с БД</a:t>
            </a:r>
            <a:endParaRPr lang="ru-RU" sz="1900" dirty="0" smtClean="0"/>
          </a:p>
          <a:p>
            <a:pPr algn="just"/>
            <a:r>
              <a:rPr lang="ru-RU" sz="1900" dirty="0" smtClean="0"/>
              <a:t>Модуль регистрации клиента и тренера</a:t>
            </a:r>
          </a:p>
          <a:p>
            <a:pPr algn="just"/>
            <a:r>
              <a:rPr lang="ru-RU" sz="1900" dirty="0" smtClean="0"/>
              <a:t>Модуль записи на тренировку</a:t>
            </a:r>
          </a:p>
          <a:p>
            <a:pPr marL="0" indent="0" algn="just">
              <a:buNone/>
            </a:pPr>
            <a:r>
              <a:rPr lang="ru-RU" sz="1900" b="1" dirty="0" smtClean="0"/>
              <a:t>Ответственный -</a:t>
            </a:r>
            <a:r>
              <a:rPr lang="ru-RU" sz="1900" b="1" i="1" dirty="0" smtClean="0"/>
              <a:t> Кудрявцева А.</a:t>
            </a:r>
            <a:endParaRPr lang="ru-RU" sz="1900" b="1" dirty="0" smtClean="0"/>
          </a:p>
          <a:p>
            <a:pPr algn="just"/>
            <a:r>
              <a:rPr lang="ru-RU" sz="1900" dirty="0" smtClean="0"/>
              <a:t>Модуль контроля тренировок клиентом	</a:t>
            </a:r>
            <a:r>
              <a:rPr lang="ru-RU" sz="1900" dirty="0"/>
              <a:t>	</a:t>
            </a:r>
          </a:p>
          <a:p>
            <a:pPr lvl="0" algn="just"/>
            <a:r>
              <a:rPr lang="ru-RU" sz="1900" dirty="0" smtClean="0"/>
              <a:t>Модуль авторизации в системе </a:t>
            </a:r>
          </a:p>
          <a:p>
            <a:pPr marL="0" lvl="0" indent="0" algn="just">
              <a:buNone/>
            </a:pPr>
            <a:r>
              <a:rPr lang="ru-RU" sz="1900" b="1" dirty="0" smtClean="0"/>
              <a:t>Ответственный -</a:t>
            </a:r>
            <a:r>
              <a:rPr lang="ru-RU" sz="1900" b="1" i="1" dirty="0" smtClean="0"/>
              <a:t> </a:t>
            </a:r>
            <a:r>
              <a:rPr lang="ru-RU" sz="1900" b="1" i="1" dirty="0" err="1" smtClean="0"/>
              <a:t>Стацура</a:t>
            </a:r>
            <a:r>
              <a:rPr lang="ru-RU" sz="1900" b="1" i="1" dirty="0" smtClean="0"/>
              <a:t> Д.</a:t>
            </a:r>
            <a:endParaRPr lang="ru-RU" sz="1900" b="1" dirty="0" smtClean="0"/>
          </a:p>
          <a:p>
            <a:pPr lvl="0" algn="just"/>
            <a:r>
              <a:rPr lang="ru-RU" sz="1900" dirty="0"/>
              <a:t>Модуль пополнения абонемента </a:t>
            </a:r>
            <a:r>
              <a:rPr lang="ru-RU" sz="1900" dirty="0" smtClean="0"/>
              <a:t>клиента</a:t>
            </a:r>
          </a:p>
          <a:p>
            <a:pPr lvl="0" algn="just"/>
            <a:r>
              <a:rPr lang="ru-RU" sz="1900" dirty="0" smtClean="0"/>
              <a:t> Модуль </a:t>
            </a:r>
            <a:r>
              <a:rPr lang="ru-RU" sz="1900" dirty="0"/>
              <a:t>просмотра статуса абонемента клиента</a:t>
            </a:r>
          </a:p>
        </p:txBody>
      </p:sp>
    </p:spTree>
    <p:extLst>
      <p:ext uri="{BB962C8B-B14F-4D97-AF65-F5344CB8AC3E}">
        <p14:creationId xmlns:p14="http://schemas.microsoft.com/office/powerpoint/2010/main" val="11876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403036"/>
            <a:ext cx="8999621" cy="999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9994"/>
            <a:ext cx="10515600" cy="1325563"/>
          </a:xfrm>
        </p:spPr>
        <p:txBody>
          <a:bodyPr/>
          <a:lstStyle/>
          <a:p>
            <a:r>
              <a:rPr lang="ru-RU" b="1" dirty="0" smtClean="0"/>
              <a:t>Введение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27756"/>
            <a:ext cx="10515600" cy="327576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Увеличение спроса </a:t>
            </a:r>
            <a:r>
              <a:rPr lang="ru-RU" dirty="0"/>
              <a:t>на </a:t>
            </a:r>
            <a:r>
              <a:rPr lang="ru-RU" dirty="0" smtClean="0"/>
              <a:t>фитнес-услуги ведет к росту количества </a:t>
            </a:r>
            <a:r>
              <a:rPr lang="ru-RU" dirty="0"/>
              <a:t>фитнес-центров, </a:t>
            </a:r>
            <a:r>
              <a:rPr lang="ru-RU" dirty="0" smtClean="0"/>
              <a:t>и, как </a:t>
            </a:r>
            <a:r>
              <a:rPr lang="ru-RU" dirty="0"/>
              <a:t>следствие - </a:t>
            </a:r>
            <a:r>
              <a:rPr lang="ru-RU" dirty="0" smtClean="0"/>
              <a:t>конкуренции. Поэтому возникает </a:t>
            </a:r>
            <a:r>
              <a:rPr lang="ru-RU" dirty="0"/>
              <a:t>необходимость </a:t>
            </a:r>
            <a:r>
              <a:rPr lang="ru-RU" dirty="0" smtClean="0"/>
              <a:t>выделить </a:t>
            </a:r>
            <a:r>
              <a:rPr lang="ru-RU" dirty="0"/>
              <a:t>сеть </a:t>
            </a:r>
            <a:r>
              <a:rPr lang="ru-RU" dirty="0"/>
              <a:t>ArtFit</a:t>
            </a:r>
            <a:r>
              <a:rPr lang="ru-RU" dirty="0"/>
              <a:t> на рынке. </a:t>
            </a:r>
            <a:r>
              <a:rPr lang="ru-RU" dirty="0" smtClean="0"/>
              <a:t>Кроме того, нужно учесть развитие сети, а значит, и </a:t>
            </a:r>
            <a:r>
              <a:rPr lang="ru-RU" dirty="0"/>
              <a:t>расширение. </a:t>
            </a:r>
            <a:endParaRPr lang="ru-RU" dirty="0" smtClean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Проработка данного </a:t>
            </a:r>
            <a:r>
              <a:rPr lang="en-US" dirty="0" smtClean="0"/>
              <a:t>web-</a:t>
            </a:r>
            <a:r>
              <a:rPr lang="ru-RU" dirty="0" smtClean="0"/>
              <a:t>сайта является большим преимуществом и должна привлечь клиентов к сети </a:t>
            </a:r>
            <a:r>
              <a:rPr lang="en-US" dirty="0" smtClean="0"/>
              <a:t>ArtFit</a:t>
            </a:r>
            <a:r>
              <a:rPr lang="ru-RU" dirty="0" smtClean="0"/>
              <a:t> как клиент ориентированной.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29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403036"/>
            <a:ext cx="8999621" cy="999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8508"/>
            <a:ext cx="10515600" cy="1325563"/>
          </a:xfrm>
        </p:spPr>
        <p:txBody>
          <a:bodyPr/>
          <a:lstStyle/>
          <a:p>
            <a:r>
              <a:rPr lang="ru-RU" b="1" dirty="0" smtClean="0"/>
              <a:t>Постановка задачи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Задачей стоит </a:t>
            </a:r>
            <a:r>
              <a:rPr lang="ru-RU" dirty="0" smtClean="0"/>
              <a:t>разработка интернет ресурса </a:t>
            </a:r>
            <a:r>
              <a:rPr lang="ru-RU" dirty="0"/>
              <a:t>для сети фитнес-клубов </a:t>
            </a:r>
            <a:r>
              <a:rPr lang="en-US" b="1" dirty="0"/>
              <a:t>ArtFit</a:t>
            </a:r>
            <a:r>
              <a:rPr lang="ru-RU" dirty="0"/>
              <a:t>, который:</a:t>
            </a:r>
          </a:p>
          <a:p>
            <a:pPr lvl="0" algn="just"/>
            <a:r>
              <a:rPr lang="ru-RU" dirty="0" smtClean="0"/>
              <a:t>позволит </a:t>
            </a:r>
            <a:r>
              <a:rPr lang="ru-RU" dirty="0"/>
              <a:t>упростить взаимодействие клиентов, тренеров и </a:t>
            </a:r>
            <a:r>
              <a:rPr lang="ru-RU" dirty="0" smtClean="0"/>
              <a:t>администраторов;</a:t>
            </a:r>
            <a:endParaRPr lang="ru-RU" dirty="0"/>
          </a:p>
          <a:p>
            <a:pPr lvl="0" algn="just"/>
            <a:r>
              <a:rPr lang="ru-RU" dirty="0" smtClean="0"/>
              <a:t>систематизирует </a:t>
            </a:r>
            <a:r>
              <a:rPr lang="ru-RU" dirty="0"/>
              <a:t>данные о тренировках и </a:t>
            </a:r>
            <a:r>
              <a:rPr lang="ru-RU" dirty="0" smtClean="0"/>
              <a:t>расписании;</a:t>
            </a:r>
            <a:endParaRPr lang="ru-RU" dirty="0"/>
          </a:p>
          <a:p>
            <a:pPr algn="just"/>
            <a:r>
              <a:rPr lang="ru-RU" dirty="0" smtClean="0"/>
              <a:t>даст </a:t>
            </a:r>
            <a:r>
              <a:rPr lang="ru-RU" dirty="0"/>
              <a:t>свободный доступ к необходимой о работе фитнес-клубов </a:t>
            </a:r>
            <a:r>
              <a:rPr lang="ru-RU" dirty="0" smtClean="0"/>
              <a:t>информации.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032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403036"/>
            <a:ext cx="8999621" cy="999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8508"/>
            <a:ext cx="10515600" cy="1325563"/>
          </a:xfrm>
        </p:spPr>
        <p:txBody>
          <a:bodyPr/>
          <a:lstStyle/>
          <a:p>
            <a:r>
              <a:rPr lang="ru-RU" b="1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Система должна </a:t>
            </a:r>
            <a:r>
              <a:rPr lang="ru-RU" dirty="0" smtClean="0"/>
              <a:t>предусматривать конкретные задачи:</a:t>
            </a:r>
          </a:p>
          <a:p>
            <a:pPr algn="just"/>
            <a:r>
              <a:rPr lang="ru-RU" dirty="0"/>
              <a:t>р</a:t>
            </a:r>
            <a:r>
              <a:rPr lang="ru-RU" dirty="0" smtClean="0"/>
              <a:t>егистрация неавторизированного пользователя;</a:t>
            </a:r>
          </a:p>
          <a:p>
            <a:pPr algn="just"/>
            <a:r>
              <a:rPr lang="ru-RU" dirty="0" smtClean="0"/>
              <a:t>запись на тренировку, просмотр своих тренировок, возможность отмены тренировки для клиента</a:t>
            </a:r>
            <a:r>
              <a:rPr lang="en-US" dirty="0" smtClean="0"/>
              <a:t>;</a:t>
            </a:r>
            <a:endParaRPr lang="ru-RU" dirty="0" smtClean="0"/>
          </a:p>
          <a:p>
            <a:pPr algn="just"/>
            <a:r>
              <a:rPr lang="ru-RU" dirty="0" smtClean="0"/>
              <a:t>п</a:t>
            </a:r>
            <a:r>
              <a:rPr lang="ru-RU" dirty="0" smtClean="0"/>
              <a:t>росмотр назначенных клиентом тренировок для тренера</a:t>
            </a:r>
            <a:r>
              <a:rPr lang="en-US" dirty="0" smtClean="0"/>
              <a:t>;</a:t>
            </a:r>
            <a:endParaRPr lang="ru-RU" dirty="0" smtClean="0"/>
          </a:p>
          <a:p>
            <a:pPr lvl="0" algn="just"/>
            <a:r>
              <a:rPr lang="ru-RU" dirty="0"/>
              <a:t>к</a:t>
            </a:r>
            <a:r>
              <a:rPr lang="ru-RU" dirty="0" smtClean="0"/>
              <a:t>онтроль администратором состояния абонементов клиента, возможность пополнения количества тренировок.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1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433321"/>
            <a:ext cx="8999621" cy="999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5202" y="270279"/>
            <a:ext cx="10515600" cy="1325563"/>
          </a:xfrm>
        </p:spPr>
        <p:txBody>
          <a:bodyPr/>
          <a:lstStyle/>
          <a:p>
            <a:r>
              <a:rPr lang="ru-RU" b="1" dirty="0" smtClean="0"/>
              <a:t>Модульная схема</a:t>
            </a:r>
            <a:endParaRPr lang="ru-RU" b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2" y="1665170"/>
            <a:ext cx="11656193" cy="4966635"/>
          </a:xfrm>
        </p:spPr>
      </p:pic>
    </p:spTree>
    <p:extLst>
      <p:ext uri="{BB962C8B-B14F-4D97-AF65-F5344CB8AC3E}">
        <p14:creationId xmlns:p14="http://schemas.microsoft.com/office/powerpoint/2010/main" val="5696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403036"/>
            <a:ext cx="10857297" cy="999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8508"/>
            <a:ext cx="10515600" cy="1325563"/>
          </a:xfrm>
        </p:spPr>
        <p:txBody>
          <a:bodyPr/>
          <a:lstStyle/>
          <a:p>
            <a:r>
              <a:rPr lang="ru-RU" b="1" dirty="0"/>
              <a:t>Обоснование выбора средств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Для реализации </a:t>
            </a:r>
            <a:r>
              <a:rPr lang="ru-RU" dirty="0" smtClean="0"/>
              <a:t>были выбраны:</a:t>
            </a:r>
          </a:p>
          <a:p>
            <a:pPr algn="just"/>
            <a:r>
              <a:rPr lang="ru-RU" dirty="0" smtClean="0"/>
              <a:t>язык </a:t>
            </a:r>
            <a:r>
              <a:rPr lang="en-US" dirty="0" smtClean="0"/>
              <a:t>Python</a:t>
            </a:r>
            <a:r>
              <a:rPr lang="ru-RU" dirty="0" smtClean="0"/>
              <a:t> - обновляемый, поддерживаемый, имеет большое количество библиотек</a:t>
            </a:r>
            <a:r>
              <a:rPr lang="en-US" dirty="0" smtClean="0"/>
              <a:t>;</a:t>
            </a:r>
            <a:endParaRPr lang="ru-RU" dirty="0"/>
          </a:p>
          <a:p>
            <a:pPr algn="just"/>
            <a:r>
              <a:rPr lang="ru-RU" dirty="0" smtClean="0"/>
              <a:t>веб-</a:t>
            </a:r>
            <a:r>
              <a:rPr lang="ru-RU" dirty="0" smtClean="0"/>
              <a:t>фреймворк</a:t>
            </a:r>
            <a:r>
              <a:rPr lang="ru-RU" dirty="0" smtClean="0"/>
              <a:t> </a:t>
            </a:r>
            <a:r>
              <a:rPr lang="en-US" dirty="0" smtClean="0"/>
              <a:t>Flask</a:t>
            </a:r>
            <a:r>
              <a:rPr lang="ru-RU" dirty="0" smtClean="0"/>
              <a:t> как </a:t>
            </a:r>
            <a:r>
              <a:rPr lang="ru-RU" dirty="0" smtClean="0"/>
              <a:t>основа приложения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ru-RU" dirty="0" smtClean="0"/>
              <a:t>позволяет </a:t>
            </a:r>
            <a:r>
              <a:rPr lang="ru-RU" dirty="0"/>
              <a:t>выбирать модули под конкретные </a:t>
            </a:r>
            <a:r>
              <a:rPr lang="ru-RU" dirty="0" smtClean="0"/>
              <a:t>задачи)</a:t>
            </a:r>
            <a:r>
              <a:rPr lang="en-US" dirty="0" smtClean="0"/>
              <a:t>;</a:t>
            </a:r>
            <a:endParaRPr lang="ru-RU" dirty="0" smtClean="0"/>
          </a:p>
          <a:p>
            <a:pPr algn="just"/>
            <a:r>
              <a:rPr lang="en-US" dirty="0" smtClean="0"/>
              <a:t>Jinja</a:t>
            </a:r>
            <a:r>
              <a:rPr lang="ru-RU" dirty="0" smtClean="0"/>
              <a:t>2 - </a:t>
            </a:r>
            <a:r>
              <a:rPr lang="ru-RU" dirty="0" smtClean="0"/>
              <a:t>шаблонизатор</a:t>
            </a:r>
            <a:r>
              <a:rPr lang="ru-RU" dirty="0" smtClean="0"/>
              <a:t> для </a:t>
            </a:r>
            <a:r>
              <a:rPr lang="en-US" dirty="0" smtClean="0"/>
              <a:t>Flask</a:t>
            </a:r>
            <a:r>
              <a:rPr lang="ru-RU" dirty="0" smtClean="0"/>
              <a:t>(необходим, т.к. в данном проекте есть множество страниц с динамическим содержимым)</a:t>
            </a:r>
            <a:r>
              <a:rPr lang="en-US" dirty="0" smtClean="0"/>
              <a:t>;</a:t>
            </a:r>
            <a:endParaRPr lang="ru-RU" dirty="0"/>
          </a:p>
          <a:p>
            <a:pPr algn="just"/>
            <a:r>
              <a:rPr lang="ru-RU" dirty="0" smtClean="0"/>
              <a:t>база </a:t>
            </a:r>
            <a:r>
              <a:rPr lang="ru-RU" dirty="0"/>
              <a:t>данных </a:t>
            </a:r>
            <a:r>
              <a:rPr lang="en-US" dirty="0"/>
              <a:t>SQLite</a:t>
            </a:r>
            <a:r>
              <a:rPr lang="ru-RU" dirty="0" smtClean="0"/>
              <a:t>3 - автономная, не требующая </a:t>
            </a:r>
            <a:r>
              <a:rPr lang="ru-RU" dirty="0"/>
              <a:t>запускать отдельный сервер для работы с данными из </a:t>
            </a:r>
            <a:r>
              <a:rPr lang="ru-RU" dirty="0" smtClean="0"/>
              <a:t>БД</a:t>
            </a:r>
            <a:r>
              <a:rPr lang="en-US" dirty="0" smtClean="0"/>
              <a:t>;</a:t>
            </a:r>
            <a:endParaRPr lang="ru-RU" dirty="0" smtClean="0"/>
          </a:p>
          <a:p>
            <a:pPr algn="just"/>
            <a:r>
              <a:rPr lang="en-US" dirty="0" smtClean="0"/>
              <a:t>ORM</a:t>
            </a:r>
            <a:r>
              <a:rPr lang="ru-RU" dirty="0" smtClean="0"/>
              <a:t> </a:t>
            </a:r>
            <a:r>
              <a:rPr lang="ru-RU" dirty="0"/>
              <a:t>библиотека Р</a:t>
            </a:r>
            <a:r>
              <a:rPr lang="en-US" dirty="0" smtClean="0"/>
              <a:t>eewee</a:t>
            </a:r>
            <a:r>
              <a:rPr lang="ru-RU" dirty="0"/>
              <a:t> </a:t>
            </a:r>
            <a:r>
              <a:rPr lang="ru-RU" dirty="0" smtClean="0"/>
              <a:t>- </a:t>
            </a:r>
            <a:r>
              <a:rPr lang="ru-RU" dirty="0"/>
              <a:t>о</a:t>
            </a:r>
            <a:r>
              <a:rPr lang="ru-RU" dirty="0" smtClean="0"/>
              <a:t>бъектно-реляционное отображение</a:t>
            </a:r>
            <a:r>
              <a:rPr lang="ru-RU" smtClean="0"/>
              <a:t>, позволяющее </a:t>
            </a:r>
            <a:r>
              <a:rPr lang="ru-RU" dirty="0"/>
              <a:t>представить базу данных в </a:t>
            </a:r>
            <a:r>
              <a:rPr lang="ru-RU"/>
              <a:t>объектно-ориентированном </a:t>
            </a:r>
            <a:r>
              <a:rPr lang="ru-RU" smtClean="0"/>
              <a:t>виде.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85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403036"/>
            <a:ext cx="8999621" cy="999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1119"/>
            <a:ext cx="10515600" cy="1325563"/>
          </a:xfrm>
        </p:spPr>
        <p:txBody>
          <a:bodyPr/>
          <a:lstStyle/>
          <a:p>
            <a:r>
              <a:rPr lang="ru-RU" b="1" dirty="0" smtClean="0"/>
              <a:t>Анализ предметной области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9513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Рассматриваются </a:t>
            </a:r>
            <a:r>
              <a:rPr lang="ru-RU" dirty="0"/>
              <a:t>следующие бизнес процессы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algn="just"/>
            <a:r>
              <a:rPr lang="ru-RU" dirty="0" smtClean="0"/>
              <a:t>Администратор авторизуется в системе. Он может добавить тренировки на абонемент клиента по логину. Если у клиента нет абонемента, то система автоматически создает его.</a:t>
            </a:r>
            <a:endParaRPr lang="ru-RU" dirty="0"/>
          </a:p>
          <a:p>
            <a:pPr algn="just"/>
            <a:r>
              <a:rPr lang="ru-RU" dirty="0"/>
              <a:t>Посетитель сети </a:t>
            </a:r>
            <a:r>
              <a:rPr lang="ru-RU" dirty="0" smtClean="0"/>
              <a:t>регистрируется </a:t>
            </a:r>
            <a:r>
              <a:rPr lang="ru-RU" dirty="0"/>
              <a:t>в системе как клиент. </a:t>
            </a:r>
            <a:r>
              <a:rPr lang="ru-RU" dirty="0" smtClean="0"/>
              <a:t>Он еще </a:t>
            </a:r>
            <a:r>
              <a:rPr lang="ru-RU" dirty="0"/>
              <a:t>не </a:t>
            </a:r>
            <a:r>
              <a:rPr lang="ru-RU" dirty="0" smtClean="0"/>
              <a:t>может записаться </a:t>
            </a:r>
            <a:r>
              <a:rPr lang="ru-RU" dirty="0"/>
              <a:t>на </a:t>
            </a:r>
            <a:r>
              <a:rPr lang="ru-RU" dirty="0" smtClean="0"/>
              <a:t>тренировки (у </a:t>
            </a:r>
            <a:r>
              <a:rPr lang="ru-RU" dirty="0"/>
              <a:t>него нет </a:t>
            </a:r>
            <a:r>
              <a:rPr lang="ru-RU" dirty="0" smtClean="0"/>
              <a:t>абонемента).</a:t>
            </a:r>
          </a:p>
          <a:p>
            <a:pPr algn="just"/>
            <a:r>
              <a:rPr lang="ru-RU" dirty="0" smtClean="0"/>
              <a:t>Авторизовавшийся клиент с положительным количеством тренировок в абонементе записывается на тренировку. Требуется указать время, филиал клуба и дисциплину. Система сама подберет для него подходящих тренеров.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78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538</Words>
  <Application>Microsoft Office PowerPoint</Application>
  <PresentationFormat>Широкоэкранный</PresentationFormat>
  <Paragraphs>76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WEB-сайт сети фитнес клубов </vt:lpstr>
      <vt:lpstr>Отчёт по проделанной работе</vt:lpstr>
      <vt:lpstr>Отчёт по проделанной работе</vt:lpstr>
      <vt:lpstr>Введение</vt:lpstr>
      <vt:lpstr>Постановка задачи</vt:lpstr>
      <vt:lpstr>Постановка задачи</vt:lpstr>
      <vt:lpstr>Модульная схема</vt:lpstr>
      <vt:lpstr>Обоснование выбора средств разработки</vt:lpstr>
      <vt:lpstr>Анализ предметной области</vt:lpstr>
      <vt:lpstr>Анализ предметной области</vt:lpstr>
      <vt:lpstr>Тестирование</vt:lpstr>
      <vt:lpstr>Тестирование</vt:lpstr>
      <vt:lpstr>Реализация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WEB-сайт сети фитнес клубов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WEB-сайт сети фитнес клубов</dc:title>
  <dc:creator>Diana</dc:creator>
  <cp:lastModifiedBy>Diana</cp:lastModifiedBy>
  <cp:revision>26</cp:revision>
  <dcterms:created xsi:type="dcterms:W3CDTF">2019-06-03T15:38:05Z</dcterms:created>
  <dcterms:modified xsi:type="dcterms:W3CDTF">2019-06-04T00:33:29Z</dcterms:modified>
</cp:coreProperties>
</file>