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ms-office.chartcolorstyle+xml" PartName="/ppt/charts/colors2.xml"/>
  <Override ContentType="application/vnd.ms-office.chartcolorstyle+xml" PartName="/ppt/charts/colors3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3.xml"/>
  <Override ContentType="application/vnd.openxmlformats-officedocument.drawingml.chart+xml" PartName="/ppt/charts/chart2.xml"/>
  <Override ContentType="application/vnd.openxmlformats-officedocument.drawingml.chart+xml" PartName="/ppt/charts/char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3.xml"/>
  <Override ContentType="application/vnd.ms-office.chartstyle+xml" PartName="/ppt/charts/style1.xml"/>
  <Override ContentType="application/vnd.ms-office.chartstyle+xml" PartName="/ppt/charts/style2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embeddedFontLst>
    <p:embeddedFont>
      <p:font typeface="Corbel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isRNE6ZzfP8r6L4MCrXb0UG7Fr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47AF517-621F-4DF3-80D7-9563FC7538EC}">
  <a:tblStyle styleId="{A47AF517-621F-4DF3-80D7-9563FC7538EC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CFCFC"/>
          </a:solidFill>
        </a:fill>
      </a:tcStyle>
    </a:wholeTbl>
    <a:band1H>
      <a:tcTxStyle b="off" i="off"/>
      <a:tcStyle>
        <a:fill>
          <a:solidFill>
            <a:srgbClr val="F8F8F8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8F8F8"/>
          </a:solidFill>
        </a:fill>
      </a:tcStyle>
    </a:band1V>
    <a:band2V>
      <a:tcTxStyle b="off" i="off"/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 b="off" i="off"/>
    </a:neCell>
    <a:nwCell>
      <a:tcTxStyle b="off" i="off"/>
    </a:nwCell>
  </a:tblStyle>
  <a:tblStyle styleId="{6ED48A10-FE8A-4B3A-B78A-2E2D6A795883}" styleName="Table_1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9EF"/>
          </a:solidFill>
        </a:fill>
      </a:tcStyle>
    </a:wholeTbl>
    <a:band1H>
      <a:tcTxStyle b="off" i="off"/>
      <a:tcStyle>
        <a:fill>
          <a:solidFill>
            <a:srgbClr val="CDD1DD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1DD"/>
          </a:solidFill>
        </a:fill>
      </a:tcStyle>
    </a:band1V>
    <a:band2V>
      <a:tcTxStyle b="off" i="off"/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7C838804-0A31-44A8-B645-09BE69ED9CA6}" styleName="Table_2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>
          <a:top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 b="off" i="off"/>
    </a:band2H>
    <a:band1V>
      <a:tcTxStyle b="off" i="off"/>
      <a:tcStyle>
        <a:tcBdr>
          <a:lef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 b="off" i="off"/>
      <a:tcStyle>
        <a:tcBdr>
          <a:lef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 b="off" i="off"/>
    </a:seCell>
    <a:swCell>
      <a:tcTxStyle b="off" i="off"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dk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rbel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orbel-italic.fntdata"/><Relationship Id="rId30" Type="http://schemas.openxmlformats.org/officeDocument/2006/relationships/font" Target="fonts/Corbel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Corbel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Book1" TargetMode="External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Book1" TargetMode="External"/></Relationships>
</file>

<file path=ppt/charts/_rels/chart3.xml.rels><?xml version="1.0" encoding="UTF-8" standalone="yes"?>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C:\Users\meksv\OneDrive\Documents\Exploratory%20Data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u="sng" dirty="0">
                <a:solidFill>
                  <a:srgbClr val="002060"/>
                </a:solidFill>
              </a:rPr>
              <a:t>Proportion of COVID-19 deaths by 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Age!$C$1</c:f>
              <c:strCache>
                <c:ptCount val="1"/>
                <c:pt idx="0">
                  <c:v>Proportion of deaths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Age!$A$2:$A$12</c:f>
              <c:strCache>
                <c:ptCount val="11"/>
                <c:pt idx="0">
                  <c:v>0-44</c:v>
                </c:pt>
                <c:pt idx="1">
                  <c:v>45-49</c:v>
                </c:pt>
                <c:pt idx="2">
                  <c:v>50-54</c:v>
                </c:pt>
                <c:pt idx="3">
                  <c:v>55-59</c:v>
                </c:pt>
                <c:pt idx="4">
                  <c:v>60-64</c:v>
                </c:pt>
                <c:pt idx="5">
                  <c:v>65-69</c:v>
                </c:pt>
                <c:pt idx="6">
                  <c:v>70-74</c:v>
                </c:pt>
                <c:pt idx="7">
                  <c:v>75-79</c:v>
                </c:pt>
                <c:pt idx="8">
                  <c:v>80-84</c:v>
                </c:pt>
                <c:pt idx="9">
                  <c:v>85-89</c:v>
                </c:pt>
                <c:pt idx="10">
                  <c:v>90+</c:v>
                </c:pt>
              </c:strCache>
            </c:strRef>
          </c:cat>
          <c:val>
            <c:numRef>
              <c:f>Age!$C$2:$C$12</c:f>
              <c:numCache>
                <c:formatCode>0%</c:formatCode>
                <c:ptCount val="11"/>
                <c:pt idx="0">
                  <c:v>1.0763578591996822E-2</c:v>
                </c:pt>
                <c:pt idx="1">
                  <c:v>9.0755634991559926E-3</c:v>
                </c:pt>
                <c:pt idx="2">
                  <c:v>1.6820573925131567E-2</c:v>
                </c:pt>
                <c:pt idx="3">
                  <c:v>2.8855128587032073E-2</c:v>
                </c:pt>
                <c:pt idx="4">
                  <c:v>4.1008837255486048E-2</c:v>
                </c:pt>
                <c:pt idx="5">
                  <c:v>5.5426472048455966E-2</c:v>
                </c:pt>
                <c:pt idx="6">
                  <c:v>9.1887598053817895E-2</c:v>
                </c:pt>
                <c:pt idx="7">
                  <c:v>0.1329162943103962</c:v>
                </c:pt>
                <c:pt idx="8">
                  <c:v>0.19040810247244563</c:v>
                </c:pt>
                <c:pt idx="9">
                  <c:v>0.20508390427961473</c:v>
                </c:pt>
                <c:pt idx="10">
                  <c:v>0.21735676695462219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00-4358-AC2C-489389DAB86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5512816"/>
        <c:axId val="605511832"/>
      </c:barChart>
      <c:catAx>
        <c:axId val="605512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000" b="1" dirty="0">
                    <a:solidFill>
                      <a:sysClr val="windowText" lastClr="000000"/>
                    </a:solidFill>
                  </a:rPr>
                  <a:t>Age Bands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511832"/>
        <c:crosses val="autoZero"/>
        <c:auto val="1"/>
        <c:lblAlgn val="ctr"/>
        <c:lblOffset val="100"/>
        <c:noMultiLvlLbl val="0"/>
      </c:catAx>
      <c:valAx>
        <c:axId val="605511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000" b="1" dirty="0">
                    <a:solidFill>
                      <a:sysClr val="windowText" lastClr="000000"/>
                    </a:solidFill>
                  </a:rPr>
                  <a:t>Proportion of COVID-19 deaths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512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sng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lang="en-GB" sz="2800" b="1" u="sng">
                <a:solidFill>
                  <a:srgbClr val="002060"/>
                </a:solidFill>
              </a:rPr>
              <a:t>Proportion of death</a:t>
            </a:r>
            <a:r>
              <a:rPr lang="en-GB" sz="2800" b="1" u="sng" baseline="0">
                <a:solidFill>
                  <a:srgbClr val="002060"/>
                </a:solidFill>
              </a:rPr>
              <a:t> by Sex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sng" strike="noStrike" kern="1200" spc="0" baseline="0">
              <a:solidFill>
                <a:srgbClr val="00206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71A-4F89-B57F-73FC31A797CF}"/>
              </c:ext>
            </c:extLst>
          </c:dPt>
          <c:dPt>
            <c:idx val="1"/>
            <c:bubble3D val="0"/>
            <c:spPr>
              <a:solidFill>
                <a:srgbClr val="FF5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71A-4F89-B57F-73FC31A797CF}"/>
              </c:ext>
            </c:extLst>
          </c:dPt>
          <c:dLbls>
            <c:dLbl>
              <c:idx val="0"/>
              <c:layout>
                <c:manualLayout>
                  <c:x val="-0.16028226673008156"/>
                  <c:y val="-8.481614459887407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9691204706794203E-2"/>
                      <c:h val="0.1169088229889398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171A-4F89-B57F-73FC31A797CF}"/>
                </c:ext>
              </c:extLst>
            </c:dLbl>
            <c:dLbl>
              <c:idx val="1"/>
              <c:layout>
                <c:manualLayout>
                  <c:x val="0.15673744473216009"/>
                  <c:y val="4.3112821691114389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359738589723262"/>
                      <c:h val="0.1338939587215729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171A-4F89-B57F-73FC31A797C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Sex!$H$2:$H$3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Sex!$J$2:$J$3</c:f>
              <c:numCache>
                <c:formatCode>0%</c:formatCode>
                <c:ptCount val="2"/>
                <c:pt idx="0">
                  <c:v>0.5502730612650184</c:v>
                </c:pt>
                <c:pt idx="1">
                  <c:v>0.44932975871313674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1A-4F89-B57F-73FC31A797C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403718285214345"/>
          <c:y val="0.33411964129483812"/>
          <c:w val="0.24596281714785651"/>
          <c:h val="0.387732575094779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baseline="0">
              <a:solidFill>
                <a:srgbClr val="00206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sng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lang="en-US" sz="2200" b="1" u="sng">
                <a:solidFill>
                  <a:srgbClr val="002060"/>
                </a:solidFill>
              </a:rPr>
              <a:t>Proportion of  COVID-19</a:t>
            </a:r>
            <a:r>
              <a:rPr lang="en-US" sz="2200" b="1" u="sng" baseline="0">
                <a:solidFill>
                  <a:srgbClr val="002060"/>
                </a:solidFill>
              </a:rPr>
              <a:t> </a:t>
            </a:r>
            <a:r>
              <a:rPr lang="en-US" sz="2200" b="1" u="sng">
                <a:solidFill>
                  <a:srgbClr val="002060"/>
                </a:solidFill>
              </a:rPr>
              <a:t>deaths for the</a:t>
            </a:r>
            <a:r>
              <a:rPr lang="en-US" sz="2200" b="1" u="sng" baseline="0">
                <a:solidFill>
                  <a:srgbClr val="002060"/>
                </a:solidFill>
              </a:rPr>
              <a:t> top 3 pre-existing medical conditions vs no pre-existing condition</a:t>
            </a:r>
          </a:p>
        </c:rich>
      </c:tx>
      <c:layout>
        <c:manualLayout>
          <c:xMode val="edge"/>
          <c:yMode val="edge"/>
          <c:x val="0.13772360866820721"/>
          <c:y val="1.63190269137225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sng" strike="noStrike" kern="1200" spc="0" baseline="0">
              <a:solidFill>
                <a:srgbClr val="00206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'Pre-existing medical conditions'!$C$1</c:f>
              <c:strCache>
                <c:ptCount val="1"/>
                <c:pt idx="0">
                  <c:v>Proportion of deaths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'Pre-existing medical conditions'!$A$2:$A$5</c:f>
              <c:strCache>
                <c:ptCount val="4"/>
                <c:pt idx="0">
                  <c:v>Dementia and Alzheimer's disease</c:v>
                </c:pt>
                <c:pt idx="1">
                  <c:v>Ischaemic heart diseases</c:v>
                </c:pt>
                <c:pt idx="2">
                  <c:v>Influenza and pneumonia</c:v>
                </c:pt>
                <c:pt idx="3">
                  <c:v>No pre-existing condition</c:v>
                </c:pt>
              </c:strCache>
            </c:strRef>
          </c:cat>
          <c:val>
            <c:numRef>
              <c:f>'Pre-existing medical conditions'!$C$2:$C$5</c:f>
              <c:numCache>
                <c:formatCode>0.0%</c:formatCode>
                <c:ptCount val="4"/>
                <c:pt idx="0">
                  <c:v>0.25556548505610166</c:v>
                </c:pt>
                <c:pt idx="1">
                  <c:v>9.9334723463409796E-2</c:v>
                </c:pt>
                <c:pt idx="2">
                  <c:v>9.0993943004666872E-2</c:v>
                </c:pt>
                <c:pt idx="3">
                  <c:v>8.8888888888888892E-2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16-4DA4-A6BF-6CD6980B9B8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16951048"/>
        <c:axId val="616951704"/>
      </c:barChart>
      <c:catAx>
        <c:axId val="616951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6951704"/>
        <c:crosses val="autoZero"/>
        <c:auto val="1"/>
        <c:lblAlgn val="ctr"/>
        <c:lblOffset val="100"/>
        <c:noMultiLvlLbl val="0"/>
      </c:catAx>
      <c:valAx>
        <c:axId val="616951704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200" b="1">
                    <a:solidFill>
                      <a:srgbClr val="002060"/>
                    </a:solidFill>
                  </a:rPr>
                  <a:t>Proportion of deaths</a:t>
                </a:r>
              </a:p>
            </c:rich>
          </c:tx>
          <c:layout>
            <c:manualLayout>
              <c:xMode val="edge"/>
              <c:yMode val="edge"/>
              <c:x val="0.41414061126250046"/>
              <c:y val="0.932245529125924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6951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5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5"/>
          <p:cNvSpPr txBox="1"/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Corbel"/>
              <a:buNone/>
              <a:defRPr b="1" sz="7200" cap="none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5"/>
          <p:cNvSpPr txBox="1"/>
          <p:nvPr>
            <p:ph idx="1" type="subTitle"/>
          </p:nvPr>
        </p:nvSpPr>
        <p:spPr>
          <a:xfrm>
            <a:off x="1709530" y="3869634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6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6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2000"/>
            </a:lvl9pPr>
          </a:lstStyle>
          <a:p/>
        </p:txBody>
      </p:sp>
      <p:sp>
        <p:nvSpPr>
          <p:cNvPr id="16" name="Google Shape;16;p25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5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5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9" name="Google Shape;19;p25"/>
          <p:cNvCxnSpPr/>
          <p:nvPr/>
        </p:nvCxnSpPr>
        <p:spPr>
          <a:xfrm>
            <a:off x="1978660" y="3733800"/>
            <a:ext cx="8229601" cy="0"/>
          </a:xfrm>
          <a:prstGeom prst="straightConnector1">
            <a:avLst/>
          </a:prstGeom>
          <a:noFill/>
          <a:ln cap="flat" cmpd="sng" w="10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" type="body"/>
          </p:nvPr>
        </p:nvSpPr>
        <p:spPr>
          <a:xfrm rot="5400000">
            <a:off x="4060136" y="-859735"/>
            <a:ext cx="4038600" cy="9872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75" name="Google Shape;75;p34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/>
          <p:nvPr>
            <p:ph type="title"/>
          </p:nvPr>
        </p:nvSpPr>
        <p:spPr>
          <a:xfrm rot="5400000">
            <a:off x="7181850" y="2305050"/>
            <a:ext cx="54102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" type="body"/>
          </p:nvPr>
        </p:nvSpPr>
        <p:spPr>
          <a:xfrm rot="5400000">
            <a:off x="2152650" y="-247650"/>
            <a:ext cx="5410200" cy="7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5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6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7"/>
          <p:cNvSpPr txBox="1"/>
          <p:nvPr>
            <p:ph type="title"/>
          </p:nvPr>
        </p:nvSpPr>
        <p:spPr>
          <a:xfrm>
            <a:off x="1106424" y="1173575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Corbel"/>
              <a:buNone/>
              <a:defRPr b="0" sz="7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" type="body"/>
          </p:nvPr>
        </p:nvSpPr>
        <p:spPr>
          <a:xfrm>
            <a:off x="1709928" y="4154520"/>
            <a:ext cx="8769096" cy="1363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27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32" name="Google Shape;32;p27"/>
          <p:cNvCxnSpPr/>
          <p:nvPr/>
        </p:nvCxnSpPr>
        <p:spPr>
          <a:xfrm>
            <a:off x="1981200" y="4020408"/>
            <a:ext cx="8229601" cy="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" type="body"/>
          </p:nvPr>
        </p:nvSpPr>
        <p:spPr>
          <a:xfrm>
            <a:off x="1143000" y="2057399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36" name="Google Shape;36;p28"/>
          <p:cNvSpPr txBox="1"/>
          <p:nvPr>
            <p:ph idx="2" type="body"/>
          </p:nvPr>
        </p:nvSpPr>
        <p:spPr>
          <a:xfrm>
            <a:off x="6267612" y="20574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37" name="Google Shape;37;p28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" type="body"/>
          </p:nvPr>
        </p:nvSpPr>
        <p:spPr>
          <a:xfrm>
            <a:off x="1143000" y="2001511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3" name="Google Shape;43;p29"/>
          <p:cNvSpPr txBox="1"/>
          <p:nvPr>
            <p:ph idx="2" type="body"/>
          </p:nvPr>
        </p:nvSpPr>
        <p:spPr>
          <a:xfrm>
            <a:off x="1143000" y="2721483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44" name="Google Shape;44;p29"/>
          <p:cNvSpPr txBox="1"/>
          <p:nvPr>
            <p:ph idx="3" type="body"/>
          </p:nvPr>
        </p:nvSpPr>
        <p:spPr>
          <a:xfrm>
            <a:off x="6269173" y="1999032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5" name="Google Shape;45;p29"/>
          <p:cNvSpPr txBox="1"/>
          <p:nvPr>
            <p:ph idx="4" type="body"/>
          </p:nvPr>
        </p:nvSpPr>
        <p:spPr>
          <a:xfrm>
            <a:off x="6269173" y="2719322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46" name="Google Shape;46;p29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orbel"/>
              <a:buNone/>
              <a:defRPr b="0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" type="body"/>
          </p:nvPr>
        </p:nvSpPr>
        <p:spPr>
          <a:xfrm>
            <a:off x="5852159" y="1097280"/>
            <a:ext cx="521208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60"/>
              <a:buChar char="•"/>
              <a:defRPr sz="3200"/>
            </a:lvl1pPr>
            <a:lvl2pPr indent="-3708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240"/>
              <a:buChar char="•"/>
              <a:defRPr sz="2800"/>
            </a:lvl2pPr>
            <a:lvl3pPr indent="-35051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20"/>
              <a:buChar char="•"/>
              <a:defRPr sz="24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61" name="Google Shape;61;p32"/>
          <p:cNvSpPr txBox="1"/>
          <p:nvPr>
            <p:ph idx="2" type="body"/>
          </p:nvPr>
        </p:nvSpPr>
        <p:spPr>
          <a:xfrm>
            <a:off x="1143000" y="2834640"/>
            <a:ext cx="39319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2" name="Google Shape;62;p32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orbel"/>
              <a:buNone/>
              <a:defRPr b="0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/>
          <p:nvPr>
            <p:ph idx="2" type="pic"/>
          </p:nvPr>
        </p:nvSpPr>
        <p:spPr>
          <a:xfrm>
            <a:off x="5413248" y="1069847"/>
            <a:ext cx="6099048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74300" spcFirstLastPara="1" rIns="91425" wrap="square" tIns="1828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Corbel"/>
              <a:buNone/>
              <a:defRPr b="0" i="0" sz="28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Corbel"/>
              <a:buNone/>
              <a:defRPr b="0" i="0" sz="28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Corbel"/>
              <a:buNone/>
              <a:defRPr b="0" i="0" sz="24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8" name="Google Shape;68;p33"/>
          <p:cNvSpPr txBox="1"/>
          <p:nvPr>
            <p:ph idx="1" type="body"/>
          </p:nvPr>
        </p:nvSpPr>
        <p:spPr>
          <a:xfrm>
            <a:off x="1143000" y="2834640"/>
            <a:ext cx="3931920" cy="288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9" name="Google Shape;69;p33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24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  <a:defRPr b="0" i="0" sz="44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Corbel"/>
              <a:buChar char="•"/>
              <a:defRPr b="0" i="0" sz="2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/>
              <a:buChar char="•"/>
              <a:defRPr b="0" i="0" sz="18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988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9879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9879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987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987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" name="Google Shape;9;p24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24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4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rive.google.com/file/d/1A7I3a02vFDH4xtVFcODzx8fHnYddIxDI/view?usp=sharing" TargetMode="External"/><Relationship Id="rId4" Type="http://schemas.openxmlformats.org/officeDocument/2006/relationships/hyperlink" Target="https://drive.google.com/drive/folders/1zOjeaGSVjZw7ZUQJPc2NAjFy09H3ruoH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2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3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ons.gov.uk/peoplepopulationandcommunity/birthsdeathsandmarriages/deaths/datasets/deathsinvolvingcovid19englandandwales" TargetMode="External"/><Relationship Id="rId10" Type="http://schemas.openxmlformats.org/officeDocument/2006/relationships/hyperlink" Target="https://ourworldindata.org/mortality-risk-covid#what-do-we-know-about-the-risk-of-dying-from-covid-19" TargetMode="External"/><Relationship Id="rId13" Type="http://schemas.openxmlformats.org/officeDocument/2006/relationships/hyperlink" Target="https://www.statisticshowto.com/probability-and-statistics/regression-analysis/rmse-root-mean-square-error/" TargetMode="External"/><Relationship Id="rId12" Type="http://schemas.openxmlformats.org/officeDocument/2006/relationships/hyperlink" Target="https://corporatefinanceinstitute.com/resources/knowledge/other/r-squared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pro-recruitment.co.uk/blog/2020/06/managing-your-employees-return-to-work-post-covid-19-lockdown#Phased%20return%20stages" TargetMode="External"/><Relationship Id="rId4" Type="http://schemas.openxmlformats.org/officeDocument/2006/relationships/hyperlink" Target="https://medium.datadriveninvestor.com/basics-of-linear-regression-9b529aeaa0a5" TargetMode="External"/><Relationship Id="rId9" Type="http://schemas.openxmlformats.org/officeDocument/2006/relationships/hyperlink" Target="https://www.bhf.org.uk/informationsupport/heart-matters-magazine/news/coronavirus-and-your-health/what-makes-you-at-risk-from-coronavirus" TargetMode="External"/><Relationship Id="rId15" Type="http://schemas.openxmlformats.org/officeDocument/2006/relationships/hyperlink" Target="https://www.youtube.com/watch?v=q90UDEgYqeI&amp;t=3430s" TargetMode="External"/><Relationship Id="rId14" Type="http://schemas.openxmlformats.org/officeDocument/2006/relationships/hyperlink" Target="https://towardsdatascience.com/understanding-random-forest-58381e0602d2" TargetMode="External"/><Relationship Id="rId17" Type="http://schemas.openxmlformats.org/officeDocument/2006/relationships/hyperlink" Target="https://scikit-learn.org/stable/modules/generated/sklearn.tree.DecisionTreeRegressor.html" TargetMode="External"/><Relationship Id="rId16" Type="http://schemas.openxmlformats.org/officeDocument/2006/relationships/hyperlink" Target="https://www.youtube.com/watch?v=g9c66TUylZ4&amp;t=235s" TargetMode="External"/><Relationship Id="rId5" Type="http://schemas.openxmlformats.org/officeDocument/2006/relationships/hyperlink" Target="https://sciencing.com/disadvantages-linear-regression-8562780.html" TargetMode="External"/><Relationship Id="rId6" Type="http://schemas.openxmlformats.org/officeDocument/2006/relationships/hyperlink" Target="https://towardsdatascience.com/understanding-k-means-clustering-in-machine-learning-6a6e67336aa1" TargetMode="External"/><Relationship Id="rId7" Type="http://schemas.openxmlformats.org/officeDocument/2006/relationships/hyperlink" Target="https://towardsdatascience.com/support-vector-machine-introduction-to-machine-learning-algorithms-934a444fca47" TargetMode="External"/><Relationship Id="rId8" Type="http://schemas.openxmlformats.org/officeDocument/2006/relationships/hyperlink" Target="https://scikit-learn.org/stable/modules/tree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Calibri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CAPSTONE PROJECT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880533" y="3869634"/>
            <a:ext cx="10566399" cy="2105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Presented by Mekiran Srividhyadharsan</a:t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Please view the video recording with this link:</a:t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rPr lang="en-GB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https://drive.google.com/file/d/1A7I3a02vFDH4xtVFcODzx8fHnYddIxDI/view?usp=sharing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Capstone Project folder Google Drive link:</a:t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rPr lang="en-GB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https://drive.google.com/drive/folders/1zOjeaGSVjZw7ZUQJPc2NAjFy09H3ruoH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For any enquiries, please email: meksriv@gmail.com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/>
          <p:nvPr>
            <p:ph type="title"/>
          </p:nvPr>
        </p:nvSpPr>
        <p:spPr>
          <a:xfrm>
            <a:off x="1236621" y="259372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GB" u="sng">
                <a:solidFill>
                  <a:schemeClr val="dk1"/>
                </a:solidFill>
              </a:rPr>
              <a:t>Exploratory Data Analysis – Age</a:t>
            </a:r>
            <a:endParaRPr/>
          </a:p>
        </p:txBody>
      </p:sp>
      <p:graphicFrame>
        <p:nvGraphicFramePr>
          <p:cNvPr id="146" name="Google Shape;146;p10"/>
          <p:cNvGraphicFramePr/>
          <p:nvPr/>
        </p:nvGraphicFramePr>
        <p:xfrm>
          <a:off x="1236621" y="1263426"/>
          <a:ext cx="9364187" cy="4675909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147" name="Google Shape;147;p10"/>
          <p:cNvSpPr/>
          <p:nvPr/>
        </p:nvSpPr>
        <p:spPr>
          <a:xfrm>
            <a:off x="1643569" y="5781290"/>
            <a:ext cx="8904861" cy="4839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Insight</a:t>
            </a:r>
            <a:r>
              <a:rPr b="0" i="0" lang="en-GB" sz="1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: </a:t>
            </a:r>
            <a:r>
              <a:rPr b="0" i="0" lang="en-GB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More than 50% of COVID-19 deaths are represented in the top 3 age bands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/>
          <p:nvPr>
            <p:ph type="title"/>
          </p:nvPr>
        </p:nvSpPr>
        <p:spPr>
          <a:xfrm>
            <a:off x="1158239" y="389681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GB" u="sng">
                <a:solidFill>
                  <a:schemeClr val="dk1"/>
                </a:solidFill>
              </a:rPr>
              <a:t>Exploratory Data Analysis - Sex</a:t>
            </a:r>
            <a:endParaRPr/>
          </a:p>
        </p:txBody>
      </p:sp>
      <p:graphicFrame>
        <p:nvGraphicFramePr>
          <p:cNvPr id="153" name="Google Shape;153;p11"/>
          <p:cNvGraphicFramePr/>
          <p:nvPr/>
        </p:nvGraphicFramePr>
        <p:xfrm>
          <a:off x="2547936" y="1559718"/>
          <a:ext cx="7096125" cy="3738563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154" name="Google Shape;154;p11"/>
          <p:cNvSpPr/>
          <p:nvPr/>
        </p:nvSpPr>
        <p:spPr>
          <a:xfrm>
            <a:off x="1248380" y="5298281"/>
            <a:ext cx="10178148" cy="9678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Insight</a:t>
            </a:r>
            <a:r>
              <a:rPr b="0" i="0" lang="en-GB" sz="1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: </a:t>
            </a:r>
            <a:r>
              <a:rPr b="0" i="0" lang="en-GB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Similar to other diseases, males are were 10% more likely to die from COVID-19 than females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/>
          <p:nvPr>
            <p:ph type="title"/>
          </p:nvPr>
        </p:nvSpPr>
        <p:spPr>
          <a:xfrm>
            <a:off x="587022" y="395111"/>
            <a:ext cx="11142134" cy="1174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</a:pPr>
            <a:r>
              <a:rPr lang="en-GB" sz="3000" u="sng">
                <a:solidFill>
                  <a:schemeClr val="dk1"/>
                </a:solidFill>
              </a:rPr>
              <a:t>Exploratory Data Analysis – Main pre-existing medical conditions</a:t>
            </a:r>
            <a:endParaRPr/>
          </a:p>
        </p:txBody>
      </p:sp>
      <p:graphicFrame>
        <p:nvGraphicFramePr>
          <p:cNvPr id="160" name="Google Shape;160;p12"/>
          <p:cNvGraphicFramePr/>
          <p:nvPr/>
        </p:nvGraphicFramePr>
        <p:xfrm>
          <a:off x="810226" y="1360811"/>
          <a:ext cx="10220447" cy="3454258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161" name="Google Shape;161;p12"/>
          <p:cNvSpPr/>
          <p:nvPr/>
        </p:nvSpPr>
        <p:spPr>
          <a:xfrm>
            <a:off x="741494" y="4815069"/>
            <a:ext cx="10987662" cy="145105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Insights</a:t>
            </a:r>
            <a:r>
              <a:rPr b="0" i="0" lang="en-GB" sz="1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3 main pre-existing conditions listed above collectively represent nearly half of the deaths to COVID-19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Each had a higher proportion of COVID-19 deaths compared to no pre-existing conditions.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>
            <p:ph type="title"/>
          </p:nvPr>
        </p:nvSpPr>
        <p:spPr>
          <a:xfrm>
            <a:off x="711200" y="279935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GB" u="sng">
                <a:solidFill>
                  <a:schemeClr val="dk1"/>
                </a:solidFill>
              </a:rPr>
              <a:t>Evaluating the model</a:t>
            </a:r>
            <a:endParaRPr/>
          </a:p>
        </p:txBody>
      </p:sp>
      <p:graphicFrame>
        <p:nvGraphicFramePr>
          <p:cNvPr id="167" name="Google Shape;167;p13"/>
          <p:cNvGraphicFramePr/>
          <p:nvPr/>
        </p:nvGraphicFramePr>
        <p:xfrm>
          <a:off x="711200" y="16362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{6ED48A10-FE8A-4B3A-B78A-2E2D6A795883}</a:tableStyleId>
              </a:tblPr>
              <a:tblGrid>
                <a:gridCol w="1893425"/>
                <a:gridCol w="8876175"/>
              </a:tblGrid>
              <a:tr h="148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>
                          <a:solidFill>
                            <a:schemeClr val="dk1"/>
                          </a:solidFill>
                        </a:rPr>
                        <a:t>R-squared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1" lang="en-GB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Coefficient of determination</a:t>
                      </a:r>
                      <a:r>
                        <a:rPr b="0" lang="en-GB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en-GB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Determines the proportion of variance in the dependent variable that can be explained by the independent variable.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en-GB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‘Goodness of fit’ measure.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48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GB" sz="1800" u="none" cap="none" strike="noStrike">
                          <a:solidFill>
                            <a:schemeClr val="dk1"/>
                          </a:solidFill>
                        </a:rPr>
                        <a:t>RMSE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GB" sz="1800" u="none" cap="none" strike="noStrike">
                          <a:solidFill>
                            <a:schemeClr val="dk1"/>
                          </a:solidFill>
                        </a:rPr>
                        <a:t>Root Mean Square Error is the </a:t>
                      </a:r>
                      <a:r>
                        <a:rPr b="1" lang="en-GB" sz="1800" u="none" cap="none" strike="noStrike">
                          <a:solidFill>
                            <a:schemeClr val="dk1"/>
                          </a:solidFill>
                        </a:rPr>
                        <a:t>standard deviation of the residuals</a:t>
                      </a:r>
                      <a:r>
                        <a:rPr lang="en-GB" sz="1800" u="none" cap="none" strike="noStrike">
                          <a:solidFill>
                            <a:schemeClr val="dk1"/>
                          </a:solidFill>
                        </a:rPr>
                        <a:t>.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GB" sz="1800" u="none" cap="none" strike="noStrike">
                          <a:solidFill>
                            <a:schemeClr val="dk1"/>
                          </a:solidFill>
                        </a:rPr>
                        <a:t>Residuals are a measure on how far the data points are to the regression line.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GB" sz="1800" u="none" cap="none" strike="noStrike">
                          <a:solidFill>
                            <a:schemeClr val="dk1"/>
                          </a:solidFill>
                        </a:rPr>
                        <a:t>RMSE tells you how spread out the residuals are and how concentrated the data is to the line of best fit.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621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GB" sz="1800" u="none" cap="none" strike="noStrike">
                          <a:solidFill>
                            <a:schemeClr val="dk1"/>
                          </a:solidFill>
                        </a:rPr>
                        <a:t>Random Forest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GB" sz="1800" u="none" cap="none" strike="noStrike">
                          <a:solidFill>
                            <a:schemeClr val="dk1"/>
                          </a:solidFill>
                        </a:rPr>
                        <a:t>A large number of decision trees that operate as an ensemble. Each individual tree in the random forest returns a prediction and the prediction with the most votes becomes the model’s prediction.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GB" sz="1800" u="none" cap="none" strike="noStrike">
                          <a:solidFill>
                            <a:schemeClr val="dk1"/>
                          </a:solidFill>
                        </a:rPr>
                        <a:t>Uses </a:t>
                      </a:r>
                      <a:r>
                        <a:rPr b="1" lang="en-GB" sz="1800" u="none" cap="none" strike="noStrike">
                          <a:solidFill>
                            <a:schemeClr val="dk1"/>
                          </a:solidFill>
                        </a:rPr>
                        <a:t>bagging </a:t>
                      </a:r>
                      <a:r>
                        <a:rPr b="0" lang="en-GB" sz="1800" u="none" cap="none" strike="noStrike">
                          <a:solidFill>
                            <a:schemeClr val="dk1"/>
                          </a:solidFill>
                        </a:rPr>
                        <a:t>and</a:t>
                      </a:r>
                      <a:r>
                        <a:rPr b="1" lang="en-GB" sz="1800" u="none" cap="none" strike="noStrike">
                          <a:solidFill>
                            <a:schemeClr val="dk1"/>
                          </a:solidFill>
                        </a:rPr>
                        <a:t> feature randomness </a:t>
                      </a:r>
                      <a:r>
                        <a:rPr lang="en-GB" sz="1800" u="none" cap="none" strike="noStrike">
                          <a:solidFill>
                            <a:schemeClr val="dk1"/>
                          </a:solidFill>
                        </a:rPr>
                        <a:t>to try create an uncorrelated forest of trees whose prediction is more accurate than any individual tree.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>
            <p:ph type="title"/>
          </p:nvPr>
        </p:nvSpPr>
        <p:spPr>
          <a:xfrm>
            <a:off x="1055479" y="261655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GB" u="sng">
                <a:solidFill>
                  <a:schemeClr val="dk1"/>
                </a:solidFill>
              </a:rPr>
              <a:t>Optimising the model</a:t>
            </a:r>
            <a:endParaRPr/>
          </a:p>
        </p:txBody>
      </p:sp>
      <p:sp>
        <p:nvSpPr>
          <p:cNvPr id="173" name="Google Shape;173;p14"/>
          <p:cNvSpPr txBox="1"/>
          <p:nvPr>
            <p:ph idx="1" type="body"/>
          </p:nvPr>
        </p:nvSpPr>
        <p:spPr>
          <a:xfrm>
            <a:off x="1056575" y="1318612"/>
            <a:ext cx="9648530" cy="1955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Char char="•"/>
            </a:pPr>
            <a:r>
              <a:rPr lang="en-GB">
                <a:solidFill>
                  <a:schemeClr val="dk1"/>
                </a:solidFill>
              </a:rPr>
              <a:t>A serious problem with decision trees is overfitting – the model tightly fits to the training data, making it inaccurate to predict outcomes for untrained data.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GB">
                <a:solidFill>
                  <a:schemeClr val="dk1"/>
                </a:solidFill>
              </a:rPr>
              <a:t>Proven by massive decision tree output, R squared equals 1 and RMSE equals 0.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GB">
                <a:solidFill>
                  <a:schemeClr val="dk1"/>
                </a:solidFill>
              </a:rPr>
              <a:t>Solved by pruning – reducing the size by removing sections of the tree that are redundant.</a:t>
            </a:r>
            <a:endParaRPr/>
          </a:p>
        </p:txBody>
      </p:sp>
      <p:pic>
        <p:nvPicPr>
          <p:cNvPr id="174" name="Google Shape;17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6895" y="3273777"/>
            <a:ext cx="9012689" cy="287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 txBox="1"/>
          <p:nvPr>
            <p:ph type="title"/>
          </p:nvPr>
        </p:nvSpPr>
        <p:spPr>
          <a:xfrm>
            <a:off x="765068" y="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GB" u="sng">
                <a:solidFill>
                  <a:schemeClr val="dk1"/>
                </a:solidFill>
              </a:rPr>
              <a:t>Max depth</a:t>
            </a:r>
            <a:endParaRPr/>
          </a:p>
        </p:txBody>
      </p:sp>
      <p:pic>
        <p:nvPicPr>
          <p:cNvPr id="180" name="Google Shape;18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98" y="1528011"/>
            <a:ext cx="11161325" cy="2045368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5"/>
          <p:cNvSpPr txBox="1"/>
          <p:nvPr>
            <p:ph idx="1" type="body"/>
          </p:nvPr>
        </p:nvSpPr>
        <p:spPr>
          <a:xfrm>
            <a:off x="765068" y="3712404"/>
            <a:ext cx="10896354" cy="2674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GB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Insights: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Max depth is 2 or higher, R squared is very high and RMSE is low.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Max depth increases after 2, R squared increases, while RMSE decreases.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Sex has a low feature relative importance (&lt; 0.1), so less important risk factor.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 and Medical Condition average around 0.5 for Feature Relative Importance.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Medical condition has a slightly larger Feature Relative Importance than Age at all max depth levels.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9502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/>
          <p:nvPr>
            <p:ph type="title"/>
          </p:nvPr>
        </p:nvSpPr>
        <p:spPr>
          <a:xfrm>
            <a:off x="768506" y="309562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 – Max depth comparison</a:t>
            </a:r>
            <a:endParaRPr/>
          </a:p>
        </p:txBody>
      </p:sp>
      <p:sp>
        <p:nvSpPr>
          <p:cNvPr id="187" name="Google Shape;187;p16"/>
          <p:cNvSpPr txBox="1"/>
          <p:nvPr>
            <p:ph idx="1" type="body"/>
          </p:nvPr>
        </p:nvSpPr>
        <p:spPr>
          <a:xfrm>
            <a:off x="768506" y="3991633"/>
            <a:ext cx="10621857" cy="2397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GB" u="sng">
                <a:solidFill>
                  <a:srgbClr val="FF0000"/>
                </a:solidFill>
              </a:rPr>
              <a:t>Insights: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GB">
                <a:solidFill>
                  <a:schemeClr val="dk1"/>
                </a:solidFill>
              </a:rPr>
              <a:t>Higher R squared and lower RMSE than Regression Tree Model until max depth is 5.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 to Regression Tree Model, Sex has a low feature relative importance (&lt; 0.1), while Age and Medical Condition average around 0.5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now Age is slightly larger than Medical condition at all max depth levels.</a:t>
            </a:r>
            <a:endParaRPr/>
          </a:p>
          <a:p>
            <a:pPr indent="-7112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</p:txBody>
      </p:sp>
      <p:pic>
        <p:nvPicPr>
          <p:cNvPr id="188" name="Google Shape;18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263" y="1665922"/>
            <a:ext cx="11201399" cy="2027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/>
          <p:nvPr>
            <p:ph type="title"/>
          </p:nvPr>
        </p:nvSpPr>
        <p:spPr>
          <a:xfrm>
            <a:off x="515336" y="184291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GB" u="sng">
                <a:solidFill>
                  <a:schemeClr val="dk1"/>
                </a:solidFill>
              </a:rPr>
              <a:t>Data transformation</a:t>
            </a:r>
            <a:endParaRPr/>
          </a:p>
        </p:txBody>
      </p:sp>
      <p:sp>
        <p:nvSpPr>
          <p:cNvPr id="194" name="Google Shape;194;p17"/>
          <p:cNvSpPr txBox="1"/>
          <p:nvPr>
            <p:ph idx="1" type="body"/>
          </p:nvPr>
        </p:nvSpPr>
        <p:spPr>
          <a:xfrm>
            <a:off x="515336" y="1244601"/>
            <a:ext cx="11161328" cy="663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Char char="•"/>
            </a:pPr>
            <a:r>
              <a:rPr lang="en-GB">
                <a:solidFill>
                  <a:schemeClr val="dk1"/>
                </a:solidFill>
              </a:rPr>
              <a:t>After changing the categorical data to numerical to run the model, we need to use a key to understand the model output.</a:t>
            </a:r>
            <a:endParaRPr/>
          </a:p>
          <a:p>
            <a:pPr indent="-7112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</p:txBody>
      </p:sp>
      <p:pic>
        <p:nvPicPr>
          <p:cNvPr id="195" name="Google Shape;19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735" y="2968133"/>
            <a:ext cx="2300511" cy="1410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7333" y="2968133"/>
            <a:ext cx="5536712" cy="1551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62134" y="1907823"/>
            <a:ext cx="1748877" cy="4450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/>
          <p:nvPr>
            <p:ph type="title"/>
          </p:nvPr>
        </p:nvSpPr>
        <p:spPr>
          <a:xfrm>
            <a:off x="768506" y="309562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 Tree Model: Max depth 2</a:t>
            </a:r>
            <a:endParaRPr/>
          </a:p>
        </p:txBody>
      </p:sp>
      <p:pic>
        <p:nvPicPr>
          <p:cNvPr descr="Timeline&#10;&#10;Description automatically generated" id="203" name="Google Shape;203;p18"/>
          <p:cNvPicPr preferRelativeResize="0"/>
          <p:nvPr/>
        </p:nvPicPr>
        <p:blipFill rotWithShape="1">
          <a:blip r:embed="rId3">
            <a:alphaModFix/>
          </a:blip>
          <a:srcRect b="17917" l="16574" r="14538" t="17639"/>
          <a:stretch/>
        </p:blipFill>
        <p:spPr>
          <a:xfrm>
            <a:off x="1320963" y="1665922"/>
            <a:ext cx="9131850" cy="427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 txBox="1"/>
          <p:nvPr>
            <p:ph type="title"/>
          </p:nvPr>
        </p:nvSpPr>
        <p:spPr>
          <a:xfrm>
            <a:off x="993422" y="338666"/>
            <a:ext cx="9742876" cy="1040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GB" u="sng">
                <a:solidFill>
                  <a:schemeClr val="dk1"/>
                </a:solidFill>
              </a:rPr>
              <a:t>Interpreting the model</a:t>
            </a:r>
            <a:endParaRPr/>
          </a:p>
        </p:txBody>
      </p:sp>
      <p:sp>
        <p:nvSpPr>
          <p:cNvPr id="209" name="Google Shape;209;p19"/>
          <p:cNvSpPr txBox="1"/>
          <p:nvPr>
            <p:ph idx="1" type="body"/>
          </p:nvPr>
        </p:nvSpPr>
        <p:spPr>
          <a:xfrm>
            <a:off x="863600" y="1603022"/>
            <a:ext cx="10464800" cy="4472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Char char="•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root node is age below 80 with a probability of 0.652. If age is below 70, probability decreases to 0.276. 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b="1" lang="en-GB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Insight</a:t>
            </a: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This fits with what we expect, younger the age, the lower of probability of dying to COVID-19.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 person with an age below 80 and suffers from Dementia and Alzheimer’s disease, probability increases to 1.56.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of those, 6 people had the highest probability of 3.597.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GB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Insight</a:t>
            </a: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This shows that a high age and a pre-existing medical condition can increase the risk of COVID-19 quite significantly.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5378" y="291818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Problem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5378" y="1648178"/>
            <a:ext cx="10521243" cy="4447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Char char="•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People need to return to work, however bringing everyone back at the same time would only increase the spread of COVID-19 and endanger employees. 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Employees who are less likely to die from COVID-19 should handle more in-person work over those who are more likely to die from COVID-19.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Employees could be concerned if they live with people who are high-risk even if they themselves are not.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b="1" lang="en-GB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 phased return to work from low-risk to high-risk employees 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NHS recommends this as one adjustment for employees to safely return to their workplace.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In general, will reduce the number of people at the workplace, lowering the risk of spreading COVID-19 and making it easier to comply with social distancing rules.</a:t>
            </a:r>
            <a:endParaRPr/>
          </a:p>
          <a:p>
            <a:pPr indent="-7112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112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Font typeface="Corbe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GB" u="sng">
                <a:solidFill>
                  <a:schemeClr val="dk1"/>
                </a:solidFill>
              </a:rPr>
              <a:t>Conclusion</a:t>
            </a:r>
            <a:endParaRPr/>
          </a:p>
        </p:txBody>
      </p:sp>
      <p:sp>
        <p:nvSpPr>
          <p:cNvPr id="215" name="Google Shape;215;p20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Char char="•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would reject my hypothesis that age is the only important risk factor as medical conditions are an important risk factor as well.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Employees who have or live with someone who suffers from dementia and Alzheimer’s disease; Influenza and pneumonia and Ischaemic heart diseases should be considered risky, with Dementia being more important i.e. high-risk, based on our model.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GB" u="sng">
                <a:solidFill>
                  <a:schemeClr val="dk1"/>
                </a:solidFill>
              </a:rPr>
              <a:t>Organisational challenges</a:t>
            </a:r>
            <a:endParaRPr/>
          </a:p>
        </p:txBody>
      </p:sp>
      <p:sp>
        <p:nvSpPr>
          <p:cNvPr id="221" name="Google Shape;221;p21"/>
          <p:cNvSpPr txBox="1"/>
          <p:nvPr>
            <p:ph idx="1" type="body"/>
          </p:nvPr>
        </p:nvSpPr>
        <p:spPr>
          <a:xfrm>
            <a:off x="1143000" y="1763887"/>
            <a:ext cx="10405533" cy="4648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  <a:buChar char="•"/>
            </a:pPr>
            <a:r>
              <a:rPr b="1" lang="en-GB">
                <a:solidFill>
                  <a:srgbClr val="FF0000"/>
                </a:solidFill>
              </a:rPr>
              <a:t>Problem</a:t>
            </a:r>
            <a:r>
              <a:rPr lang="en-GB">
                <a:solidFill>
                  <a:schemeClr val="dk1"/>
                </a:solidFill>
              </a:rPr>
              <a:t>: Would be people be upset if we prioritised certain people to return to work over them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Font typeface="Corbel"/>
              <a:buChar char="-"/>
            </a:pPr>
            <a:r>
              <a:rPr lang="en-GB">
                <a:solidFill>
                  <a:schemeClr val="dk1"/>
                </a:solidFill>
              </a:rPr>
              <a:t>People may want to decide their own risk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Font typeface="Corbel"/>
              <a:buChar char="-"/>
            </a:pPr>
            <a:r>
              <a:rPr lang="en-GB">
                <a:solidFill>
                  <a:schemeClr val="dk1"/>
                </a:solidFill>
              </a:rPr>
              <a:t>People may feel that employees who return to work sooner are more likely to keep their jobs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Font typeface="Corbel"/>
              <a:buChar char="-"/>
            </a:pPr>
            <a:r>
              <a:rPr b="1" lang="en-GB">
                <a:solidFill>
                  <a:srgbClr val="00B050"/>
                </a:solidFill>
              </a:rPr>
              <a:t>Solutions</a:t>
            </a:r>
            <a:r>
              <a:rPr b="1" lang="en-GB">
                <a:solidFill>
                  <a:schemeClr val="dk1"/>
                </a:solidFill>
              </a:rPr>
              <a:t>: </a:t>
            </a:r>
            <a:endParaRPr b="1"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Font typeface="Corbel"/>
              <a:buChar char="-"/>
            </a:pPr>
            <a:r>
              <a:rPr lang="en-GB">
                <a:solidFill>
                  <a:schemeClr val="dk1"/>
                </a:solidFill>
              </a:rPr>
              <a:t>Offer as guidance and let people choose for themselves. 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Font typeface="Corbel"/>
              <a:buChar char="-"/>
            </a:pPr>
            <a:r>
              <a:rPr lang="en-GB">
                <a:solidFill>
                  <a:schemeClr val="dk1"/>
                </a:solidFill>
              </a:rPr>
              <a:t>Emphasise phased return is purely for employee safety and does not impact future employment.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b="1" lang="en-GB">
                <a:solidFill>
                  <a:srgbClr val="FF0000"/>
                </a:solidFill>
              </a:rPr>
              <a:t>Problem</a:t>
            </a:r>
            <a:r>
              <a:rPr lang="en-GB">
                <a:solidFill>
                  <a:schemeClr val="dk1"/>
                </a:solidFill>
              </a:rPr>
              <a:t>: Is there enough people who can return so that the company can still be profitable?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Font typeface="Corbel"/>
              <a:buChar char="-"/>
            </a:pPr>
            <a:r>
              <a:rPr b="1" lang="en-GB">
                <a:solidFill>
                  <a:srgbClr val="00B050"/>
                </a:solidFill>
              </a:rPr>
              <a:t>Solution</a:t>
            </a:r>
            <a:r>
              <a:rPr lang="en-GB">
                <a:solidFill>
                  <a:schemeClr val="dk1"/>
                </a:solidFill>
              </a:rPr>
              <a:t>: 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Font typeface="Corbel"/>
              <a:buChar char="-"/>
            </a:pPr>
            <a:r>
              <a:rPr lang="en-GB">
                <a:solidFill>
                  <a:schemeClr val="dk1"/>
                </a:solidFill>
              </a:rPr>
              <a:t>Calculate costs of in-office work 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Font typeface="Corbel"/>
              <a:buChar char="-"/>
            </a:pPr>
            <a:r>
              <a:rPr lang="en-GB">
                <a:solidFill>
                  <a:schemeClr val="dk1"/>
                </a:solidFill>
              </a:rPr>
              <a:t>Figure out the minimum number of employees at each phase so that profits can be generated.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Font typeface="Corbel"/>
              <a:buChar char="-"/>
            </a:pPr>
            <a:r>
              <a:rPr lang="en-GB">
                <a:solidFill>
                  <a:schemeClr val="dk1"/>
                </a:solidFill>
              </a:rPr>
              <a:t>Use a survey to gauge interest from employees.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 txBox="1"/>
          <p:nvPr>
            <p:ph type="title"/>
          </p:nvPr>
        </p:nvSpPr>
        <p:spPr>
          <a:xfrm>
            <a:off x="986590" y="332874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GB" u="sng">
                <a:solidFill>
                  <a:schemeClr val="dk1"/>
                </a:solidFill>
              </a:rPr>
              <a:t>Follow-up questions</a:t>
            </a:r>
            <a:endParaRPr/>
          </a:p>
        </p:txBody>
      </p:sp>
      <p:sp>
        <p:nvSpPr>
          <p:cNvPr id="227" name="Google Shape;227;p22"/>
          <p:cNvSpPr txBox="1"/>
          <p:nvPr>
            <p:ph idx="1" type="body"/>
          </p:nvPr>
        </p:nvSpPr>
        <p:spPr>
          <a:xfrm>
            <a:off x="770021" y="1528012"/>
            <a:ext cx="10840453" cy="4720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66116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Char char="•"/>
            </a:pPr>
            <a:r>
              <a:rPr b="1" lang="en-GB" u="sng">
                <a:solidFill>
                  <a:schemeClr val="dk1"/>
                </a:solidFill>
              </a:rPr>
              <a:t>How can the data be improved?</a:t>
            </a:r>
            <a:endParaRPr b="1"/>
          </a:p>
          <a:p>
            <a:pPr indent="-166116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Font typeface="Corbel"/>
              <a:buChar char="-"/>
            </a:pPr>
            <a:r>
              <a:rPr lang="en-GB">
                <a:solidFill>
                  <a:schemeClr val="dk1"/>
                </a:solidFill>
              </a:rPr>
              <a:t>Data from a longer time frame (i.e. March 2020 to March 2021) and more risk factors as input features. </a:t>
            </a:r>
            <a:endParaRPr/>
          </a:p>
          <a:p>
            <a:pPr indent="-166116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Font typeface="Corbel"/>
              <a:buChar char="-"/>
            </a:pPr>
            <a:r>
              <a:rPr lang="en-GB">
                <a:solidFill>
                  <a:schemeClr val="dk1"/>
                </a:solidFill>
              </a:rPr>
              <a:t>If a company is global, would need worldwide data and analyse by region.</a:t>
            </a:r>
            <a:endParaRPr/>
          </a:p>
          <a:p>
            <a:pPr indent="-166116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Font typeface="Corbel"/>
              <a:buChar char="-"/>
            </a:pPr>
            <a:r>
              <a:rPr lang="en-GB">
                <a:solidFill>
                  <a:schemeClr val="dk1"/>
                </a:solidFill>
              </a:rPr>
              <a:t>COVID-19 infection rate so looking at number of cases and spread would be useful.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66116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b="1" lang="en-GB" u="sng">
                <a:solidFill>
                  <a:schemeClr val="dk1"/>
                </a:solidFill>
              </a:rPr>
              <a:t>Since vaccinations start from older to younger people in the UK, should older people be prioritised?</a:t>
            </a:r>
            <a:endParaRPr b="1"/>
          </a:p>
          <a:p>
            <a:pPr indent="-166116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Font typeface="Corbel"/>
              <a:buChar char="-"/>
            </a:pPr>
            <a:r>
              <a:rPr lang="en-GB">
                <a:solidFill>
                  <a:schemeClr val="dk1"/>
                </a:solidFill>
              </a:rPr>
              <a:t>Younger people would prefer/be more suited for in-person work (e.g. stronger, more active).</a:t>
            </a:r>
            <a:endParaRPr/>
          </a:p>
          <a:p>
            <a:pPr indent="-166116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Font typeface="Corbel"/>
              <a:buChar char="-"/>
            </a:pPr>
            <a:r>
              <a:rPr lang="en-GB">
                <a:solidFill>
                  <a:schemeClr val="dk1"/>
                </a:solidFill>
              </a:rPr>
              <a:t>Vaccines seem to be highly effective but effectiveness varies by vaccine type and the individual. Wait for data to emerge on their effectiveness.</a:t>
            </a:r>
            <a:endParaRPr/>
          </a:p>
          <a:p>
            <a:pPr indent="-79502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Font typeface="Corbe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/>
          <p:nvPr>
            <p:ph type="title"/>
          </p:nvPr>
        </p:nvSpPr>
        <p:spPr>
          <a:xfrm>
            <a:off x="982134" y="225778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GB">
                <a:solidFill>
                  <a:schemeClr val="dk1"/>
                </a:solidFill>
              </a:rPr>
              <a:t>References</a:t>
            </a:r>
            <a:endParaRPr/>
          </a:p>
        </p:txBody>
      </p:sp>
      <p:sp>
        <p:nvSpPr>
          <p:cNvPr id="233" name="Google Shape;233;p23"/>
          <p:cNvSpPr txBox="1"/>
          <p:nvPr>
            <p:ph idx="1" type="body"/>
          </p:nvPr>
        </p:nvSpPr>
        <p:spPr>
          <a:xfrm>
            <a:off x="982134" y="1309511"/>
            <a:ext cx="10622844" cy="49896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  <a:buChar char="•"/>
            </a:pPr>
            <a:r>
              <a:rPr lang="en-GB">
                <a:solidFill>
                  <a:schemeClr val="dk1"/>
                </a:solidFill>
              </a:rPr>
              <a:t>Phased return to work 1 - https://www.nhsemployers.org/covid19/health-safety-and-wellbeing/supporting-staff-at-home-and-work/supporting-staff-to-return-to-the-workplace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GB">
                <a:solidFill>
                  <a:schemeClr val="dk1"/>
                </a:solidFill>
              </a:rPr>
              <a:t>Phased return to work 2 - </a:t>
            </a:r>
            <a:r>
              <a:rPr lang="en-GB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https://www.pro-recruitment.co.uk/blog/2020/06/managing-your-employees-return-to-work-post-covid-19-lockdown#Phased%20return%20stages</a:t>
            </a:r>
            <a:endParaRPr>
              <a:solidFill>
                <a:schemeClr val="dk1"/>
              </a:solidFill>
            </a:endParaRPr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GB">
                <a:solidFill>
                  <a:schemeClr val="dk1"/>
                </a:solidFill>
              </a:rPr>
              <a:t>Linear Regression - </a:t>
            </a:r>
            <a:r>
              <a:rPr lang="en-GB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https://medium.datadriveninvestor.com/basics-of-linear-regression-9b529aeaa0a5</a:t>
            </a:r>
            <a:r>
              <a:rPr lang="en-GB">
                <a:solidFill>
                  <a:schemeClr val="dk1"/>
                </a:solidFill>
              </a:rPr>
              <a:t> and </a:t>
            </a:r>
            <a:r>
              <a:rPr lang="en-GB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https://sciencing.com/disadvantages-linear-regression-8562780.html</a:t>
            </a:r>
            <a:endParaRPr>
              <a:solidFill>
                <a:schemeClr val="dk1"/>
              </a:solidFill>
            </a:endParaRPr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GB">
                <a:solidFill>
                  <a:schemeClr val="dk1"/>
                </a:solidFill>
              </a:rPr>
              <a:t>K-means clustering - </a:t>
            </a:r>
            <a:r>
              <a:rPr lang="en-GB" u="sng">
                <a:solidFill>
                  <a:schemeClr val="dk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https://towardsdatascience.com/understanding-k-means-clustering-in-machine-learning-6a6e67336aa1</a:t>
            </a:r>
            <a:endParaRPr>
              <a:solidFill>
                <a:schemeClr val="dk1"/>
              </a:solidFill>
            </a:endParaRPr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GB">
                <a:solidFill>
                  <a:schemeClr val="dk1"/>
                </a:solidFill>
              </a:rPr>
              <a:t>Support Vector Machine - </a:t>
            </a:r>
            <a:r>
              <a:rPr lang="en-GB" u="sng">
                <a:solidFill>
                  <a:schemeClr val="dk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https://towardsdatascience.com/support-vector-machine-introduction-to-machine-learning-algorithms-934a444fca47</a:t>
            </a:r>
            <a:endParaRPr>
              <a:solidFill>
                <a:schemeClr val="dk1"/>
              </a:solidFill>
            </a:endParaRPr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GB">
                <a:solidFill>
                  <a:schemeClr val="dk1"/>
                </a:solidFill>
              </a:rPr>
              <a:t>Decision Tree - </a:t>
            </a:r>
            <a:r>
              <a:rPr lang="en-GB" u="sng">
                <a:solidFill>
                  <a:schemeClr val="dk1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https://scikit-learn.org/stable/modules/tree.html</a:t>
            </a:r>
            <a:endParaRPr>
              <a:solidFill>
                <a:schemeClr val="dk1"/>
              </a:solidFill>
            </a:endParaRPr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GB">
                <a:solidFill>
                  <a:schemeClr val="dk1"/>
                </a:solidFill>
              </a:rPr>
              <a:t>Risk factors - </a:t>
            </a:r>
            <a:r>
              <a:rPr lang="en-GB" u="sng">
                <a:solidFill>
                  <a:schemeClr val="dk1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https://www.bhf.org.uk/informationsupport/heart-matters-magazine/news/coronavirus-and-your-health/what-makes-you-at-risk-from-coronavirus</a:t>
            </a:r>
            <a:endParaRPr>
              <a:solidFill>
                <a:schemeClr val="dk1"/>
              </a:solidFill>
            </a:endParaRPr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GB">
                <a:solidFill>
                  <a:schemeClr val="dk1"/>
                </a:solidFill>
              </a:rPr>
              <a:t>Risk - </a:t>
            </a:r>
            <a:r>
              <a:rPr lang="en-GB" u="sng">
                <a:solidFill>
                  <a:schemeClr val="dk1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https://ourworldindata.org/mortality-risk-covid#what-do-we-know-about-the-risk-of-dying-from-covid-19</a:t>
            </a:r>
            <a:endParaRPr>
              <a:solidFill>
                <a:schemeClr val="dk1"/>
              </a:solidFill>
            </a:endParaRPr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b="1" lang="en-GB" u="sng">
                <a:solidFill>
                  <a:schemeClr val="dk1"/>
                </a:solidFill>
              </a:rPr>
              <a:t>Data Source </a:t>
            </a:r>
            <a:r>
              <a:rPr lang="en-GB">
                <a:solidFill>
                  <a:schemeClr val="dk1"/>
                </a:solidFill>
              </a:rPr>
              <a:t>- </a:t>
            </a:r>
            <a:r>
              <a:rPr lang="en-GB" u="sng">
                <a:solidFill>
                  <a:schemeClr val="dk1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https://www.ons.gov.uk/peoplepopulationandcommunity/birthsdeathsandmarriages/deaths/datasets/deathsinvolvingcovid19englandandwales</a:t>
            </a:r>
            <a:endParaRPr>
              <a:solidFill>
                <a:schemeClr val="dk1"/>
              </a:solidFill>
            </a:endParaRPr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GB">
                <a:solidFill>
                  <a:schemeClr val="dk1"/>
                </a:solidFill>
              </a:rPr>
              <a:t>R- Squared - </a:t>
            </a:r>
            <a:r>
              <a:rPr lang="en-GB" u="sng">
                <a:solidFill>
                  <a:schemeClr val="dk1"/>
                </a:solid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https://corporatefinanceinstitute.com/resources/knowledge/other/r-squared/</a:t>
            </a:r>
            <a:endParaRPr>
              <a:solidFill>
                <a:schemeClr val="dk1"/>
              </a:solidFill>
            </a:endParaRPr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GB">
                <a:solidFill>
                  <a:schemeClr val="dk1"/>
                </a:solidFill>
              </a:rPr>
              <a:t>RMSE - </a:t>
            </a:r>
            <a:r>
              <a:rPr lang="en-GB" u="sng">
                <a:solidFill>
                  <a:schemeClr val="dk1"/>
                </a:solid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https://www.statisticshowto.com/probability-and-statistics/regression-analysis/rmse-root-mean-square-error/</a:t>
            </a:r>
            <a:endParaRPr>
              <a:solidFill>
                <a:schemeClr val="dk1"/>
              </a:solidFill>
            </a:endParaRPr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GB">
                <a:solidFill>
                  <a:schemeClr val="dk1"/>
                </a:solidFill>
              </a:rPr>
              <a:t>Random Forest - </a:t>
            </a:r>
            <a:r>
              <a:rPr lang="en-GB" u="sng">
                <a:solidFill>
                  <a:schemeClr val="dk1"/>
                </a:solid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https://towardsdatascience.com/understanding-random-forest-58381e0602d2</a:t>
            </a:r>
            <a:endParaRPr>
              <a:solidFill>
                <a:schemeClr val="dk1"/>
              </a:solidFill>
            </a:endParaRPr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GB">
                <a:solidFill>
                  <a:schemeClr val="dk1"/>
                </a:solidFill>
              </a:rPr>
              <a:t>Decision Tree Python - </a:t>
            </a:r>
            <a:r>
              <a:rPr lang="en-GB" u="sng">
                <a:solidFill>
                  <a:schemeClr val="dk1"/>
                </a:solidFill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https://www.youtube.com/watch?v=q90UDEgYqeI&amp;t=3430s</a:t>
            </a:r>
            <a:endParaRPr>
              <a:solidFill>
                <a:schemeClr val="dk1"/>
              </a:solidFill>
            </a:endParaRPr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GB">
                <a:solidFill>
                  <a:schemeClr val="dk1"/>
                </a:solidFill>
              </a:rPr>
              <a:t>Regression Tree Explained - </a:t>
            </a:r>
            <a:r>
              <a:rPr lang="en-GB" u="sng">
                <a:solidFill>
                  <a:schemeClr val="dk1"/>
                </a:solidFill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https://www.youtube.com/watch?v=g9c66TUylZ4&amp;t=235s</a:t>
            </a:r>
            <a:endParaRPr>
              <a:solidFill>
                <a:schemeClr val="dk1"/>
              </a:solidFill>
            </a:endParaRPr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GB">
                <a:solidFill>
                  <a:schemeClr val="dk1"/>
                </a:solidFill>
              </a:rPr>
              <a:t>Sklearn Regression Tree - </a:t>
            </a:r>
            <a:r>
              <a:rPr lang="en-GB" u="sng">
                <a:solidFill>
                  <a:schemeClr val="dk1"/>
                </a:solidFill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https://scikit-learn.org/stable/modules/generated/sklearn.tree.DecisionTreeRegressor.html</a:t>
            </a:r>
            <a:endParaRPr>
              <a:solidFill>
                <a:schemeClr val="dk1"/>
              </a:solidFill>
            </a:endParaRPr>
          </a:p>
          <a:p>
            <a:pPr indent="-121411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21411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21411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21411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21411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Hypothesis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1143000" y="1786467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b="1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age is the only significant risk factor, then the company should only prioritise by age.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suspect age will be the most significant risk factor since the vaccination program in the UK is phased entirely by age. 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looking at multiple risk factors, we can determine how significant age is to other risk factors.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750710" y="451555"/>
            <a:ext cx="5731934" cy="7676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Selection - No</a:t>
            </a:r>
            <a:endParaRPr/>
          </a:p>
        </p:txBody>
      </p:sp>
      <p:graphicFrame>
        <p:nvGraphicFramePr>
          <p:cNvPr id="107" name="Google Shape;107;p4"/>
          <p:cNvGraphicFramePr/>
          <p:nvPr/>
        </p:nvGraphicFramePr>
        <p:xfrm>
          <a:off x="558962" y="1597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{A47AF517-621F-4DF3-80D7-9563FC7538EC}</a:tableStyleId>
              </a:tblPr>
              <a:tblGrid>
                <a:gridCol w="1615425"/>
                <a:gridCol w="1939000"/>
                <a:gridCol w="2519325"/>
                <a:gridCol w="5000325"/>
              </a:tblGrid>
              <a:tr h="753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Advantages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Disadvantages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Would it work well for this problem?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1433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Linear Regression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Simple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Easy to implement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Sensitive to outliers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has to be independent, no correlation between the dependent variables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6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since we will be looking at multiple risk factors and they will influence each other (not independent to each other).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0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K-Means Clustering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Easy to understand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Training results delivered quickly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as competitive as other clustering techniques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6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t</a:t>
                      </a:r>
                      <a:r>
                        <a:rPr lang="en-GB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here are multiple risk factors with categorical data and clustering is limited to 2 numerical data at a time.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433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 Vector Machines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Effective in high dimensional spaces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Memory efficient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Versatile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Does not provide probability estimates directly. Would have to use a five-fold cross-validation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6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runs well when output is classes (categorical) but our output will be probability estimates (numerical)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1007533" y="361245"/>
            <a:ext cx="5302956" cy="7676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GB" u="sng">
                <a:solidFill>
                  <a:schemeClr val="dk1"/>
                </a:solidFill>
              </a:rPr>
              <a:t>Method Selection - Yes</a:t>
            </a:r>
            <a:endParaRPr/>
          </a:p>
        </p:txBody>
      </p:sp>
      <p:graphicFrame>
        <p:nvGraphicFramePr>
          <p:cNvPr id="113" name="Google Shape;113;p5"/>
          <p:cNvGraphicFramePr/>
          <p:nvPr/>
        </p:nvGraphicFramePr>
        <p:xfrm>
          <a:off x="1007532" y="16663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{6ED48A10-FE8A-4B3A-B78A-2E2D6A795883}</a:tableStyleId>
              </a:tblPr>
              <a:tblGrid>
                <a:gridCol w="1498150"/>
                <a:gridCol w="1859175"/>
                <a:gridCol w="1960550"/>
                <a:gridCol w="4952175"/>
              </a:tblGrid>
              <a:tr h="61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Advantages 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Disadvantages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Would it work well for this problem?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Decision Tree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•"/>
                      </a:pPr>
                      <a:r>
                        <a:rPr lang="en-GB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Easy to interpret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•"/>
                      </a:pPr>
                      <a:r>
                        <a:rPr lang="en-GB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Does not require feature scaling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•"/>
                      </a:pPr>
                      <a:r>
                        <a:rPr lang="en-GB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Classification or Regression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•"/>
                      </a:pPr>
                      <a:r>
                        <a:rPr lang="en-GB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Overfitting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r>
                        <a:rPr lang="en-GB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specifically regression as we can have multiple risk factors as the input features and the measure of risk as the output variable.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Feature Relative Importance can give an insight on which risk factor is important.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Classification would require classes as the output variable which is harder to find in datasets.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666009" y="603854"/>
            <a:ext cx="8974701" cy="654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GB" u="sng">
                <a:solidFill>
                  <a:schemeClr val="dk1"/>
                </a:solidFill>
              </a:rPr>
              <a:t>Measuring Risk and Risk Factors</a:t>
            </a:r>
            <a:endParaRPr/>
          </a:p>
        </p:txBody>
      </p:sp>
      <p:graphicFrame>
        <p:nvGraphicFramePr>
          <p:cNvPr id="119" name="Google Shape;119;p6"/>
          <p:cNvGraphicFramePr/>
          <p:nvPr/>
        </p:nvGraphicFramePr>
        <p:xfrm>
          <a:off x="6728178" y="15606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{7C838804-0A31-44A8-B645-09BE69ED9CA6}</a:tableStyleId>
              </a:tblPr>
              <a:tblGrid>
                <a:gridCol w="4278500"/>
              </a:tblGrid>
              <a:tr h="48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/>
                        <a:t>Risk Factors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8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/>
                        <a:t>Age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8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/>
                        <a:t>Gender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36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/>
                        <a:t>Pre-existing medical conditions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8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/>
                        <a:t>Obesity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8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/>
                        <a:t>Ethnicity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8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/>
                        <a:t>Profession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8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/>
                        <a:t>Location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8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/>
                        <a:t>Smoking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0" name="Google Shape;120;p6"/>
          <p:cNvSpPr txBox="1"/>
          <p:nvPr/>
        </p:nvSpPr>
        <p:spPr>
          <a:xfrm>
            <a:off x="666009" y="1772457"/>
            <a:ext cx="5712213" cy="4154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Corbel"/>
              <a:buNone/>
            </a:pPr>
            <a:r>
              <a:rPr b="0" i="0" lang="en-GB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best measure to tell how likely is it for someone to die from COVID-19 is </a:t>
            </a:r>
            <a:r>
              <a:rPr b="1" i="0" lang="en-GB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Infection Fatality Rate</a:t>
            </a:r>
            <a:r>
              <a:rPr b="0" i="0" lang="en-GB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Corbe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4572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Corbel"/>
              <a:buNone/>
            </a:pPr>
            <a:r>
              <a:rPr b="0" i="0" lang="en-GB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Infection Fatality Rate = Total number of deaths/Total number of cases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Corbe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4572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Corbel"/>
              <a:buNone/>
            </a:pPr>
            <a:r>
              <a:rPr b="0" i="0" lang="en-GB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e.g. 10 deaths in 10000 cases means that there is 0.1% Infection Fatality Rate.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type="title"/>
          </p:nvPr>
        </p:nvSpPr>
        <p:spPr>
          <a:xfrm>
            <a:off x="1158240" y="475262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GB" u="sng">
                <a:solidFill>
                  <a:schemeClr val="dk1"/>
                </a:solidFill>
              </a:rPr>
              <a:t>Ideal Dataset and Anticipated Results</a:t>
            </a:r>
            <a:endParaRPr/>
          </a:p>
        </p:txBody>
      </p:sp>
      <p:sp>
        <p:nvSpPr>
          <p:cNvPr id="126" name="Google Shape;126;p7"/>
          <p:cNvSpPr txBox="1"/>
          <p:nvPr>
            <p:ph idx="1" type="body"/>
          </p:nvPr>
        </p:nvSpPr>
        <p:spPr>
          <a:xfrm>
            <a:off x="1160889" y="1831622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1577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  <a:buChar char="•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Ideally, a dataset would include multiple risk factors and the infection fatality rate as the output like so:</a:t>
            </a:r>
            <a:endParaRPr/>
          </a:p>
          <a:p>
            <a:pPr indent="-79502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9502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4457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4457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5448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5454"/>
              <a:buFont typeface="Calibri"/>
              <a:buChar char="•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a regression decision tree model, we can see which of the features are important through Feature Relative Importance.</a:t>
            </a:r>
            <a:endParaRPr/>
          </a:p>
          <a:p>
            <a:pPr indent="-157734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age had a larger Feature Relative Importance (e.g. 0.8) than others, we would accept the hypothesis.</a:t>
            </a:r>
            <a:endParaRPr/>
          </a:p>
          <a:p>
            <a:pPr indent="-157734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age was not larger than other features, we would reject the hypothesis.</a:t>
            </a:r>
            <a:endParaRPr/>
          </a:p>
          <a:p>
            <a:pPr indent="-157734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b="1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</a:t>
            </a: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its very hard to find data like this. It would require a lot of data collection and access to personal data.</a:t>
            </a:r>
            <a:endParaRPr/>
          </a:p>
          <a:p>
            <a:pPr indent="-79502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  <p:pic>
        <p:nvPicPr>
          <p:cNvPr id="127" name="Google Shape;12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9510" y="2273969"/>
            <a:ext cx="9212980" cy="1155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>
            <p:ph type="title"/>
          </p:nvPr>
        </p:nvSpPr>
        <p:spPr>
          <a:xfrm>
            <a:off x="1140351" y="366959"/>
            <a:ext cx="9347027" cy="1145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GB" u="sng">
                <a:solidFill>
                  <a:schemeClr val="dk1"/>
                </a:solidFill>
              </a:rPr>
              <a:t>Best available data</a:t>
            </a:r>
            <a:endParaRPr/>
          </a:p>
        </p:txBody>
      </p:sp>
      <p:sp>
        <p:nvSpPr>
          <p:cNvPr id="133" name="Google Shape;133;p8"/>
          <p:cNvSpPr txBox="1"/>
          <p:nvPr>
            <p:ph idx="1" type="body"/>
          </p:nvPr>
        </p:nvSpPr>
        <p:spPr>
          <a:xfrm>
            <a:off x="1140351" y="14097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Char char="•"/>
            </a:pPr>
            <a:r>
              <a:rPr lang="en-GB">
                <a:solidFill>
                  <a:schemeClr val="dk1"/>
                </a:solidFill>
              </a:rPr>
              <a:t>Data is based on all the deaths in England and Wales between March and June 2020 split by gender, age and pre-existing medical condition.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GB">
                <a:solidFill>
                  <a:schemeClr val="dk1"/>
                </a:solidFill>
              </a:rPr>
              <a:t>This data was compiled by the Office of National Statistics 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GB">
                <a:solidFill>
                  <a:schemeClr val="dk1"/>
                </a:solidFill>
              </a:rPr>
              <a:t>A total of 50,355 deaths happened in England and Wales.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GB">
                <a:solidFill>
                  <a:schemeClr val="dk1"/>
                </a:solidFill>
              </a:rPr>
              <a:t>This is a sample of the data found in Table 6a in the June dataset: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4" name="Google Shape;13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5347" y="3765884"/>
            <a:ext cx="9347027" cy="2574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idx="1" type="body"/>
          </p:nvPr>
        </p:nvSpPr>
        <p:spPr>
          <a:xfrm>
            <a:off x="1140351" y="1512711"/>
            <a:ext cx="10363026" cy="4413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Char char="•"/>
            </a:pPr>
            <a:r>
              <a:rPr lang="en-GB">
                <a:solidFill>
                  <a:schemeClr val="dk1"/>
                </a:solidFill>
              </a:rPr>
              <a:t>Since the number of cases is not known, but the number of deaths with known risk factors and the total number of deaths is known, I can use this to measure risk.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GB">
                <a:solidFill>
                  <a:schemeClr val="dk1"/>
                </a:solidFill>
              </a:rPr>
              <a:t>Take a look at this separate example: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r>
              <a:rPr lang="en-GB" sz="1800">
                <a:solidFill>
                  <a:schemeClr val="dk1"/>
                </a:solidFill>
              </a:rPr>
              <a:t>Total deaths = 10000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r>
              <a:rPr lang="en-GB" sz="1800">
                <a:solidFill>
                  <a:schemeClr val="dk1"/>
                </a:solidFill>
              </a:rPr>
              <a:t>Male and 50 years old = 1000 deaths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r>
              <a:rPr lang="en-GB" sz="1800">
                <a:solidFill>
                  <a:schemeClr val="dk1"/>
                </a:solidFill>
              </a:rPr>
              <a:t>Female and 60 years old = 200 deaths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r>
              <a:rPr lang="en-GB" sz="1800">
                <a:solidFill>
                  <a:schemeClr val="dk1"/>
                </a:solidFill>
              </a:rPr>
              <a:t>Proportion of deaths for Male and 50 years old = 1000/10000 = 0.1 = 10%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r>
              <a:rPr lang="en-GB" sz="1800">
                <a:solidFill>
                  <a:schemeClr val="dk1"/>
                </a:solidFill>
              </a:rPr>
              <a:t>Proportion of deaths for Female and 60 years old = 200/10000 = 0.02 = 2%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r>
              <a:rPr lang="en-GB" sz="1800">
                <a:solidFill>
                  <a:schemeClr val="dk1"/>
                </a:solidFill>
              </a:rPr>
              <a:t>10/2 = 5</a:t>
            </a:r>
            <a:endParaRPr/>
          </a:p>
          <a:p>
            <a:pPr indent="-106679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GB">
                <a:solidFill>
                  <a:schemeClr val="dk1"/>
                </a:solidFill>
              </a:rPr>
              <a:t>In this example, Males who are 50 year olds were </a:t>
            </a:r>
            <a:r>
              <a:rPr b="1" lang="en-GB">
                <a:solidFill>
                  <a:srgbClr val="FF0000"/>
                </a:solidFill>
              </a:rPr>
              <a:t>5 times </a:t>
            </a:r>
            <a:r>
              <a:rPr lang="en-GB">
                <a:solidFill>
                  <a:schemeClr val="dk1"/>
                </a:solidFill>
              </a:rPr>
              <a:t>more likely to die than Females who are 60 year olds.</a:t>
            </a:r>
            <a:endParaRPr/>
          </a:p>
        </p:txBody>
      </p:sp>
      <p:sp>
        <p:nvSpPr>
          <p:cNvPr id="140" name="Google Shape;140;p9"/>
          <p:cNvSpPr txBox="1"/>
          <p:nvPr>
            <p:ph type="title"/>
          </p:nvPr>
        </p:nvSpPr>
        <p:spPr>
          <a:xfrm>
            <a:off x="1140351" y="366959"/>
            <a:ext cx="9347027" cy="1145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GB" u="sng">
                <a:solidFill>
                  <a:schemeClr val="dk1"/>
                </a:solidFill>
              </a:rPr>
              <a:t>Measuring Risk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sis">
  <a:themeElements>
    <a:clrScheme name="Dark Blue Header - White Accent">
      <a:dk1>
        <a:srgbClr val="000000"/>
      </a:dk1>
      <a:lt1>
        <a:srgbClr val="FFFFFF"/>
      </a:lt1>
      <a:dk2>
        <a:srgbClr val="416099"/>
      </a:dk2>
      <a:lt2>
        <a:srgbClr val="FFFFFF"/>
      </a:lt2>
      <a:accent1>
        <a:srgbClr val="416099"/>
      </a:accent1>
      <a:accent2>
        <a:srgbClr val="EDEDED"/>
      </a:accent2>
      <a:accent3>
        <a:srgbClr val="C9C9C9"/>
      </a:accent3>
      <a:accent4>
        <a:srgbClr val="C9C9C9"/>
      </a:accent4>
      <a:accent5>
        <a:srgbClr val="FFFFFF"/>
      </a:accent5>
      <a:accent6>
        <a:srgbClr val="416099"/>
      </a:accent6>
      <a:hlink>
        <a:srgbClr val="C9C9C9"/>
      </a:hlink>
      <a:folHlink>
        <a:srgbClr val="C9C9C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2021-03-16T20:57:06Z</dcterms:created>
  <dc:creator>Mekiran Srividhyadharsan</dc:creator>
</cp:coreProperties>
</file>