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7"/>
  </p:notesMasterIdLst>
  <p:sldIdLst>
    <p:sldId id="259" r:id="rId2"/>
    <p:sldId id="260" r:id="rId3"/>
    <p:sldId id="261" r:id="rId4"/>
    <p:sldId id="258"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008E"/>
    <a:srgbClr val="ED1C24"/>
    <a:srgbClr val="0050D3"/>
    <a:srgbClr val="0AB3C3"/>
    <a:srgbClr val="450090"/>
    <a:srgbClr val="8313A5"/>
    <a:srgbClr val="DA0000"/>
    <a:srgbClr val="8313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5DFC2-41A0-4B64-A87B-00C5AB2157F5}" type="datetimeFigureOut">
              <a:rPr lang="en-IN" smtClean="0"/>
              <a:t>12-12-2019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C6C2FD-73B8-4863-B2E2-16113EE29E09}" type="slidenum">
              <a:rPr lang="en-IN" smtClean="0"/>
              <a:t>‹#›</a:t>
            </a:fld>
            <a:endParaRPr lang="en-IN"/>
          </a:p>
        </p:txBody>
      </p:sp>
    </p:spTree>
    <p:extLst>
      <p:ext uri="{BB962C8B-B14F-4D97-AF65-F5344CB8AC3E}">
        <p14:creationId xmlns:p14="http://schemas.microsoft.com/office/powerpoint/2010/main" val="379499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8849"/>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5" name="Picture Placeholder 8">
            <a:extLst>
              <a:ext uri="{FF2B5EF4-FFF2-40B4-BE49-F238E27FC236}">
                <a16:creationId xmlns="" xmlns:a16="http://schemas.microsoft.com/office/drawing/2014/main" id="{72F18B1A-9341-BA49-8CE7-D9C7E7B972BD}"/>
              </a:ext>
            </a:extLst>
          </p:cNvPr>
          <p:cNvSpPr>
            <a:spLocks noGrp="1"/>
          </p:cNvSpPr>
          <p:nvPr>
            <p:ph type="pic" sz="quarter" idx="14"/>
          </p:nvPr>
        </p:nvSpPr>
        <p:spPr>
          <a:xfrm>
            <a:off x="-165778" y="-182880"/>
            <a:ext cx="12523556" cy="7223760"/>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30027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E0452F0-F408-4EED-B93C-B896FD6FE645}"/>
              </a:ext>
            </a:extLst>
          </p:cNvPr>
          <p:cNvSpPr>
            <a:spLocks noGrp="1"/>
          </p:cNvSpPr>
          <p:nvPr>
            <p:ph type="dt" sz="half" idx="10"/>
          </p:nvPr>
        </p:nvSpPr>
        <p:spPr>
          <a:xfrm>
            <a:off x="838200" y="6356350"/>
            <a:ext cx="2743200" cy="365125"/>
          </a:xfrm>
          <a:prstGeom prst="rect">
            <a:avLst/>
          </a:prstGeom>
        </p:spPr>
        <p:txBody>
          <a:bodyPr/>
          <a:lstStyle/>
          <a:p>
            <a:fld id="{CB4C88C0-30EF-4869-A317-F764287A134A}" type="datetime1">
              <a:rPr lang="en-IN" smtClean="0"/>
              <a:t>12-12-2019</a:t>
            </a:fld>
            <a:endParaRPr lang="en-IN"/>
          </a:p>
        </p:txBody>
      </p:sp>
      <p:sp>
        <p:nvSpPr>
          <p:cNvPr id="4" name="Slide Number Placeholder 3">
            <a:extLst>
              <a:ext uri="{FF2B5EF4-FFF2-40B4-BE49-F238E27FC236}">
                <a16:creationId xmlns:a16="http://schemas.microsoft.com/office/drawing/2014/main" xmlns="" id="{8EF87039-F534-43C0-A2DF-4A7E7B0B81EB}"/>
              </a:ext>
            </a:extLst>
          </p:cNvPr>
          <p:cNvSpPr>
            <a:spLocks noGrp="1"/>
          </p:cNvSpPr>
          <p:nvPr>
            <p:ph type="sldNum" sz="quarter" idx="12"/>
          </p:nvPr>
        </p:nvSpPr>
        <p:spPr>
          <a:xfrm>
            <a:off x="8610600" y="6356350"/>
            <a:ext cx="2743200" cy="365125"/>
          </a:xfrm>
          <a:prstGeom prst="rect">
            <a:avLst/>
          </a:prstGeom>
        </p:spPr>
        <p:txBody>
          <a:bodyPr/>
          <a:lstStyle/>
          <a:p>
            <a:fld id="{3AABAD81-D793-4BAA-B0F0-1DA1837B65B1}" type="slidenum">
              <a:rPr lang="en-IN" smtClean="0"/>
              <a:t>‹#›</a:t>
            </a:fld>
            <a:endParaRPr lang="en-IN"/>
          </a:p>
        </p:txBody>
      </p:sp>
      <p:sp>
        <p:nvSpPr>
          <p:cNvPr id="5" name="Footer Placeholder 1">
            <a:extLst>
              <a:ext uri="{FF2B5EF4-FFF2-40B4-BE49-F238E27FC236}">
                <a16:creationId xmlns:a16="http://schemas.microsoft.com/office/drawing/2014/main" xmlns="" id="{0F4FFA30-DA55-4E2C-A12B-9055992A0E38}"/>
              </a:ext>
            </a:extLst>
          </p:cNvPr>
          <p:cNvSpPr>
            <a:spLocks noGrp="1"/>
          </p:cNvSpPr>
          <p:nvPr>
            <p:ph type="ftr" sz="quarter" idx="11"/>
          </p:nvPr>
        </p:nvSpPr>
        <p:spPr>
          <a:xfrm>
            <a:off x="4038600" y="64928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www.youtube.com/c/powerupwithpowerpoint</a:t>
            </a:r>
            <a:endParaRPr lang="en-IN" dirty="0"/>
          </a:p>
        </p:txBody>
      </p:sp>
    </p:spTree>
    <p:extLst>
      <p:ext uri="{BB962C8B-B14F-4D97-AF65-F5344CB8AC3E}">
        <p14:creationId xmlns:p14="http://schemas.microsoft.com/office/powerpoint/2010/main" val="5960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01">
    <p:spTree>
      <p:nvGrpSpPr>
        <p:cNvPr id="1" name=""/>
        <p:cNvGrpSpPr/>
        <p:nvPr/>
      </p:nvGrpSpPr>
      <p:grpSpPr>
        <a:xfrm>
          <a:off x="0" y="0"/>
          <a:ext cx="0" cy="0"/>
          <a:chOff x="0" y="0"/>
          <a:chExt cx="0" cy="0"/>
        </a:xfrm>
      </p:grpSpPr>
      <p:sp>
        <p:nvSpPr>
          <p:cNvPr id="4" name="Picture Placeholder 8">
            <a:extLst>
              <a:ext uri="{FF2B5EF4-FFF2-40B4-BE49-F238E27FC236}">
                <a16:creationId xmlns="" xmlns:a16="http://schemas.microsoft.com/office/drawing/2014/main" id="{B9EC1415-6F7A-FE4C-935F-869597AFB7AF}"/>
              </a:ext>
            </a:extLst>
          </p:cNvPr>
          <p:cNvSpPr>
            <a:spLocks noGrp="1"/>
          </p:cNvSpPr>
          <p:nvPr>
            <p:ph type="pic" sz="quarter" idx="14"/>
          </p:nvPr>
        </p:nvSpPr>
        <p:spPr>
          <a:xfrm>
            <a:off x="-191719" y="-192505"/>
            <a:ext cx="6336945" cy="7243011"/>
          </a:xfrm>
          <a:prstGeom prst="rect">
            <a:avLst/>
          </a:prstGeom>
          <a:solidFill>
            <a:schemeClr val="bg1">
              <a:lumMod val="95000"/>
            </a:schemeClr>
          </a:solidFill>
        </p:spPr>
        <p:txBody>
          <a:bodyPr>
            <a:normAutofit/>
          </a:bodyPr>
          <a:lstStyle>
            <a:lvl1pPr>
              <a:defRPr sz="1051"/>
            </a:lvl1pPr>
          </a:lstStyle>
          <a:p>
            <a:endParaRPr lang="en-US"/>
          </a:p>
        </p:txBody>
      </p:sp>
    </p:spTree>
    <p:extLst>
      <p:ext uri="{BB962C8B-B14F-4D97-AF65-F5344CB8AC3E}">
        <p14:creationId xmlns:p14="http://schemas.microsoft.com/office/powerpoint/2010/main" val="356089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D559D-D578-44BD-8793-CA58B42026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6EBDBD6-9D0B-49A3-8610-0CF39A406D88}"/>
              </a:ext>
            </a:extLst>
          </p:cNvPr>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1A3554-5409-4DA0-A7C0-DD78BC34C132}"/>
              </a:ext>
            </a:extLst>
          </p:cNvPr>
          <p:cNvSpPr>
            <a:spLocks noGrp="1"/>
          </p:cNvSpPr>
          <p:nvPr>
            <p:ph type="dt" sz="half" idx="10"/>
          </p:nvPr>
        </p:nvSpPr>
        <p:spPr>
          <a:xfrm>
            <a:off x="838200" y="6356350"/>
            <a:ext cx="2743200" cy="365125"/>
          </a:xfrm>
          <a:prstGeom prst="rect">
            <a:avLst/>
          </a:prstGeom>
        </p:spPr>
        <p:txBody>
          <a:bodyPr/>
          <a:lstStyle/>
          <a:p>
            <a:fld id="{82D2FA26-916F-4040-99EE-AC87D0F6ACEA}" type="datetime1">
              <a:rPr lang="en-IN" smtClean="0"/>
              <a:t>12-12-2019</a:t>
            </a:fld>
            <a:endParaRPr lang="en-IN"/>
          </a:p>
        </p:txBody>
      </p:sp>
      <p:sp>
        <p:nvSpPr>
          <p:cNvPr id="6" name="Slide Number Placeholder 5">
            <a:extLst>
              <a:ext uri="{FF2B5EF4-FFF2-40B4-BE49-F238E27FC236}">
                <a16:creationId xmlns:a16="http://schemas.microsoft.com/office/drawing/2014/main" xmlns="" id="{E8307A40-239A-4D12-9ED1-6738F55ABE33}"/>
              </a:ext>
            </a:extLst>
          </p:cNvPr>
          <p:cNvSpPr>
            <a:spLocks noGrp="1"/>
          </p:cNvSpPr>
          <p:nvPr>
            <p:ph type="sldNum" sz="quarter" idx="12"/>
          </p:nvPr>
        </p:nvSpPr>
        <p:spPr>
          <a:xfrm>
            <a:off x="8610600" y="6356350"/>
            <a:ext cx="2743200" cy="365125"/>
          </a:xfrm>
          <a:prstGeom prst="rect">
            <a:avLst/>
          </a:prstGeom>
        </p:spPr>
        <p:txBody>
          <a:bodyPr/>
          <a:lstStyle/>
          <a:p>
            <a:fld id="{3AABAD81-D793-4BAA-B0F0-1DA1837B65B1}" type="slidenum">
              <a:rPr lang="en-IN" smtClean="0"/>
              <a:t>‹#›</a:t>
            </a:fld>
            <a:endParaRPr lang="en-IN"/>
          </a:p>
        </p:txBody>
      </p:sp>
      <p:sp>
        <p:nvSpPr>
          <p:cNvPr id="9" name="Footer Placeholder 1">
            <a:extLst>
              <a:ext uri="{FF2B5EF4-FFF2-40B4-BE49-F238E27FC236}">
                <a16:creationId xmlns:a16="http://schemas.microsoft.com/office/drawing/2014/main" xmlns="" id="{10AF7345-0CEE-463E-B48B-DED828087A65}"/>
              </a:ext>
            </a:extLst>
          </p:cNvPr>
          <p:cNvSpPr txBox="1">
            <a:spLocks/>
          </p:cNvSpPr>
          <p:nvPr userDrawn="1"/>
        </p:nvSpPr>
        <p:spPr>
          <a:xfrm>
            <a:off x="4191000" y="65087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tint val="75000"/>
                  </a:schemeClr>
                </a:solidFill>
                <a:latin typeface="Economica" panose="0200050604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bg1"/>
                </a:solidFill>
              </a:rPr>
              <a:t>www.youtube.com/c/powerupwithpowerpoint</a:t>
            </a:r>
            <a:endParaRPr lang="en-IN" dirty="0">
              <a:solidFill>
                <a:schemeClr val="bg1"/>
              </a:solidFill>
            </a:endParaRPr>
          </a:p>
        </p:txBody>
      </p:sp>
    </p:spTree>
    <p:extLst>
      <p:ext uri="{BB962C8B-B14F-4D97-AF65-F5344CB8AC3E}">
        <p14:creationId xmlns:p14="http://schemas.microsoft.com/office/powerpoint/2010/main" val="615551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21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471E8-4486-4CF1-838A-AC318C599DC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10554FB-C7EE-4E2D-96C1-BFDBE58FF65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8B726AD-9197-40AB-85A6-9F9F8E45382E}"/>
              </a:ext>
            </a:extLst>
          </p:cNvPr>
          <p:cNvSpPr>
            <a:spLocks noGrp="1"/>
          </p:cNvSpPr>
          <p:nvPr>
            <p:ph type="dt" sz="half" idx="10"/>
          </p:nvPr>
        </p:nvSpPr>
        <p:spPr>
          <a:xfrm>
            <a:off x="838200" y="6356350"/>
            <a:ext cx="2743200" cy="365125"/>
          </a:xfrm>
          <a:prstGeom prst="rect">
            <a:avLst/>
          </a:prstGeom>
        </p:spPr>
        <p:txBody>
          <a:bodyPr/>
          <a:lstStyle/>
          <a:p>
            <a:fld id="{6EAE4EBB-9D50-4C9A-A1F8-7E9759386639}" type="datetimeFigureOut">
              <a:rPr lang="en-US" smtClean="0"/>
              <a:t>12/12/2019</a:t>
            </a:fld>
            <a:endParaRPr lang="en-US"/>
          </a:p>
        </p:txBody>
      </p:sp>
      <p:sp>
        <p:nvSpPr>
          <p:cNvPr id="5" name="Footer Placeholder 4">
            <a:extLst>
              <a:ext uri="{FF2B5EF4-FFF2-40B4-BE49-F238E27FC236}">
                <a16:creationId xmlns:a16="http://schemas.microsoft.com/office/drawing/2014/main" xmlns="" id="{60EDA3BB-FB79-446D-BBE7-F7B1E0753E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E01BF451-B794-40BB-91AC-09540FA22C2F}"/>
              </a:ext>
            </a:extLst>
          </p:cNvPr>
          <p:cNvSpPr>
            <a:spLocks noGrp="1"/>
          </p:cNvSpPr>
          <p:nvPr>
            <p:ph type="sldNum" sz="quarter" idx="12"/>
          </p:nvPr>
        </p:nvSpPr>
        <p:spPr>
          <a:xfrm>
            <a:off x="8610600" y="6356350"/>
            <a:ext cx="2743200" cy="365125"/>
          </a:xfrm>
          <a:prstGeom prst="rect">
            <a:avLst/>
          </a:prstGeom>
        </p:spPr>
        <p:txBody>
          <a:bodyPr/>
          <a:lstStyle/>
          <a:p>
            <a:fld id="{F1845302-479B-4064-9F51-C7B9B7091C41}" type="slidenum">
              <a:rPr lang="en-US" smtClean="0"/>
              <a:t>‹#›</a:t>
            </a:fld>
            <a:endParaRPr lang="en-US"/>
          </a:p>
        </p:txBody>
      </p:sp>
    </p:spTree>
    <p:extLst>
      <p:ext uri="{BB962C8B-B14F-4D97-AF65-F5344CB8AC3E}">
        <p14:creationId xmlns:p14="http://schemas.microsoft.com/office/powerpoint/2010/main" val="125408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41B3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82096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sldNum="0" hdr="0" dt="0"/>
  <p:txStyles>
    <p:titleStyle>
      <a:lvl1pPr algn="ctr" defTabSz="228600" rtl="0" eaLnBrk="1" latinLnBrk="0" hangingPunct="1">
        <a:spcBef>
          <a:spcPct val="0"/>
        </a:spcBef>
        <a:buNone/>
        <a:defRPr sz="2200" kern="1200">
          <a:solidFill>
            <a:schemeClr val="tx1"/>
          </a:solidFill>
          <a:latin typeface="Lato Regular"/>
          <a:ea typeface="+mj-ea"/>
          <a:cs typeface="Lato Regular"/>
        </a:defRPr>
      </a:lvl1pPr>
    </p:titleStyle>
    <p:bodyStyle>
      <a:lvl1pPr marL="171450" indent="-171450" algn="l" defTabSz="228600" rtl="0" eaLnBrk="1" latinLnBrk="0" hangingPunct="1">
        <a:spcBef>
          <a:spcPct val="20000"/>
        </a:spcBef>
        <a:buFont typeface="Arial"/>
        <a:buChar char="•"/>
        <a:defRPr sz="1600" kern="1200">
          <a:solidFill>
            <a:schemeClr val="tx1"/>
          </a:solidFill>
          <a:latin typeface="Lato Regular"/>
          <a:ea typeface="+mn-ea"/>
          <a:cs typeface="Lato Regular"/>
        </a:defRPr>
      </a:lvl1pPr>
      <a:lvl2pPr marL="371475" indent="-142875" algn="l" defTabSz="228600" rtl="0" eaLnBrk="1" latinLnBrk="0" hangingPunct="1">
        <a:spcBef>
          <a:spcPct val="20000"/>
        </a:spcBef>
        <a:buFont typeface="Arial"/>
        <a:buChar char="–"/>
        <a:defRPr sz="1400" kern="1200">
          <a:solidFill>
            <a:schemeClr val="tx1"/>
          </a:solidFill>
          <a:latin typeface="Lato Regular"/>
          <a:ea typeface="+mn-ea"/>
          <a:cs typeface="Lato Regular"/>
        </a:defRPr>
      </a:lvl2pPr>
      <a:lvl3pPr marL="571500" indent="-114300" algn="l" defTabSz="228600" rtl="0" eaLnBrk="1" latinLnBrk="0" hangingPunct="1">
        <a:spcBef>
          <a:spcPct val="20000"/>
        </a:spcBef>
        <a:buFont typeface="Arial"/>
        <a:buChar char="•"/>
        <a:defRPr sz="1200" kern="1200">
          <a:solidFill>
            <a:schemeClr val="tx1"/>
          </a:solidFill>
          <a:latin typeface="Lato Regular"/>
          <a:ea typeface="+mn-ea"/>
          <a:cs typeface="Lato Regular"/>
        </a:defRPr>
      </a:lvl3pPr>
      <a:lvl4pPr marL="800100" indent="-114300" algn="l" defTabSz="228600" rtl="0" eaLnBrk="1" latinLnBrk="0" hangingPunct="1">
        <a:spcBef>
          <a:spcPct val="20000"/>
        </a:spcBef>
        <a:buFont typeface="Arial"/>
        <a:buChar char="–"/>
        <a:defRPr sz="1000" kern="1200">
          <a:solidFill>
            <a:schemeClr val="tx1"/>
          </a:solidFill>
          <a:latin typeface="Lato Regular"/>
          <a:ea typeface="+mn-ea"/>
          <a:cs typeface="Lato Regular"/>
        </a:defRPr>
      </a:lvl4pPr>
      <a:lvl5pPr marL="1028700" indent="-114300" algn="l" defTabSz="228600" rtl="0" eaLnBrk="1" latinLnBrk="0" hangingPunct="1">
        <a:spcBef>
          <a:spcPct val="20000"/>
        </a:spcBef>
        <a:buFont typeface="Arial"/>
        <a:buChar char="»"/>
        <a:defRPr sz="1000" kern="1200">
          <a:solidFill>
            <a:schemeClr val="tx1"/>
          </a:solidFill>
          <a:latin typeface="Lato Regular"/>
          <a:ea typeface="+mn-ea"/>
          <a:cs typeface="Lato Regular"/>
        </a:defRPr>
      </a:lvl5pPr>
      <a:lvl6pPr marL="1257300" indent="-114300" algn="l" defTabSz="228600" rtl="0" eaLnBrk="1" latinLnBrk="0" hangingPunct="1">
        <a:spcBef>
          <a:spcPct val="20000"/>
        </a:spcBef>
        <a:buFont typeface="Arial"/>
        <a:buChar char="•"/>
        <a:defRPr sz="1000" kern="1200">
          <a:solidFill>
            <a:schemeClr val="tx1"/>
          </a:solidFill>
          <a:latin typeface="+mn-lt"/>
          <a:ea typeface="+mn-ea"/>
          <a:cs typeface="+mn-cs"/>
        </a:defRPr>
      </a:lvl6pPr>
      <a:lvl7pPr marL="1485900" indent="-114300" algn="l" defTabSz="228600" rtl="0" eaLnBrk="1" latinLnBrk="0" hangingPunct="1">
        <a:spcBef>
          <a:spcPct val="20000"/>
        </a:spcBef>
        <a:buFont typeface="Arial"/>
        <a:buChar char="•"/>
        <a:defRPr sz="1000" kern="1200">
          <a:solidFill>
            <a:schemeClr val="tx1"/>
          </a:solidFill>
          <a:latin typeface="+mn-lt"/>
          <a:ea typeface="+mn-ea"/>
          <a:cs typeface="+mn-cs"/>
        </a:defRPr>
      </a:lvl7pPr>
      <a:lvl8pPr marL="1714500" indent="-114300" algn="l" defTabSz="228600" rtl="0" eaLnBrk="1" latinLnBrk="0" hangingPunct="1">
        <a:spcBef>
          <a:spcPct val="20000"/>
        </a:spcBef>
        <a:buFont typeface="Arial"/>
        <a:buChar char="•"/>
        <a:defRPr sz="1000" kern="1200">
          <a:solidFill>
            <a:schemeClr val="tx1"/>
          </a:solidFill>
          <a:latin typeface="+mn-lt"/>
          <a:ea typeface="+mn-ea"/>
          <a:cs typeface="+mn-cs"/>
        </a:defRPr>
      </a:lvl8pPr>
      <a:lvl9pPr marL="1943100" indent="-114300" algn="l" defTabSz="228600"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capterra.com/external_click/category-upgraded-product-name/1/2113976/163117/scmxinv/aHR0cHM6Ly93d3cuem9oby5jb20vaW52ZW50b3J5Lz91dG1fbWVkaXVtPWNwYyZ1dG1fY2FtcGFpZ249aW52ZW50b3J5bWFuYWdlbWVudA==?ds=cb6c1768b4e00f8d25b6b7af581c371b9e7bc9c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1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6.png"/><Relationship Id="rId16"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 xmlns:a16="http://schemas.microsoft.com/office/drawing/2014/main" id="{7B3F381F-5DDD-CE4D-956C-9A681E0BD03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147" r="1147"/>
          <a:stretch>
            <a:fillRect/>
          </a:stretch>
        </p:blipFill>
        <p:spPr/>
      </p:pic>
      <p:sp>
        <p:nvSpPr>
          <p:cNvPr id="21" name="Rectangle 20">
            <a:extLst>
              <a:ext uri="{FF2B5EF4-FFF2-40B4-BE49-F238E27FC236}">
                <a16:creationId xmlns="" xmlns:a16="http://schemas.microsoft.com/office/drawing/2014/main" id="{8425819E-426F-7345-862D-7843346E826C}"/>
              </a:ext>
            </a:extLst>
          </p:cNvPr>
          <p:cNvSpPr/>
          <p:nvPr/>
        </p:nvSpPr>
        <p:spPr>
          <a:xfrm>
            <a:off x="255588" y="165100"/>
            <a:ext cx="11696700" cy="6591300"/>
          </a:xfrm>
          <a:prstGeom prst="rect">
            <a:avLst/>
          </a:prstGeom>
          <a:solidFill>
            <a:schemeClr val="tx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 name="Group 1">
            <a:extLst>
              <a:ext uri="{FF2B5EF4-FFF2-40B4-BE49-F238E27FC236}">
                <a16:creationId xmlns="" xmlns:a16="http://schemas.microsoft.com/office/drawing/2014/main" id="{C6E26CC1-0A9A-F84F-B7CB-0BBCE82D2459}"/>
              </a:ext>
            </a:extLst>
          </p:cNvPr>
          <p:cNvGrpSpPr/>
          <p:nvPr/>
        </p:nvGrpSpPr>
        <p:grpSpPr>
          <a:xfrm>
            <a:off x="4332288" y="2278809"/>
            <a:ext cx="9477038" cy="3077766"/>
            <a:chOff x="2053833" y="5685647"/>
            <a:chExt cx="18720272" cy="2484802"/>
          </a:xfrm>
        </p:grpSpPr>
        <p:sp>
          <p:nvSpPr>
            <p:cNvPr id="9" name="TextBox 8"/>
            <p:cNvSpPr txBox="1"/>
            <p:nvPr/>
          </p:nvSpPr>
          <p:spPr>
            <a:xfrm>
              <a:off x="2733888" y="5685647"/>
              <a:ext cx="18040217" cy="2484802"/>
            </a:xfrm>
            <a:prstGeom prst="rect">
              <a:avLst/>
            </a:prstGeom>
            <a:noFill/>
            <a:ln>
              <a:noFill/>
            </a:ln>
          </p:spPr>
          <p:txBody>
            <a:bodyPr wrap="square" rtlCol="0">
              <a:spAutoFit/>
            </a:bodyPr>
            <a:lstStyle/>
            <a:p>
              <a:r>
                <a:rPr lang="en-US" sz="4800" b="1" i="1" dirty="0">
                  <a:solidFill>
                    <a:schemeClr val="bg1"/>
                  </a:solidFill>
                </a:rPr>
                <a:t>I</a:t>
              </a:r>
              <a:r>
                <a:rPr lang="en-US" sz="4800" i="1" dirty="0">
                  <a:solidFill>
                    <a:schemeClr val="bg1"/>
                  </a:solidFill>
                </a:rPr>
                <a:t>nventory </a:t>
              </a:r>
            </a:p>
            <a:p>
              <a:r>
                <a:rPr lang="en-US" sz="4800" dirty="0">
                  <a:solidFill>
                    <a:schemeClr val="bg1"/>
                  </a:solidFill>
                </a:rPr>
                <a:t>Management</a:t>
              </a:r>
            </a:p>
            <a:p>
              <a:r>
                <a:rPr lang="en-US" sz="4800" dirty="0">
                  <a:solidFill>
                    <a:schemeClr val="bg1"/>
                  </a:solidFill>
                </a:rPr>
                <a:t>System</a:t>
              </a:r>
              <a:endParaRPr lang="en-US" sz="4800" b="1" dirty="0">
                <a:solidFill>
                  <a:schemeClr val="bg1"/>
                </a:solidFill>
                <a:latin typeface="Lato" panose="020F0502020204030203" pitchFamily="34" charset="0"/>
                <a:ea typeface="Lato" panose="020F0502020204030203" pitchFamily="34" charset="0"/>
                <a:cs typeface="Lato" panose="020F0502020204030203" pitchFamily="34" charset="0"/>
              </a:endParaRPr>
            </a:p>
            <a:p>
              <a:endParaRPr lang="en-US" sz="50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0" name="Rectangle 9">
              <a:extLst>
                <a:ext uri="{FF2B5EF4-FFF2-40B4-BE49-F238E27FC236}">
                  <a16:creationId xmlns="" xmlns:a16="http://schemas.microsoft.com/office/drawing/2014/main" id="{9D3720BB-1088-DD47-9E70-202E2505EAE7}"/>
                </a:ext>
              </a:extLst>
            </p:cNvPr>
            <p:cNvSpPr/>
            <p:nvPr/>
          </p:nvSpPr>
          <p:spPr>
            <a:xfrm rot="16200000" flipV="1">
              <a:off x="1268556" y="6585917"/>
              <a:ext cx="1627201" cy="5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Tree>
    <p:extLst>
      <p:ext uri="{BB962C8B-B14F-4D97-AF65-F5344CB8AC3E}">
        <p14:creationId xmlns:p14="http://schemas.microsoft.com/office/powerpoint/2010/main" val="1086734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870505" y="919013"/>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extBox 2"/>
          <p:cNvSpPr txBox="1"/>
          <p:nvPr/>
        </p:nvSpPr>
        <p:spPr>
          <a:xfrm>
            <a:off x="510639" y="672791"/>
            <a:ext cx="9948049" cy="984885"/>
          </a:xfrm>
          <a:prstGeom prst="rect">
            <a:avLst/>
          </a:prstGeom>
          <a:noFill/>
        </p:spPr>
        <p:txBody>
          <a:bodyPr wrap="square" lIns="0" tIns="0" rIns="0" bIns="0" rtlCol="1">
            <a:spAutoFit/>
          </a:bodyPr>
          <a:lstStyle/>
          <a:p>
            <a:r>
              <a:rPr lang="en-US" sz="3200" b="1" dirty="0" smtClean="0">
                <a:solidFill>
                  <a:schemeClr val="bg1"/>
                </a:solidFill>
              </a:rPr>
              <a:t>         After finishing these 8 Steps we will start the programing for that specific problem. </a:t>
            </a:r>
            <a:endParaRPr lang="en-US" sz="3200" b="1" dirty="0">
              <a:solidFill>
                <a:schemeClr val="accent3">
                  <a:lumMod val="10000"/>
                  <a:lumOff val="9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739315564"/>
              </p:ext>
            </p:extLst>
          </p:nvPr>
        </p:nvGraphicFramePr>
        <p:xfrm>
          <a:off x="1794493" y="4804777"/>
          <a:ext cx="2504374" cy="1916655"/>
        </p:xfrm>
        <a:graphic>
          <a:graphicData uri="http://schemas.openxmlformats.org/drawingml/2006/table">
            <a:tbl>
              <a:tblPr firstRow="1" bandRow="1">
                <a:tableStyleId>{5C22544A-7EE6-4342-B048-85BDC9FD1C3A}</a:tableStyleId>
              </a:tblPr>
              <a:tblGrid>
                <a:gridCol w="1252187"/>
                <a:gridCol w="1252187"/>
              </a:tblGrid>
              <a:tr h="383331">
                <a:tc>
                  <a:txBody>
                    <a:bodyPr/>
                    <a:lstStyle/>
                    <a:p>
                      <a:r>
                        <a:rPr lang="en-US" sz="1400" dirty="0" smtClean="0"/>
                        <a:t>Supplier ID</a:t>
                      </a:r>
                      <a:endParaRPr lang="en-US" sz="1400" dirty="0"/>
                    </a:p>
                  </a:txBody>
                  <a:tcPr/>
                </a:tc>
                <a:tc>
                  <a:txBody>
                    <a:bodyPr/>
                    <a:lstStyle/>
                    <a:p>
                      <a:endParaRPr lang="en-US" sz="1400" dirty="0"/>
                    </a:p>
                  </a:txBody>
                  <a:tcPr/>
                </a:tc>
              </a:tr>
              <a:tr h="383331">
                <a:tc>
                  <a:txBody>
                    <a:bodyPr/>
                    <a:lstStyle/>
                    <a:p>
                      <a:r>
                        <a:rPr lang="en-US" sz="1400" dirty="0" smtClean="0"/>
                        <a:t>Supplier Name</a:t>
                      </a:r>
                      <a:endParaRPr lang="en-US" sz="1400" dirty="0"/>
                    </a:p>
                  </a:txBody>
                  <a:tcPr/>
                </a:tc>
                <a:tc>
                  <a:txBody>
                    <a:bodyPr/>
                    <a:lstStyle/>
                    <a:p>
                      <a:endParaRPr lang="en-US" sz="1400"/>
                    </a:p>
                  </a:txBody>
                  <a:tcPr/>
                </a:tc>
              </a:tr>
              <a:tr h="383331">
                <a:tc>
                  <a:txBody>
                    <a:bodyPr/>
                    <a:lstStyle/>
                    <a:p>
                      <a:r>
                        <a:rPr lang="en-US" sz="1400" dirty="0" smtClean="0"/>
                        <a:t>Address</a:t>
                      </a:r>
                      <a:endParaRPr lang="en-US" sz="1400" dirty="0"/>
                    </a:p>
                  </a:txBody>
                  <a:tcPr/>
                </a:tc>
                <a:tc>
                  <a:txBody>
                    <a:bodyPr/>
                    <a:lstStyle/>
                    <a:p>
                      <a:endParaRPr lang="en-US" sz="1400"/>
                    </a:p>
                  </a:txBody>
                  <a:tcPr/>
                </a:tc>
              </a:tr>
              <a:tr h="383331">
                <a:tc>
                  <a:txBody>
                    <a:bodyPr/>
                    <a:lstStyle/>
                    <a:p>
                      <a:r>
                        <a:rPr lang="en-US" sz="1400" dirty="0" smtClean="0"/>
                        <a:t>Phone</a:t>
                      </a:r>
                      <a:endParaRPr lang="en-US" sz="1400" dirty="0"/>
                    </a:p>
                  </a:txBody>
                  <a:tcPr/>
                </a:tc>
                <a:tc>
                  <a:txBody>
                    <a:bodyPr/>
                    <a:lstStyle/>
                    <a:p>
                      <a:endParaRPr lang="en-US" sz="1400"/>
                    </a:p>
                  </a:txBody>
                  <a:tcPr/>
                </a:tc>
              </a:tr>
              <a:tr h="383331">
                <a:tc>
                  <a:txBody>
                    <a:bodyPr/>
                    <a:lstStyle/>
                    <a:p>
                      <a:r>
                        <a:rPr lang="en-US" sz="1400" dirty="0" smtClean="0"/>
                        <a:t>Email</a:t>
                      </a:r>
                      <a:endParaRPr lang="en-US" sz="1400" dirty="0"/>
                    </a:p>
                  </a:txBody>
                  <a:tcPr/>
                </a:tc>
                <a:tc>
                  <a:txBody>
                    <a:bodyPr/>
                    <a:lstStyle/>
                    <a:p>
                      <a:endParaRPr lang="en-US" sz="1400" dirty="0"/>
                    </a:p>
                  </a:txBody>
                  <a:tcPr/>
                </a:tc>
              </a:tr>
            </a:tbl>
          </a:graphicData>
        </a:graphic>
      </p:graphicFrame>
      <p:sp>
        <p:nvSpPr>
          <p:cNvPr id="8" name="TextBox 7"/>
          <p:cNvSpPr txBox="1"/>
          <p:nvPr/>
        </p:nvSpPr>
        <p:spPr>
          <a:xfrm>
            <a:off x="1441568" y="4498509"/>
            <a:ext cx="1980122"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Supplier</a:t>
            </a:r>
            <a:endParaRPr lang="en-US" sz="3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70958813"/>
              </p:ext>
            </p:extLst>
          </p:nvPr>
        </p:nvGraphicFramePr>
        <p:xfrm>
          <a:off x="5333340" y="4816653"/>
          <a:ext cx="2468748" cy="1928530"/>
        </p:xfrm>
        <a:graphic>
          <a:graphicData uri="http://schemas.openxmlformats.org/drawingml/2006/table">
            <a:tbl>
              <a:tblPr firstRow="1" bandRow="1">
                <a:tableStyleId>{5C22544A-7EE6-4342-B048-85BDC9FD1C3A}</a:tableStyleId>
              </a:tblPr>
              <a:tblGrid>
                <a:gridCol w="1234374"/>
                <a:gridCol w="1234374"/>
              </a:tblGrid>
              <a:tr h="385706">
                <a:tc>
                  <a:txBody>
                    <a:bodyPr/>
                    <a:lstStyle/>
                    <a:p>
                      <a:r>
                        <a:rPr lang="en-US" sz="1200" dirty="0" smtClean="0"/>
                        <a:t>Customer ID</a:t>
                      </a:r>
                      <a:endParaRPr lang="en-US" sz="1200" dirty="0"/>
                    </a:p>
                  </a:txBody>
                  <a:tcPr/>
                </a:tc>
                <a:tc>
                  <a:txBody>
                    <a:bodyPr/>
                    <a:lstStyle/>
                    <a:p>
                      <a:endParaRPr lang="en-US" sz="1200"/>
                    </a:p>
                  </a:txBody>
                  <a:tcPr/>
                </a:tc>
              </a:tr>
              <a:tr h="385706">
                <a:tc>
                  <a:txBody>
                    <a:bodyPr/>
                    <a:lstStyle/>
                    <a:p>
                      <a:r>
                        <a:rPr lang="en-US" sz="1200" dirty="0" smtClean="0"/>
                        <a:t>Customer Name</a:t>
                      </a:r>
                      <a:endParaRPr lang="en-US" sz="1200" dirty="0"/>
                    </a:p>
                  </a:txBody>
                  <a:tcPr/>
                </a:tc>
                <a:tc>
                  <a:txBody>
                    <a:bodyPr/>
                    <a:lstStyle/>
                    <a:p>
                      <a:endParaRPr lang="en-US" sz="1200"/>
                    </a:p>
                  </a:txBody>
                  <a:tcPr/>
                </a:tc>
              </a:tr>
              <a:tr h="385706">
                <a:tc>
                  <a:txBody>
                    <a:bodyPr/>
                    <a:lstStyle/>
                    <a:p>
                      <a:r>
                        <a:rPr lang="en-US" sz="1200" dirty="0" smtClean="0"/>
                        <a:t>Address</a:t>
                      </a:r>
                      <a:endParaRPr lang="en-US" sz="1200" dirty="0"/>
                    </a:p>
                  </a:txBody>
                  <a:tcPr/>
                </a:tc>
                <a:tc>
                  <a:txBody>
                    <a:bodyPr/>
                    <a:lstStyle/>
                    <a:p>
                      <a:endParaRPr lang="en-US" sz="1200"/>
                    </a:p>
                  </a:txBody>
                  <a:tcPr/>
                </a:tc>
              </a:tr>
              <a:tr h="385706">
                <a:tc>
                  <a:txBody>
                    <a:bodyPr/>
                    <a:lstStyle/>
                    <a:p>
                      <a:r>
                        <a:rPr lang="en-US" sz="1200" dirty="0" smtClean="0"/>
                        <a:t>Phone</a:t>
                      </a:r>
                      <a:endParaRPr lang="en-US" sz="1200" dirty="0"/>
                    </a:p>
                  </a:txBody>
                  <a:tcPr/>
                </a:tc>
                <a:tc>
                  <a:txBody>
                    <a:bodyPr/>
                    <a:lstStyle/>
                    <a:p>
                      <a:endParaRPr lang="en-US" sz="1200"/>
                    </a:p>
                  </a:txBody>
                  <a:tcPr/>
                </a:tc>
              </a:tr>
              <a:tr h="385706">
                <a:tc>
                  <a:txBody>
                    <a:bodyPr/>
                    <a:lstStyle/>
                    <a:p>
                      <a:r>
                        <a:rPr lang="en-US" sz="1200" dirty="0" smtClean="0"/>
                        <a:t>Email</a:t>
                      </a:r>
                      <a:endParaRPr lang="en-US" sz="1200" dirty="0"/>
                    </a:p>
                  </a:txBody>
                  <a:tcPr/>
                </a:tc>
                <a:tc>
                  <a:txBody>
                    <a:bodyPr/>
                    <a:lstStyle/>
                    <a:p>
                      <a:endParaRPr lang="en-US" sz="1200" dirty="0"/>
                    </a:p>
                  </a:txBody>
                  <a:tcPr/>
                </a:tc>
              </a:tr>
            </a:tbl>
          </a:graphicData>
        </a:graphic>
      </p:graphicFrame>
      <p:sp>
        <p:nvSpPr>
          <p:cNvPr id="10" name="TextBox 9"/>
          <p:cNvSpPr txBox="1"/>
          <p:nvPr/>
        </p:nvSpPr>
        <p:spPr>
          <a:xfrm>
            <a:off x="5129931" y="4498509"/>
            <a:ext cx="1801993"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Customer</a:t>
            </a:r>
            <a:endParaRPr lang="en-US" sz="3000"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1719655735"/>
              </p:ext>
            </p:extLst>
          </p:nvPr>
        </p:nvGraphicFramePr>
        <p:xfrm>
          <a:off x="8979065" y="4498509"/>
          <a:ext cx="2551666" cy="2331505"/>
        </p:xfrm>
        <a:graphic>
          <a:graphicData uri="http://schemas.openxmlformats.org/drawingml/2006/table">
            <a:tbl>
              <a:tblPr firstRow="1" bandRow="1">
                <a:tableStyleId>{5C22544A-7EE6-4342-B048-85BDC9FD1C3A}</a:tableStyleId>
              </a:tblPr>
              <a:tblGrid>
                <a:gridCol w="1275833"/>
                <a:gridCol w="1275833"/>
              </a:tblGrid>
              <a:tr h="374861">
                <a:tc>
                  <a:txBody>
                    <a:bodyPr/>
                    <a:lstStyle/>
                    <a:p>
                      <a:r>
                        <a:rPr lang="en-US" sz="1200" dirty="0" smtClean="0"/>
                        <a:t>Product ID</a:t>
                      </a:r>
                      <a:endParaRPr lang="en-US" sz="1200" dirty="0"/>
                    </a:p>
                  </a:txBody>
                  <a:tcPr/>
                </a:tc>
                <a:tc>
                  <a:txBody>
                    <a:bodyPr/>
                    <a:lstStyle/>
                    <a:p>
                      <a:endParaRPr lang="en-US" sz="1200"/>
                    </a:p>
                  </a:txBody>
                  <a:tcPr/>
                </a:tc>
              </a:tr>
              <a:tr h="374861">
                <a:tc>
                  <a:txBody>
                    <a:bodyPr/>
                    <a:lstStyle/>
                    <a:p>
                      <a:r>
                        <a:rPr lang="en-US" sz="1200" dirty="0" smtClean="0"/>
                        <a:t>Product Name</a:t>
                      </a:r>
                      <a:endParaRPr lang="en-US" sz="1200" dirty="0"/>
                    </a:p>
                  </a:txBody>
                  <a:tcPr/>
                </a:tc>
                <a:tc>
                  <a:txBody>
                    <a:bodyPr/>
                    <a:lstStyle/>
                    <a:p>
                      <a:endParaRPr lang="en-US" sz="1200"/>
                    </a:p>
                  </a:txBody>
                  <a:tcPr/>
                </a:tc>
              </a:tr>
              <a:tr h="374861">
                <a:tc>
                  <a:txBody>
                    <a:bodyPr/>
                    <a:lstStyle/>
                    <a:p>
                      <a:r>
                        <a:rPr lang="en-US" sz="1200" dirty="0" smtClean="0"/>
                        <a:t>Quantity</a:t>
                      </a:r>
                      <a:endParaRPr lang="en-US" sz="1200" dirty="0"/>
                    </a:p>
                  </a:txBody>
                  <a:tcPr/>
                </a:tc>
                <a:tc>
                  <a:txBody>
                    <a:bodyPr/>
                    <a:lstStyle/>
                    <a:p>
                      <a:endParaRPr lang="en-US" sz="1200"/>
                    </a:p>
                  </a:txBody>
                  <a:tcPr/>
                </a:tc>
              </a:tr>
              <a:tr h="374861">
                <a:tc>
                  <a:txBody>
                    <a:bodyPr/>
                    <a:lstStyle/>
                    <a:p>
                      <a:r>
                        <a:rPr lang="en-US" sz="1200" dirty="0" smtClean="0"/>
                        <a:t>Price</a:t>
                      </a:r>
                      <a:endParaRPr lang="en-US" sz="1200" dirty="0"/>
                    </a:p>
                  </a:txBody>
                  <a:tcPr/>
                </a:tc>
                <a:tc>
                  <a:txBody>
                    <a:bodyPr/>
                    <a:lstStyle/>
                    <a:p>
                      <a:endParaRPr lang="en-US" sz="1200"/>
                    </a:p>
                  </a:txBody>
                  <a:tcPr/>
                </a:tc>
              </a:tr>
              <a:tr h="374861">
                <a:tc>
                  <a:txBody>
                    <a:bodyPr/>
                    <a:lstStyle/>
                    <a:p>
                      <a:r>
                        <a:rPr lang="en-US" sz="1200" dirty="0" smtClean="0"/>
                        <a:t>Manufacturing</a:t>
                      </a:r>
                      <a:r>
                        <a:rPr lang="en-US" sz="1200" baseline="0" dirty="0" smtClean="0"/>
                        <a:t> Date</a:t>
                      </a:r>
                      <a:endParaRPr lang="en-US" sz="1200" dirty="0"/>
                    </a:p>
                  </a:txBody>
                  <a:tcPr/>
                </a:tc>
                <a:tc>
                  <a:txBody>
                    <a:bodyPr/>
                    <a:lstStyle/>
                    <a:p>
                      <a:endParaRPr lang="en-US" sz="1200"/>
                    </a:p>
                  </a:txBody>
                  <a:tcPr/>
                </a:tc>
              </a:tr>
              <a:tr h="374861">
                <a:tc>
                  <a:txBody>
                    <a:bodyPr/>
                    <a:lstStyle/>
                    <a:p>
                      <a:r>
                        <a:rPr lang="en-US" sz="1200" dirty="0" smtClean="0"/>
                        <a:t>Expired Date</a:t>
                      </a:r>
                      <a:endParaRPr lang="en-US" sz="1200" dirty="0"/>
                    </a:p>
                  </a:txBody>
                  <a:tcPr/>
                </a:tc>
                <a:tc>
                  <a:txBody>
                    <a:bodyPr/>
                    <a:lstStyle/>
                    <a:p>
                      <a:endParaRPr lang="en-US" sz="1200" dirty="0"/>
                    </a:p>
                  </a:txBody>
                  <a:tcPr/>
                </a:tc>
              </a:tr>
            </a:tbl>
          </a:graphicData>
        </a:graphic>
      </p:graphicFrame>
      <p:sp>
        <p:nvSpPr>
          <p:cNvPr id="12" name="TextBox 11"/>
          <p:cNvSpPr txBox="1"/>
          <p:nvPr/>
        </p:nvSpPr>
        <p:spPr>
          <a:xfrm>
            <a:off x="8965454" y="4221562"/>
            <a:ext cx="1493234" cy="226113"/>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Products</a:t>
            </a:r>
            <a:endParaRPr lang="en-US" sz="3000" b="1" dirty="0">
              <a:solidFill>
                <a:schemeClr val="bg1"/>
              </a:solidFill>
            </a:endParaRPr>
          </a:p>
        </p:txBody>
      </p:sp>
      <p:sp>
        <p:nvSpPr>
          <p:cNvPr id="13" name="TextBox 12"/>
          <p:cNvSpPr txBox="1"/>
          <p:nvPr/>
        </p:nvSpPr>
        <p:spPr>
          <a:xfrm>
            <a:off x="454232" y="2323304"/>
            <a:ext cx="11064833" cy="2015936"/>
          </a:xfrm>
          <a:prstGeom prst="rect">
            <a:avLst/>
          </a:prstGeom>
          <a:noFill/>
        </p:spPr>
        <p:txBody>
          <a:bodyPr wrap="square" lIns="0" tIns="0" rIns="0" bIns="0" rtlCol="1">
            <a:spAutoFit/>
          </a:bodyPr>
          <a:lstStyle/>
          <a:p>
            <a:r>
              <a:rPr lang="en-US" sz="2400" b="1" dirty="0">
                <a:solidFill>
                  <a:schemeClr val="bg1"/>
                </a:solidFill>
              </a:rPr>
              <a:t>  </a:t>
            </a:r>
            <a:r>
              <a:rPr lang="en-US" sz="2800" b="1" dirty="0">
                <a:solidFill>
                  <a:srgbClr val="00B050"/>
                </a:solidFill>
              </a:rPr>
              <a:t>Step 1 </a:t>
            </a:r>
            <a:r>
              <a:rPr lang="en-US" sz="2800" b="1" dirty="0">
                <a:solidFill>
                  <a:schemeClr val="bg1"/>
                </a:solidFill>
              </a:rPr>
              <a:t>– Identify Problems</a:t>
            </a:r>
          </a:p>
          <a:p>
            <a:pPr lvl="0"/>
            <a:r>
              <a:rPr lang="en-US" sz="1500" b="1" dirty="0">
                <a:solidFill>
                  <a:schemeClr val="bg1"/>
                </a:solidFill>
              </a:rPr>
              <a:t>                     </a:t>
            </a:r>
            <a:r>
              <a:rPr lang="en-US" sz="2000" b="1" dirty="0">
                <a:solidFill>
                  <a:schemeClr val="bg1"/>
                </a:solidFill>
              </a:rPr>
              <a:t>    </a:t>
            </a:r>
            <a:r>
              <a:rPr lang="en-US" sz="2000" b="1" dirty="0" smtClean="0">
                <a:solidFill>
                  <a:schemeClr val="bg1"/>
                </a:solidFill>
              </a:rPr>
              <a:t> - </a:t>
            </a:r>
            <a:r>
              <a:rPr lang="en-US" sz="2000" dirty="0" smtClean="0">
                <a:solidFill>
                  <a:schemeClr val="accent4"/>
                </a:solidFill>
              </a:rPr>
              <a:t>Waste </a:t>
            </a:r>
            <a:r>
              <a:rPr lang="en-US" sz="2000" dirty="0">
                <a:solidFill>
                  <a:schemeClr val="accent4"/>
                </a:solidFill>
              </a:rPr>
              <a:t>of Time and Money in Paper works</a:t>
            </a:r>
          </a:p>
          <a:p>
            <a:pPr lvl="0"/>
            <a:r>
              <a:rPr lang="en-US" sz="2000" dirty="0" smtClean="0">
                <a:solidFill>
                  <a:schemeClr val="accent4"/>
                </a:solidFill>
              </a:rPr>
              <a:t>                    </a:t>
            </a:r>
            <a:r>
              <a:rPr lang="en-US" sz="2000" dirty="0" smtClean="0">
                <a:solidFill>
                  <a:schemeClr val="bg1"/>
                </a:solidFill>
              </a:rPr>
              <a:t> - </a:t>
            </a:r>
            <a:r>
              <a:rPr lang="en-US" sz="2000" dirty="0" smtClean="0">
                <a:solidFill>
                  <a:schemeClr val="accent4"/>
                </a:solidFill>
              </a:rPr>
              <a:t>Not </a:t>
            </a:r>
            <a:r>
              <a:rPr lang="en-US" sz="2000" dirty="0">
                <a:solidFill>
                  <a:schemeClr val="accent4"/>
                </a:solidFill>
              </a:rPr>
              <a:t>being Organized</a:t>
            </a:r>
          </a:p>
          <a:p>
            <a:pPr lvl="0"/>
            <a:r>
              <a:rPr lang="en-US" sz="2000" dirty="0" smtClean="0">
                <a:solidFill>
                  <a:schemeClr val="accent4"/>
                </a:solidFill>
              </a:rPr>
              <a:t>                    </a:t>
            </a:r>
            <a:r>
              <a:rPr lang="en-US" sz="2000" dirty="0" smtClean="0">
                <a:solidFill>
                  <a:schemeClr val="bg1"/>
                </a:solidFill>
              </a:rPr>
              <a:t> - </a:t>
            </a:r>
            <a:r>
              <a:rPr lang="en-US" sz="2000" dirty="0" smtClean="0">
                <a:solidFill>
                  <a:schemeClr val="accent4"/>
                </a:solidFill>
              </a:rPr>
              <a:t>No </a:t>
            </a:r>
            <a:r>
              <a:rPr lang="en-US" sz="2000" dirty="0">
                <a:solidFill>
                  <a:schemeClr val="accent4"/>
                </a:solidFill>
              </a:rPr>
              <a:t>Transparency</a:t>
            </a:r>
          </a:p>
          <a:p>
            <a:endParaRPr lang="en-US" sz="1500" b="1" dirty="0">
              <a:solidFill>
                <a:schemeClr val="bg1"/>
              </a:solidFill>
            </a:endParaRPr>
          </a:p>
          <a:p>
            <a:r>
              <a:rPr lang="en-US" sz="2800" b="1" dirty="0" smtClean="0">
                <a:solidFill>
                  <a:srgbClr val="00B050"/>
                </a:solidFill>
              </a:rPr>
              <a:t>Step </a:t>
            </a:r>
            <a:r>
              <a:rPr lang="en-US" sz="2800" b="1" dirty="0">
                <a:solidFill>
                  <a:srgbClr val="00B050"/>
                </a:solidFill>
              </a:rPr>
              <a:t>2 </a:t>
            </a:r>
            <a:r>
              <a:rPr lang="en-US" sz="2800" b="1" dirty="0">
                <a:solidFill>
                  <a:schemeClr val="bg1"/>
                </a:solidFill>
              </a:rPr>
              <a:t>– Define Tables</a:t>
            </a:r>
          </a:p>
        </p:txBody>
      </p:sp>
    </p:spTree>
    <p:extLst>
      <p:ext uri="{BB962C8B-B14F-4D97-AF65-F5344CB8AC3E}">
        <p14:creationId xmlns:p14="http://schemas.microsoft.com/office/powerpoint/2010/main" val="900065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870505" y="919013"/>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TextBox 3"/>
          <p:cNvSpPr txBox="1"/>
          <p:nvPr/>
        </p:nvSpPr>
        <p:spPr>
          <a:xfrm>
            <a:off x="1579418" y="793949"/>
            <a:ext cx="9948049" cy="492443"/>
          </a:xfrm>
          <a:prstGeom prst="rect">
            <a:avLst/>
          </a:prstGeom>
          <a:noFill/>
        </p:spPr>
        <p:txBody>
          <a:bodyPr wrap="square" lIns="0" tIns="0" rIns="0" bIns="0" rtlCol="1">
            <a:spAutoFit/>
          </a:bodyPr>
          <a:lstStyle/>
          <a:p>
            <a:r>
              <a:rPr lang="en-US" sz="3200" b="1" dirty="0" smtClean="0">
                <a:solidFill>
                  <a:srgbClr val="00B050"/>
                </a:solidFill>
              </a:rPr>
              <a:t>Step 3 </a:t>
            </a:r>
            <a:r>
              <a:rPr lang="en-US" sz="3200" b="1" dirty="0" smtClean="0">
                <a:solidFill>
                  <a:schemeClr val="bg1"/>
                </a:solidFill>
              </a:rPr>
              <a:t>– Define Data types</a:t>
            </a:r>
          </a:p>
        </p:txBody>
      </p:sp>
      <p:graphicFrame>
        <p:nvGraphicFramePr>
          <p:cNvPr id="7" name="Table 6"/>
          <p:cNvGraphicFramePr>
            <a:graphicFrameLocks noGrp="1"/>
          </p:cNvGraphicFramePr>
          <p:nvPr>
            <p:extLst>
              <p:ext uri="{D42A27DB-BD31-4B8C-83A1-F6EECF244321}">
                <p14:modId xmlns:p14="http://schemas.microsoft.com/office/powerpoint/2010/main" val="3252103039"/>
              </p:ext>
            </p:extLst>
          </p:nvPr>
        </p:nvGraphicFramePr>
        <p:xfrm>
          <a:off x="1037283" y="1934123"/>
          <a:ext cx="2504374" cy="1916655"/>
        </p:xfrm>
        <a:graphic>
          <a:graphicData uri="http://schemas.openxmlformats.org/drawingml/2006/table">
            <a:tbl>
              <a:tblPr firstRow="1" bandRow="1">
                <a:tableStyleId>{5C22544A-7EE6-4342-B048-85BDC9FD1C3A}</a:tableStyleId>
              </a:tblPr>
              <a:tblGrid>
                <a:gridCol w="1252187"/>
                <a:gridCol w="1252187"/>
              </a:tblGrid>
              <a:tr h="383331">
                <a:tc>
                  <a:txBody>
                    <a:bodyPr/>
                    <a:lstStyle/>
                    <a:p>
                      <a:r>
                        <a:rPr lang="en-US" sz="1400" dirty="0" smtClean="0"/>
                        <a:t>Supplier ID</a:t>
                      </a:r>
                      <a:endParaRPr lang="en-US" sz="1400" dirty="0"/>
                    </a:p>
                  </a:txBody>
                  <a:tcPr/>
                </a:tc>
                <a:tc>
                  <a:txBody>
                    <a:bodyPr/>
                    <a:lstStyle/>
                    <a:p>
                      <a:r>
                        <a:rPr lang="en-US" sz="1400" dirty="0" smtClean="0"/>
                        <a:t>INT</a:t>
                      </a:r>
                      <a:endParaRPr lang="en-US" sz="1400" dirty="0"/>
                    </a:p>
                  </a:txBody>
                  <a:tcPr/>
                </a:tc>
              </a:tr>
              <a:tr h="383331">
                <a:tc>
                  <a:txBody>
                    <a:bodyPr/>
                    <a:lstStyle/>
                    <a:p>
                      <a:r>
                        <a:rPr lang="en-US" sz="1400" dirty="0" smtClean="0"/>
                        <a:t>Supplier Name</a:t>
                      </a:r>
                      <a:endParaRPr lang="en-US" sz="1400" dirty="0"/>
                    </a:p>
                  </a:txBody>
                  <a:tcPr/>
                </a:tc>
                <a:tc>
                  <a:txBody>
                    <a:bodyPr/>
                    <a:lstStyle/>
                    <a:p>
                      <a:r>
                        <a:rPr lang="en-US" sz="1400" dirty="0" smtClean="0"/>
                        <a:t>Char</a:t>
                      </a:r>
                      <a:endParaRPr lang="en-US" sz="1400" dirty="0"/>
                    </a:p>
                  </a:txBody>
                  <a:tcPr/>
                </a:tc>
              </a:tr>
              <a:tr h="383331">
                <a:tc>
                  <a:txBody>
                    <a:bodyPr/>
                    <a:lstStyle/>
                    <a:p>
                      <a:r>
                        <a:rPr lang="en-US" sz="1400" dirty="0" smtClean="0"/>
                        <a:t>Address</a:t>
                      </a:r>
                      <a:endParaRPr lang="en-US" sz="1400" dirty="0"/>
                    </a:p>
                  </a:txBody>
                  <a:tcPr/>
                </a:tc>
                <a:tc>
                  <a:txBody>
                    <a:bodyPr/>
                    <a:lstStyle/>
                    <a:p>
                      <a:r>
                        <a:rPr lang="en-US" sz="1400" dirty="0" err="1" smtClean="0"/>
                        <a:t>Varchar</a:t>
                      </a:r>
                      <a:r>
                        <a:rPr lang="en-US" sz="1400" dirty="0" smtClean="0"/>
                        <a:t>(20)</a:t>
                      </a:r>
                      <a:endParaRPr lang="en-US" sz="1400" dirty="0"/>
                    </a:p>
                  </a:txBody>
                  <a:tcPr/>
                </a:tc>
              </a:tr>
              <a:tr h="383331">
                <a:tc>
                  <a:txBody>
                    <a:bodyPr/>
                    <a:lstStyle/>
                    <a:p>
                      <a:r>
                        <a:rPr lang="en-US" sz="1400" dirty="0" smtClean="0"/>
                        <a:t>Phone</a:t>
                      </a:r>
                      <a:endParaRPr lang="en-US" sz="1400" dirty="0"/>
                    </a:p>
                  </a:txBody>
                  <a:tcPr/>
                </a:tc>
                <a:tc>
                  <a:txBody>
                    <a:bodyPr/>
                    <a:lstStyle/>
                    <a:p>
                      <a:r>
                        <a:rPr lang="en-US" sz="1400" dirty="0" smtClean="0"/>
                        <a:t>INT(10)</a:t>
                      </a:r>
                      <a:endParaRPr lang="en-US" sz="1400" dirty="0"/>
                    </a:p>
                  </a:txBody>
                  <a:tcPr/>
                </a:tc>
              </a:tr>
              <a:tr h="383331">
                <a:tc>
                  <a:txBody>
                    <a:bodyPr/>
                    <a:lstStyle/>
                    <a:p>
                      <a:r>
                        <a:rPr lang="en-US" sz="1400" dirty="0" smtClean="0"/>
                        <a:t>Email</a:t>
                      </a:r>
                      <a:endParaRPr lang="en-US" sz="1400" dirty="0"/>
                    </a:p>
                  </a:txBody>
                  <a:tcPr/>
                </a:tc>
                <a:tc>
                  <a:txBody>
                    <a:bodyPr/>
                    <a:lstStyle/>
                    <a:p>
                      <a:r>
                        <a:rPr lang="en-US" sz="1400" dirty="0" err="1" smtClean="0"/>
                        <a:t>Varchar</a:t>
                      </a:r>
                      <a:r>
                        <a:rPr lang="en-US" sz="1400" dirty="0" smtClean="0"/>
                        <a:t>(20)</a:t>
                      </a:r>
                      <a:endParaRPr lang="en-US" sz="1400" dirty="0"/>
                    </a:p>
                  </a:txBody>
                  <a:tcPr/>
                </a:tc>
              </a:tr>
            </a:tbl>
          </a:graphicData>
        </a:graphic>
      </p:graphicFrame>
      <p:sp>
        <p:nvSpPr>
          <p:cNvPr id="8" name="TextBox 7"/>
          <p:cNvSpPr txBox="1"/>
          <p:nvPr/>
        </p:nvSpPr>
        <p:spPr>
          <a:xfrm>
            <a:off x="1037283" y="1553428"/>
            <a:ext cx="1980122"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Supplier</a:t>
            </a:r>
            <a:endParaRPr lang="en-US" sz="3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538793218"/>
              </p:ext>
            </p:extLst>
          </p:nvPr>
        </p:nvGraphicFramePr>
        <p:xfrm>
          <a:off x="4252685" y="1907199"/>
          <a:ext cx="2468748" cy="1928530"/>
        </p:xfrm>
        <a:graphic>
          <a:graphicData uri="http://schemas.openxmlformats.org/drawingml/2006/table">
            <a:tbl>
              <a:tblPr firstRow="1" bandRow="1">
                <a:tableStyleId>{5C22544A-7EE6-4342-B048-85BDC9FD1C3A}</a:tableStyleId>
              </a:tblPr>
              <a:tblGrid>
                <a:gridCol w="1234374"/>
                <a:gridCol w="1234374"/>
              </a:tblGrid>
              <a:tr h="385706">
                <a:tc>
                  <a:txBody>
                    <a:bodyPr/>
                    <a:lstStyle/>
                    <a:p>
                      <a:r>
                        <a:rPr lang="en-US" sz="1200" dirty="0" smtClean="0"/>
                        <a:t>Customer ID</a:t>
                      </a:r>
                      <a:endParaRPr lang="en-US" sz="1200" dirty="0"/>
                    </a:p>
                  </a:txBody>
                  <a:tcPr/>
                </a:tc>
                <a:tc>
                  <a:txBody>
                    <a:bodyPr/>
                    <a:lstStyle/>
                    <a:p>
                      <a:r>
                        <a:rPr lang="en-US" sz="1200" dirty="0" smtClean="0"/>
                        <a:t>INT</a:t>
                      </a:r>
                      <a:endParaRPr lang="en-US" sz="1200" dirty="0"/>
                    </a:p>
                  </a:txBody>
                  <a:tcPr/>
                </a:tc>
              </a:tr>
              <a:tr h="385706">
                <a:tc>
                  <a:txBody>
                    <a:bodyPr/>
                    <a:lstStyle/>
                    <a:p>
                      <a:r>
                        <a:rPr lang="en-US" sz="1200" dirty="0" smtClean="0"/>
                        <a:t>Customer Name</a:t>
                      </a:r>
                      <a:endParaRPr lang="en-US" sz="1200" dirty="0"/>
                    </a:p>
                  </a:txBody>
                  <a:tcPr/>
                </a:tc>
                <a:tc>
                  <a:txBody>
                    <a:bodyPr/>
                    <a:lstStyle/>
                    <a:p>
                      <a:r>
                        <a:rPr lang="en-US" sz="1200" dirty="0" smtClean="0"/>
                        <a:t>Char</a:t>
                      </a:r>
                      <a:endParaRPr lang="en-US" sz="1200" dirty="0"/>
                    </a:p>
                  </a:txBody>
                  <a:tcPr/>
                </a:tc>
              </a:tr>
              <a:tr h="385706">
                <a:tc>
                  <a:txBody>
                    <a:bodyPr/>
                    <a:lstStyle/>
                    <a:p>
                      <a:r>
                        <a:rPr lang="en-US" sz="1200" dirty="0" smtClean="0"/>
                        <a:t>Address</a:t>
                      </a:r>
                      <a:endParaRPr lang="en-US" sz="1200" dirty="0"/>
                    </a:p>
                  </a:txBody>
                  <a:tcPr/>
                </a:tc>
                <a:tc>
                  <a:txBody>
                    <a:bodyPr/>
                    <a:lstStyle/>
                    <a:p>
                      <a:r>
                        <a:rPr lang="en-US" sz="1200" dirty="0" err="1" smtClean="0"/>
                        <a:t>Varchar</a:t>
                      </a:r>
                      <a:r>
                        <a:rPr lang="en-US" sz="1200" dirty="0" smtClean="0"/>
                        <a:t>(20)</a:t>
                      </a:r>
                      <a:endParaRPr lang="en-US" sz="1200" dirty="0"/>
                    </a:p>
                  </a:txBody>
                  <a:tcPr/>
                </a:tc>
              </a:tr>
              <a:tr h="385706">
                <a:tc>
                  <a:txBody>
                    <a:bodyPr/>
                    <a:lstStyle/>
                    <a:p>
                      <a:r>
                        <a:rPr lang="en-US" sz="1200" dirty="0" smtClean="0"/>
                        <a:t>Phone</a:t>
                      </a:r>
                      <a:endParaRPr lang="en-US" sz="1200" dirty="0"/>
                    </a:p>
                  </a:txBody>
                  <a:tcPr/>
                </a:tc>
                <a:tc>
                  <a:txBody>
                    <a:bodyPr/>
                    <a:lstStyle/>
                    <a:p>
                      <a:r>
                        <a:rPr lang="en-US" sz="1200" dirty="0" smtClean="0"/>
                        <a:t>INT(10)</a:t>
                      </a:r>
                      <a:endParaRPr lang="en-US" sz="1200" dirty="0"/>
                    </a:p>
                  </a:txBody>
                  <a:tcPr/>
                </a:tc>
              </a:tr>
              <a:tr h="385706">
                <a:tc>
                  <a:txBody>
                    <a:bodyPr/>
                    <a:lstStyle/>
                    <a:p>
                      <a:r>
                        <a:rPr lang="en-US" sz="1200" dirty="0" smtClean="0"/>
                        <a:t>Email</a:t>
                      </a:r>
                      <a:endParaRPr lang="en-US" sz="1200" dirty="0"/>
                    </a:p>
                  </a:txBody>
                  <a:tcPr/>
                </a:tc>
                <a:tc>
                  <a:txBody>
                    <a:bodyPr/>
                    <a:lstStyle/>
                    <a:p>
                      <a:r>
                        <a:rPr lang="en-US" sz="1200" dirty="0" err="1" smtClean="0"/>
                        <a:t>Varchar</a:t>
                      </a:r>
                      <a:r>
                        <a:rPr lang="en-US" sz="1200" dirty="0" smtClean="0"/>
                        <a:t>(20)</a:t>
                      </a:r>
                      <a:endParaRPr lang="en-US" sz="1200" dirty="0"/>
                    </a:p>
                  </a:txBody>
                  <a:tcPr/>
                </a:tc>
              </a:tr>
            </a:tbl>
          </a:graphicData>
        </a:graphic>
      </p:graphicFrame>
      <p:sp>
        <p:nvSpPr>
          <p:cNvPr id="10" name="TextBox 9"/>
          <p:cNvSpPr txBox="1"/>
          <p:nvPr/>
        </p:nvSpPr>
        <p:spPr>
          <a:xfrm>
            <a:off x="4132404" y="1553428"/>
            <a:ext cx="1801993"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Customer</a:t>
            </a:r>
            <a:endParaRPr lang="en-US" sz="3000"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381569441"/>
              </p:ext>
            </p:extLst>
          </p:nvPr>
        </p:nvGraphicFramePr>
        <p:xfrm>
          <a:off x="7777922" y="1874062"/>
          <a:ext cx="2551666" cy="2331505"/>
        </p:xfrm>
        <a:graphic>
          <a:graphicData uri="http://schemas.openxmlformats.org/drawingml/2006/table">
            <a:tbl>
              <a:tblPr firstRow="1" bandRow="1">
                <a:tableStyleId>{5C22544A-7EE6-4342-B048-85BDC9FD1C3A}</a:tableStyleId>
              </a:tblPr>
              <a:tblGrid>
                <a:gridCol w="1275833"/>
                <a:gridCol w="1275833"/>
              </a:tblGrid>
              <a:tr h="374861">
                <a:tc>
                  <a:txBody>
                    <a:bodyPr/>
                    <a:lstStyle/>
                    <a:p>
                      <a:r>
                        <a:rPr lang="en-US" sz="1200" dirty="0" smtClean="0"/>
                        <a:t>Product ID</a:t>
                      </a:r>
                      <a:endParaRPr lang="en-US" sz="1200" dirty="0"/>
                    </a:p>
                  </a:txBody>
                  <a:tcPr/>
                </a:tc>
                <a:tc>
                  <a:txBody>
                    <a:bodyPr/>
                    <a:lstStyle/>
                    <a:p>
                      <a:r>
                        <a:rPr lang="en-US" sz="1200" dirty="0" smtClean="0"/>
                        <a:t>INT</a:t>
                      </a:r>
                      <a:endParaRPr lang="en-US" sz="1200" dirty="0"/>
                    </a:p>
                  </a:txBody>
                  <a:tcPr/>
                </a:tc>
              </a:tr>
              <a:tr h="374861">
                <a:tc>
                  <a:txBody>
                    <a:bodyPr/>
                    <a:lstStyle/>
                    <a:p>
                      <a:r>
                        <a:rPr lang="en-US" sz="1200" dirty="0" smtClean="0"/>
                        <a:t>Product Name</a:t>
                      </a:r>
                      <a:endParaRPr lang="en-US" sz="1200" dirty="0"/>
                    </a:p>
                  </a:txBody>
                  <a:tcPr/>
                </a:tc>
                <a:tc>
                  <a:txBody>
                    <a:bodyPr/>
                    <a:lstStyle/>
                    <a:p>
                      <a:r>
                        <a:rPr lang="en-US" sz="1200" dirty="0" smtClean="0"/>
                        <a:t>Char</a:t>
                      </a:r>
                      <a:endParaRPr lang="en-US" sz="1200" dirty="0"/>
                    </a:p>
                  </a:txBody>
                  <a:tcPr/>
                </a:tc>
              </a:tr>
              <a:tr h="374861">
                <a:tc>
                  <a:txBody>
                    <a:bodyPr/>
                    <a:lstStyle/>
                    <a:p>
                      <a:r>
                        <a:rPr lang="en-US" sz="1200" dirty="0" smtClean="0"/>
                        <a:t>Quantity</a:t>
                      </a:r>
                      <a:endParaRPr lang="en-US" sz="1200" dirty="0"/>
                    </a:p>
                  </a:txBody>
                  <a:tcPr/>
                </a:tc>
                <a:tc>
                  <a:txBody>
                    <a:bodyPr/>
                    <a:lstStyle/>
                    <a:p>
                      <a:r>
                        <a:rPr lang="en-US" sz="1200" dirty="0" smtClean="0"/>
                        <a:t>INT</a:t>
                      </a:r>
                      <a:endParaRPr lang="en-US" sz="1200" dirty="0"/>
                    </a:p>
                  </a:txBody>
                  <a:tcPr/>
                </a:tc>
              </a:tr>
              <a:tr h="374861">
                <a:tc>
                  <a:txBody>
                    <a:bodyPr/>
                    <a:lstStyle/>
                    <a:p>
                      <a:r>
                        <a:rPr lang="en-US" sz="1200" dirty="0" smtClean="0"/>
                        <a:t>Price</a:t>
                      </a:r>
                      <a:endParaRPr lang="en-US" sz="1200" dirty="0"/>
                    </a:p>
                  </a:txBody>
                  <a:tcPr/>
                </a:tc>
                <a:tc>
                  <a:txBody>
                    <a:bodyPr/>
                    <a:lstStyle/>
                    <a:p>
                      <a:r>
                        <a:rPr lang="en-US" sz="1200" dirty="0" smtClean="0"/>
                        <a:t>FLOAT</a:t>
                      </a:r>
                      <a:endParaRPr lang="en-US" sz="1200" dirty="0"/>
                    </a:p>
                  </a:txBody>
                  <a:tcPr/>
                </a:tc>
              </a:tr>
              <a:tr h="374861">
                <a:tc>
                  <a:txBody>
                    <a:bodyPr/>
                    <a:lstStyle/>
                    <a:p>
                      <a:r>
                        <a:rPr lang="en-US" sz="1200" dirty="0" smtClean="0"/>
                        <a:t>Manufacturing</a:t>
                      </a:r>
                      <a:r>
                        <a:rPr lang="en-US" sz="1200" baseline="0" dirty="0" smtClean="0"/>
                        <a:t> Date</a:t>
                      </a:r>
                      <a:endParaRPr lang="en-US" sz="1200" dirty="0"/>
                    </a:p>
                  </a:txBody>
                  <a:tcPr/>
                </a:tc>
                <a:tc>
                  <a:txBody>
                    <a:bodyPr/>
                    <a:lstStyle/>
                    <a:p>
                      <a:r>
                        <a:rPr lang="en-US" sz="1200" dirty="0" smtClean="0"/>
                        <a:t>DATE</a:t>
                      </a:r>
                      <a:endParaRPr lang="en-US" sz="1200" dirty="0"/>
                    </a:p>
                  </a:txBody>
                  <a:tcPr/>
                </a:tc>
              </a:tr>
              <a:tr h="374861">
                <a:tc>
                  <a:txBody>
                    <a:bodyPr/>
                    <a:lstStyle/>
                    <a:p>
                      <a:r>
                        <a:rPr lang="en-US" sz="1200" dirty="0" smtClean="0"/>
                        <a:t>Expired Date</a:t>
                      </a:r>
                      <a:endParaRPr lang="en-US" sz="1200" dirty="0"/>
                    </a:p>
                  </a:txBody>
                  <a:tcPr/>
                </a:tc>
                <a:tc>
                  <a:txBody>
                    <a:bodyPr/>
                    <a:lstStyle/>
                    <a:p>
                      <a:r>
                        <a:rPr lang="en-US" sz="1200" dirty="0" smtClean="0"/>
                        <a:t>DATE</a:t>
                      </a:r>
                      <a:endParaRPr lang="en-US" sz="1200" dirty="0"/>
                    </a:p>
                  </a:txBody>
                  <a:tcPr/>
                </a:tc>
              </a:tr>
            </a:tbl>
          </a:graphicData>
        </a:graphic>
      </p:graphicFrame>
      <p:sp>
        <p:nvSpPr>
          <p:cNvPr id="12" name="TextBox 11"/>
          <p:cNvSpPr txBox="1"/>
          <p:nvPr/>
        </p:nvSpPr>
        <p:spPr>
          <a:xfrm>
            <a:off x="7777922" y="1553428"/>
            <a:ext cx="1493234" cy="226113"/>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Products</a:t>
            </a:r>
            <a:endParaRPr lang="en-US" sz="3000" b="1" dirty="0">
              <a:solidFill>
                <a:schemeClr val="bg1"/>
              </a:solidFill>
            </a:endParaRPr>
          </a:p>
        </p:txBody>
      </p:sp>
      <p:sp>
        <p:nvSpPr>
          <p:cNvPr id="13" name="Right Arrow 12"/>
          <p:cNvSpPr/>
          <p:nvPr/>
        </p:nvSpPr>
        <p:spPr>
          <a:xfrm>
            <a:off x="870504" y="4515257"/>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Box 13"/>
          <p:cNvSpPr txBox="1"/>
          <p:nvPr/>
        </p:nvSpPr>
        <p:spPr>
          <a:xfrm>
            <a:off x="1579418" y="4390193"/>
            <a:ext cx="9948049" cy="492443"/>
          </a:xfrm>
          <a:prstGeom prst="rect">
            <a:avLst/>
          </a:prstGeom>
          <a:noFill/>
        </p:spPr>
        <p:txBody>
          <a:bodyPr wrap="square" lIns="0" tIns="0" rIns="0" bIns="0" rtlCol="1">
            <a:spAutoFit/>
          </a:bodyPr>
          <a:lstStyle/>
          <a:p>
            <a:r>
              <a:rPr lang="en-US" sz="3200" b="1" dirty="0" smtClean="0">
                <a:solidFill>
                  <a:srgbClr val="00B050"/>
                </a:solidFill>
              </a:rPr>
              <a:t>Step 4 </a:t>
            </a:r>
            <a:r>
              <a:rPr lang="en-US" sz="3200" b="1" dirty="0" smtClean="0">
                <a:solidFill>
                  <a:schemeClr val="bg1"/>
                </a:solidFill>
              </a:rPr>
              <a:t>– Identify Columns </a:t>
            </a:r>
          </a:p>
        </p:txBody>
      </p:sp>
      <p:sp>
        <p:nvSpPr>
          <p:cNvPr id="15" name="Right Arrow 14"/>
          <p:cNvSpPr/>
          <p:nvPr/>
        </p:nvSpPr>
        <p:spPr>
          <a:xfrm>
            <a:off x="870503" y="5356426"/>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Box 15"/>
          <p:cNvSpPr txBox="1"/>
          <p:nvPr/>
        </p:nvSpPr>
        <p:spPr>
          <a:xfrm>
            <a:off x="1579417" y="5231362"/>
            <a:ext cx="9948049" cy="954107"/>
          </a:xfrm>
          <a:prstGeom prst="rect">
            <a:avLst/>
          </a:prstGeom>
          <a:noFill/>
        </p:spPr>
        <p:txBody>
          <a:bodyPr wrap="square" lIns="0" tIns="0" rIns="0" bIns="0" rtlCol="1">
            <a:spAutoFit/>
          </a:bodyPr>
          <a:lstStyle/>
          <a:p>
            <a:r>
              <a:rPr lang="en-US" sz="3200" b="1" dirty="0" smtClean="0">
                <a:solidFill>
                  <a:srgbClr val="00B050"/>
                </a:solidFill>
              </a:rPr>
              <a:t>Step 5 </a:t>
            </a:r>
            <a:r>
              <a:rPr lang="en-US" sz="3200" b="1" dirty="0" smtClean="0">
                <a:solidFill>
                  <a:schemeClr val="bg1"/>
                </a:solidFill>
              </a:rPr>
              <a:t>– Normalize Table </a:t>
            </a:r>
          </a:p>
          <a:p>
            <a:r>
              <a:rPr lang="en-US" b="1" dirty="0" smtClean="0">
                <a:solidFill>
                  <a:schemeClr val="bg1"/>
                </a:solidFill>
              </a:rPr>
              <a:t>If there is a Redundant data </a:t>
            </a:r>
          </a:p>
          <a:p>
            <a:endParaRPr lang="en-US" sz="1200" b="1" dirty="0" smtClean="0">
              <a:solidFill>
                <a:schemeClr val="bg1"/>
              </a:solidFill>
            </a:endParaRPr>
          </a:p>
        </p:txBody>
      </p:sp>
    </p:spTree>
    <p:extLst>
      <p:ext uri="{BB962C8B-B14F-4D97-AF65-F5344CB8AC3E}">
        <p14:creationId xmlns:p14="http://schemas.microsoft.com/office/powerpoint/2010/main" val="3989358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850880" y="383618"/>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TextBox 3"/>
          <p:cNvSpPr txBox="1"/>
          <p:nvPr/>
        </p:nvSpPr>
        <p:spPr>
          <a:xfrm>
            <a:off x="1413162" y="271069"/>
            <a:ext cx="9948049" cy="738664"/>
          </a:xfrm>
          <a:prstGeom prst="rect">
            <a:avLst/>
          </a:prstGeom>
          <a:noFill/>
        </p:spPr>
        <p:txBody>
          <a:bodyPr wrap="square" lIns="0" tIns="0" rIns="0" bIns="0" rtlCol="1">
            <a:spAutoFit/>
          </a:bodyPr>
          <a:lstStyle/>
          <a:p>
            <a:r>
              <a:rPr lang="en-US" sz="3200" b="1" dirty="0" smtClean="0">
                <a:solidFill>
                  <a:srgbClr val="00B050"/>
                </a:solidFill>
              </a:rPr>
              <a:t>Step 6 </a:t>
            </a:r>
            <a:r>
              <a:rPr lang="en-US" sz="3200" b="1" dirty="0" smtClean="0">
                <a:solidFill>
                  <a:schemeClr val="bg1"/>
                </a:solidFill>
              </a:rPr>
              <a:t>– Specify Keys</a:t>
            </a:r>
          </a:p>
          <a:p>
            <a:r>
              <a:rPr lang="en-US" sz="1600" b="1" dirty="0">
                <a:solidFill>
                  <a:schemeClr val="bg1"/>
                </a:solidFill>
              </a:rPr>
              <a:t> </a:t>
            </a:r>
            <a:r>
              <a:rPr lang="en-US" sz="1600" b="1" dirty="0" smtClean="0">
                <a:solidFill>
                  <a:schemeClr val="bg1"/>
                </a:solidFill>
              </a:rPr>
              <a:t>                                                                             Primary keys</a:t>
            </a:r>
          </a:p>
        </p:txBody>
      </p:sp>
      <p:graphicFrame>
        <p:nvGraphicFramePr>
          <p:cNvPr id="7" name="Table 6"/>
          <p:cNvGraphicFramePr>
            <a:graphicFrameLocks noGrp="1"/>
          </p:cNvGraphicFramePr>
          <p:nvPr>
            <p:extLst>
              <p:ext uri="{D42A27DB-BD31-4B8C-83A1-F6EECF244321}">
                <p14:modId xmlns:p14="http://schemas.microsoft.com/office/powerpoint/2010/main" val="3252103039"/>
              </p:ext>
            </p:extLst>
          </p:nvPr>
        </p:nvGraphicFramePr>
        <p:xfrm>
          <a:off x="1037283" y="1934123"/>
          <a:ext cx="2504374" cy="1916655"/>
        </p:xfrm>
        <a:graphic>
          <a:graphicData uri="http://schemas.openxmlformats.org/drawingml/2006/table">
            <a:tbl>
              <a:tblPr firstRow="1" bandRow="1">
                <a:tableStyleId>{5C22544A-7EE6-4342-B048-85BDC9FD1C3A}</a:tableStyleId>
              </a:tblPr>
              <a:tblGrid>
                <a:gridCol w="1252187"/>
                <a:gridCol w="1252187"/>
              </a:tblGrid>
              <a:tr h="383331">
                <a:tc>
                  <a:txBody>
                    <a:bodyPr/>
                    <a:lstStyle/>
                    <a:p>
                      <a:r>
                        <a:rPr lang="en-US" sz="1400" dirty="0" smtClean="0"/>
                        <a:t>Supplier ID</a:t>
                      </a:r>
                      <a:endParaRPr lang="en-US" sz="1400" dirty="0"/>
                    </a:p>
                  </a:txBody>
                  <a:tcPr/>
                </a:tc>
                <a:tc>
                  <a:txBody>
                    <a:bodyPr/>
                    <a:lstStyle/>
                    <a:p>
                      <a:r>
                        <a:rPr lang="en-US" sz="1400" dirty="0" smtClean="0"/>
                        <a:t>INT</a:t>
                      </a:r>
                      <a:endParaRPr lang="en-US" sz="1400" dirty="0"/>
                    </a:p>
                  </a:txBody>
                  <a:tcPr/>
                </a:tc>
              </a:tr>
              <a:tr h="383331">
                <a:tc>
                  <a:txBody>
                    <a:bodyPr/>
                    <a:lstStyle/>
                    <a:p>
                      <a:r>
                        <a:rPr lang="en-US" sz="1400" dirty="0" smtClean="0"/>
                        <a:t>Supplier Name</a:t>
                      </a:r>
                      <a:endParaRPr lang="en-US" sz="1400" dirty="0"/>
                    </a:p>
                  </a:txBody>
                  <a:tcPr/>
                </a:tc>
                <a:tc>
                  <a:txBody>
                    <a:bodyPr/>
                    <a:lstStyle/>
                    <a:p>
                      <a:r>
                        <a:rPr lang="en-US" sz="1400" dirty="0" smtClean="0"/>
                        <a:t>Char</a:t>
                      </a:r>
                      <a:endParaRPr lang="en-US" sz="1400" dirty="0"/>
                    </a:p>
                  </a:txBody>
                  <a:tcPr/>
                </a:tc>
              </a:tr>
              <a:tr h="383331">
                <a:tc>
                  <a:txBody>
                    <a:bodyPr/>
                    <a:lstStyle/>
                    <a:p>
                      <a:r>
                        <a:rPr lang="en-US" sz="1400" dirty="0" smtClean="0"/>
                        <a:t>Address</a:t>
                      </a:r>
                      <a:endParaRPr lang="en-US" sz="1400" dirty="0"/>
                    </a:p>
                  </a:txBody>
                  <a:tcPr/>
                </a:tc>
                <a:tc>
                  <a:txBody>
                    <a:bodyPr/>
                    <a:lstStyle/>
                    <a:p>
                      <a:r>
                        <a:rPr lang="en-US" sz="1400" dirty="0" err="1" smtClean="0"/>
                        <a:t>Varchar</a:t>
                      </a:r>
                      <a:r>
                        <a:rPr lang="en-US" sz="1400" dirty="0" smtClean="0"/>
                        <a:t>(20)</a:t>
                      </a:r>
                      <a:endParaRPr lang="en-US" sz="1400" dirty="0"/>
                    </a:p>
                  </a:txBody>
                  <a:tcPr/>
                </a:tc>
              </a:tr>
              <a:tr h="383331">
                <a:tc>
                  <a:txBody>
                    <a:bodyPr/>
                    <a:lstStyle/>
                    <a:p>
                      <a:r>
                        <a:rPr lang="en-US" sz="1400" dirty="0" smtClean="0"/>
                        <a:t>Phone</a:t>
                      </a:r>
                      <a:endParaRPr lang="en-US" sz="1400" dirty="0"/>
                    </a:p>
                  </a:txBody>
                  <a:tcPr/>
                </a:tc>
                <a:tc>
                  <a:txBody>
                    <a:bodyPr/>
                    <a:lstStyle/>
                    <a:p>
                      <a:r>
                        <a:rPr lang="en-US" sz="1400" dirty="0" smtClean="0"/>
                        <a:t>INT(10)</a:t>
                      </a:r>
                      <a:endParaRPr lang="en-US" sz="1400" dirty="0"/>
                    </a:p>
                  </a:txBody>
                  <a:tcPr/>
                </a:tc>
              </a:tr>
              <a:tr h="383331">
                <a:tc>
                  <a:txBody>
                    <a:bodyPr/>
                    <a:lstStyle/>
                    <a:p>
                      <a:r>
                        <a:rPr lang="en-US" sz="1400" dirty="0" smtClean="0"/>
                        <a:t>Email</a:t>
                      </a:r>
                      <a:endParaRPr lang="en-US" sz="1400" dirty="0"/>
                    </a:p>
                  </a:txBody>
                  <a:tcPr/>
                </a:tc>
                <a:tc>
                  <a:txBody>
                    <a:bodyPr/>
                    <a:lstStyle/>
                    <a:p>
                      <a:r>
                        <a:rPr lang="en-US" sz="1400" dirty="0" err="1" smtClean="0"/>
                        <a:t>Varchar</a:t>
                      </a:r>
                      <a:r>
                        <a:rPr lang="en-US" sz="1400" dirty="0" smtClean="0"/>
                        <a:t>(20)</a:t>
                      </a:r>
                      <a:endParaRPr lang="en-US" sz="1400" dirty="0"/>
                    </a:p>
                  </a:txBody>
                  <a:tcPr/>
                </a:tc>
              </a:tr>
            </a:tbl>
          </a:graphicData>
        </a:graphic>
      </p:graphicFrame>
      <p:sp>
        <p:nvSpPr>
          <p:cNvPr id="8" name="TextBox 7"/>
          <p:cNvSpPr txBox="1"/>
          <p:nvPr/>
        </p:nvSpPr>
        <p:spPr>
          <a:xfrm>
            <a:off x="1037283" y="1553428"/>
            <a:ext cx="1980122"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Supplier</a:t>
            </a:r>
            <a:endParaRPr lang="en-US" sz="3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538793218"/>
              </p:ext>
            </p:extLst>
          </p:nvPr>
        </p:nvGraphicFramePr>
        <p:xfrm>
          <a:off x="4252685" y="1907199"/>
          <a:ext cx="2468748" cy="1928530"/>
        </p:xfrm>
        <a:graphic>
          <a:graphicData uri="http://schemas.openxmlformats.org/drawingml/2006/table">
            <a:tbl>
              <a:tblPr firstRow="1" bandRow="1">
                <a:tableStyleId>{5C22544A-7EE6-4342-B048-85BDC9FD1C3A}</a:tableStyleId>
              </a:tblPr>
              <a:tblGrid>
                <a:gridCol w="1234374"/>
                <a:gridCol w="1234374"/>
              </a:tblGrid>
              <a:tr h="385706">
                <a:tc>
                  <a:txBody>
                    <a:bodyPr/>
                    <a:lstStyle/>
                    <a:p>
                      <a:r>
                        <a:rPr lang="en-US" sz="1200" dirty="0" smtClean="0"/>
                        <a:t>Customer ID</a:t>
                      </a:r>
                      <a:endParaRPr lang="en-US" sz="1200" dirty="0"/>
                    </a:p>
                  </a:txBody>
                  <a:tcPr/>
                </a:tc>
                <a:tc>
                  <a:txBody>
                    <a:bodyPr/>
                    <a:lstStyle/>
                    <a:p>
                      <a:r>
                        <a:rPr lang="en-US" sz="1200" dirty="0" smtClean="0"/>
                        <a:t>INT</a:t>
                      </a:r>
                      <a:endParaRPr lang="en-US" sz="1200" dirty="0"/>
                    </a:p>
                  </a:txBody>
                  <a:tcPr/>
                </a:tc>
              </a:tr>
              <a:tr h="385706">
                <a:tc>
                  <a:txBody>
                    <a:bodyPr/>
                    <a:lstStyle/>
                    <a:p>
                      <a:r>
                        <a:rPr lang="en-US" sz="1200" dirty="0" smtClean="0"/>
                        <a:t>Customer Name</a:t>
                      </a:r>
                      <a:endParaRPr lang="en-US" sz="1200" dirty="0"/>
                    </a:p>
                  </a:txBody>
                  <a:tcPr/>
                </a:tc>
                <a:tc>
                  <a:txBody>
                    <a:bodyPr/>
                    <a:lstStyle/>
                    <a:p>
                      <a:r>
                        <a:rPr lang="en-US" sz="1200" dirty="0" smtClean="0"/>
                        <a:t>Char</a:t>
                      </a:r>
                      <a:endParaRPr lang="en-US" sz="1200" dirty="0"/>
                    </a:p>
                  </a:txBody>
                  <a:tcPr/>
                </a:tc>
              </a:tr>
              <a:tr h="385706">
                <a:tc>
                  <a:txBody>
                    <a:bodyPr/>
                    <a:lstStyle/>
                    <a:p>
                      <a:r>
                        <a:rPr lang="en-US" sz="1200" dirty="0" smtClean="0"/>
                        <a:t>Address</a:t>
                      </a:r>
                      <a:endParaRPr lang="en-US" sz="1200" dirty="0"/>
                    </a:p>
                  </a:txBody>
                  <a:tcPr/>
                </a:tc>
                <a:tc>
                  <a:txBody>
                    <a:bodyPr/>
                    <a:lstStyle/>
                    <a:p>
                      <a:r>
                        <a:rPr lang="en-US" sz="1200" dirty="0" err="1" smtClean="0"/>
                        <a:t>Varchar</a:t>
                      </a:r>
                      <a:r>
                        <a:rPr lang="en-US" sz="1200" dirty="0" smtClean="0"/>
                        <a:t>(20)</a:t>
                      </a:r>
                      <a:endParaRPr lang="en-US" sz="1200" dirty="0"/>
                    </a:p>
                  </a:txBody>
                  <a:tcPr/>
                </a:tc>
              </a:tr>
              <a:tr h="385706">
                <a:tc>
                  <a:txBody>
                    <a:bodyPr/>
                    <a:lstStyle/>
                    <a:p>
                      <a:r>
                        <a:rPr lang="en-US" sz="1200" dirty="0" smtClean="0"/>
                        <a:t>Phone</a:t>
                      </a:r>
                      <a:endParaRPr lang="en-US" sz="1200" dirty="0"/>
                    </a:p>
                  </a:txBody>
                  <a:tcPr/>
                </a:tc>
                <a:tc>
                  <a:txBody>
                    <a:bodyPr/>
                    <a:lstStyle/>
                    <a:p>
                      <a:r>
                        <a:rPr lang="en-US" sz="1200" dirty="0" smtClean="0"/>
                        <a:t>INT(10)</a:t>
                      </a:r>
                      <a:endParaRPr lang="en-US" sz="1200" dirty="0"/>
                    </a:p>
                  </a:txBody>
                  <a:tcPr/>
                </a:tc>
              </a:tr>
              <a:tr h="385706">
                <a:tc>
                  <a:txBody>
                    <a:bodyPr/>
                    <a:lstStyle/>
                    <a:p>
                      <a:r>
                        <a:rPr lang="en-US" sz="1200" dirty="0" smtClean="0"/>
                        <a:t>Email</a:t>
                      </a:r>
                      <a:endParaRPr lang="en-US" sz="1200" dirty="0"/>
                    </a:p>
                  </a:txBody>
                  <a:tcPr/>
                </a:tc>
                <a:tc>
                  <a:txBody>
                    <a:bodyPr/>
                    <a:lstStyle/>
                    <a:p>
                      <a:r>
                        <a:rPr lang="en-US" sz="1200" dirty="0" err="1" smtClean="0"/>
                        <a:t>Varchar</a:t>
                      </a:r>
                      <a:r>
                        <a:rPr lang="en-US" sz="1200" dirty="0" smtClean="0"/>
                        <a:t>(20)</a:t>
                      </a:r>
                      <a:endParaRPr lang="en-US" sz="1200" dirty="0"/>
                    </a:p>
                  </a:txBody>
                  <a:tcPr/>
                </a:tc>
              </a:tr>
            </a:tbl>
          </a:graphicData>
        </a:graphic>
      </p:graphicFrame>
      <p:sp>
        <p:nvSpPr>
          <p:cNvPr id="10" name="TextBox 9"/>
          <p:cNvSpPr txBox="1"/>
          <p:nvPr/>
        </p:nvSpPr>
        <p:spPr>
          <a:xfrm>
            <a:off x="4132404" y="1553428"/>
            <a:ext cx="1801993" cy="218008"/>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Customer</a:t>
            </a:r>
            <a:endParaRPr lang="en-US" sz="3000"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381569441"/>
              </p:ext>
            </p:extLst>
          </p:nvPr>
        </p:nvGraphicFramePr>
        <p:xfrm>
          <a:off x="7777922" y="1874062"/>
          <a:ext cx="2551666" cy="2331505"/>
        </p:xfrm>
        <a:graphic>
          <a:graphicData uri="http://schemas.openxmlformats.org/drawingml/2006/table">
            <a:tbl>
              <a:tblPr firstRow="1" bandRow="1">
                <a:tableStyleId>{5C22544A-7EE6-4342-B048-85BDC9FD1C3A}</a:tableStyleId>
              </a:tblPr>
              <a:tblGrid>
                <a:gridCol w="1275833"/>
                <a:gridCol w="1275833"/>
              </a:tblGrid>
              <a:tr h="374861">
                <a:tc>
                  <a:txBody>
                    <a:bodyPr/>
                    <a:lstStyle/>
                    <a:p>
                      <a:r>
                        <a:rPr lang="en-US" sz="1200" dirty="0" smtClean="0"/>
                        <a:t>Product ID</a:t>
                      </a:r>
                      <a:endParaRPr lang="en-US" sz="1200" dirty="0"/>
                    </a:p>
                  </a:txBody>
                  <a:tcPr/>
                </a:tc>
                <a:tc>
                  <a:txBody>
                    <a:bodyPr/>
                    <a:lstStyle/>
                    <a:p>
                      <a:r>
                        <a:rPr lang="en-US" sz="1200" dirty="0" smtClean="0"/>
                        <a:t>INT</a:t>
                      </a:r>
                      <a:endParaRPr lang="en-US" sz="1200" dirty="0"/>
                    </a:p>
                  </a:txBody>
                  <a:tcPr/>
                </a:tc>
              </a:tr>
              <a:tr h="374861">
                <a:tc>
                  <a:txBody>
                    <a:bodyPr/>
                    <a:lstStyle/>
                    <a:p>
                      <a:r>
                        <a:rPr lang="en-US" sz="1200" dirty="0" smtClean="0"/>
                        <a:t>Product Name</a:t>
                      </a:r>
                      <a:endParaRPr lang="en-US" sz="1200" dirty="0"/>
                    </a:p>
                  </a:txBody>
                  <a:tcPr/>
                </a:tc>
                <a:tc>
                  <a:txBody>
                    <a:bodyPr/>
                    <a:lstStyle/>
                    <a:p>
                      <a:r>
                        <a:rPr lang="en-US" sz="1200" dirty="0" smtClean="0"/>
                        <a:t>Char</a:t>
                      </a:r>
                      <a:endParaRPr lang="en-US" sz="1200" dirty="0"/>
                    </a:p>
                  </a:txBody>
                  <a:tcPr/>
                </a:tc>
              </a:tr>
              <a:tr h="374861">
                <a:tc>
                  <a:txBody>
                    <a:bodyPr/>
                    <a:lstStyle/>
                    <a:p>
                      <a:r>
                        <a:rPr lang="en-US" sz="1200" dirty="0" smtClean="0"/>
                        <a:t>Quantity</a:t>
                      </a:r>
                      <a:endParaRPr lang="en-US" sz="1200" dirty="0"/>
                    </a:p>
                  </a:txBody>
                  <a:tcPr/>
                </a:tc>
                <a:tc>
                  <a:txBody>
                    <a:bodyPr/>
                    <a:lstStyle/>
                    <a:p>
                      <a:r>
                        <a:rPr lang="en-US" sz="1200" dirty="0" smtClean="0"/>
                        <a:t>INT</a:t>
                      </a:r>
                      <a:endParaRPr lang="en-US" sz="1200" dirty="0"/>
                    </a:p>
                  </a:txBody>
                  <a:tcPr/>
                </a:tc>
              </a:tr>
              <a:tr h="374861">
                <a:tc>
                  <a:txBody>
                    <a:bodyPr/>
                    <a:lstStyle/>
                    <a:p>
                      <a:r>
                        <a:rPr lang="en-US" sz="1200" dirty="0" smtClean="0"/>
                        <a:t>Price</a:t>
                      </a:r>
                      <a:endParaRPr lang="en-US" sz="1200" dirty="0"/>
                    </a:p>
                  </a:txBody>
                  <a:tcPr/>
                </a:tc>
                <a:tc>
                  <a:txBody>
                    <a:bodyPr/>
                    <a:lstStyle/>
                    <a:p>
                      <a:r>
                        <a:rPr lang="en-US" sz="1200" dirty="0" smtClean="0"/>
                        <a:t>FLOAT</a:t>
                      </a:r>
                      <a:endParaRPr lang="en-US" sz="1200" dirty="0"/>
                    </a:p>
                  </a:txBody>
                  <a:tcPr/>
                </a:tc>
              </a:tr>
              <a:tr h="374861">
                <a:tc>
                  <a:txBody>
                    <a:bodyPr/>
                    <a:lstStyle/>
                    <a:p>
                      <a:r>
                        <a:rPr lang="en-US" sz="1200" dirty="0" smtClean="0"/>
                        <a:t>Manufacturing</a:t>
                      </a:r>
                      <a:r>
                        <a:rPr lang="en-US" sz="1200" baseline="0" dirty="0" smtClean="0"/>
                        <a:t> Date</a:t>
                      </a:r>
                      <a:endParaRPr lang="en-US" sz="1200" dirty="0"/>
                    </a:p>
                  </a:txBody>
                  <a:tcPr/>
                </a:tc>
                <a:tc>
                  <a:txBody>
                    <a:bodyPr/>
                    <a:lstStyle/>
                    <a:p>
                      <a:r>
                        <a:rPr lang="en-US" sz="1200" dirty="0" smtClean="0"/>
                        <a:t>DATE</a:t>
                      </a:r>
                      <a:endParaRPr lang="en-US" sz="1200" dirty="0"/>
                    </a:p>
                  </a:txBody>
                  <a:tcPr/>
                </a:tc>
              </a:tr>
              <a:tr h="374861">
                <a:tc>
                  <a:txBody>
                    <a:bodyPr/>
                    <a:lstStyle/>
                    <a:p>
                      <a:r>
                        <a:rPr lang="en-US" sz="1200" dirty="0" smtClean="0"/>
                        <a:t>Expired Date</a:t>
                      </a:r>
                      <a:endParaRPr lang="en-US" sz="1200" dirty="0"/>
                    </a:p>
                  </a:txBody>
                  <a:tcPr/>
                </a:tc>
                <a:tc>
                  <a:txBody>
                    <a:bodyPr/>
                    <a:lstStyle/>
                    <a:p>
                      <a:r>
                        <a:rPr lang="en-US" sz="1200" dirty="0" smtClean="0"/>
                        <a:t>DATE</a:t>
                      </a:r>
                      <a:endParaRPr lang="en-US" sz="1200" dirty="0"/>
                    </a:p>
                  </a:txBody>
                  <a:tcPr/>
                </a:tc>
              </a:tr>
            </a:tbl>
          </a:graphicData>
        </a:graphic>
      </p:graphicFrame>
      <p:sp>
        <p:nvSpPr>
          <p:cNvPr id="12" name="TextBox 11"/>
          <p:cNvSpPr txBox="1"/>
          <p:nvPr/>
        </p:nvSpPr>
        <p:spPr>
          <a:xfrm>
            <a:off x="7777922" y="1553428"/>
            <a:ext cx="1493234" cy="226113"/>
          </a:xfrm>
          <a:prstGeom prst="rect">
            <a:avLst/>
          </a:prstGeom>
          <a:noFill/>
        </p:spPr>
        <p:txBody>
          <a:bodyPr wrap="square" lIns="0" tIns="0" rIns="0" bIns="0" rtlCol="1">
            <a:spAutoFit/>
          </a:bodyPr>
          <a:lstStyle/>
          <a:p>
            <a:pPr algn="just">
              <a:lnSpc>
                <a:spcPts val="1733"/>
              </a:lnSpc>
            </a:pPr>
            <a:r>
              <a:rPr lang="en-US" sz="3000" b="1" dirty="0" smtClean="0">
                <a:solidFill>
                  <a:schemeClr val="bg1"/>
                </a:solidFill>
              </a:rPr>
              <a:t>Products</a:t>
            </a:r>
            <a:endParaRPr lang="en-US" sz="3000" b="1" dirty="0">
              <a:solidFill>
                <a:schemeClr val="bg1"/>
              </a:solidFill>
            </a:endParaRPr>
          </a:p>
        </p:txBody>
      </p:sp>
      <p:sp>
        <p:nvSpPr>
          <p:cNvPr id="13" name="Right Arrow 12"/>
          <p:cNvSpPr/>
          <p:nvPr/>
        </p:nvSpPr>
        <p:spPr>
          <a:xfrm>
            <a:off x="870504" y="4515257"/>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Box 13"/>
          <p:cNvSpPr txBox="1"/>
          <p:nvPr/>
        </p:nvSpPr>
        <p:spPr>
          <a:xfrm>
            <a:off x="1413162" y="4406955"/>
            <a:ext cx="9948049" cy="492443"/>
          </a:xfrm>
          <a:prstGeom prst="rect">
            <a:avLst/>
          </a:prstGeom>
          <a:noFill/>
        </p:spPr>
        <p:txBody>
          <a:bodyPr wrap="square" lIns="0" tIns="0" rIns="0" bIns="0" rtlCol="1">
            <a:spAutoFit/>
          </a:bodyPr>
          <a:lstStyle/>
          <a:p>
            <a:r>
              <a:rPr lang="en-US" sz="3200" b="1" dirty="0" smtClean="0">
                <a:solidFill>
                  <a:srgbClr val="00B050"/>
                </a:solidFill>
              </a:rPr>
              <a:t>Step 7 </a:t>
            </a:r>
            <a:r>
              <a:rPr lang="en-US" sz="3200" b="1" dirty="0" smtClean="0">
                <a:solidFill>
                  <a:schemeClr val="bg1"/>
                </a:solidFill>
              </a:rPr>
              <a:t>– Define Relationships</a:t>
            </a:r>
          </a:p>
        </p:txBody>
      </p:sp>
      <p:sp>
        <p:nvSpPr>
          <p:cNvPr id="17" name="Right Arrow 16"/>
          <p:cNvSpPr/>
          <p:nvPr/>
        </p:nvSpPr>
        <p:spPr>
          <a:xfrm>
            <a:off x="703724" y="2028853"/>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Right Arrow 17"/>
          <p:cNvSpPr/>
          <p:nvPr/>
        </p:nvSpPr>
        <p:spPr>
          <a:xfrm>
            <a:off x="3798847" y="1999004"/>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Right Arrow 18"/>
          <p:cNvSpPr/>
          <p:nvPr/>
        </p:nvSpPr>
        <p:spPr>
          <a:xfrm>
            <a:off x="7294321" y="1914049"/>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Right Arrow 19"/>
          <p:cNvSpPr/>
          <p:nvPr/>
        </p:nvSpPr>
        <p:spPr>
          <a:xfrm>
            <a:off x="7294321" y="2330968"/>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Right Arrow 20"/>
          <p:cNvSpPr/>
          <p:nvPr/>
        </p:nvSpPr>
        <p:spPr>
          <a:xfrm>
            <a:off x="684101" y="2442895"/>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Right Arrow 21"/>
          <p:cNvSpPr/>
          <p:nvPr/>
        </p:nvSpPr>
        <p:spPr>
          <a:xfrm>
            <a:off x="3779224" y="2417914"/>
            <a:ext cx="333557" cy="242316"/>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Rectangle 2"/>
          <p:cNvSpPr/>
          <p:nvPr/>
        </p:nvSpPr>
        <p:spPr>
          <a:xfrm>
            <a:off x="850880" y="5142015"/>
            <a:ext cx="2260455" cy="136566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7777922" y="5142015"/>
            <a:ext cx="2850078" cy="1365662"/>
          </a:xfrm>
          <a:prstGeom prst="rect">
            <a:avLst/>
          </a:prstGeom>
          <a:solidFill>
            <a:srgbClr val="E3008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Diamond 5"/>
          <p:cNvSpPr/>
          <p:nvPr/>
        </p:nvSpPr>
        <p:spPr>
          <a:xfrm>
            <a:off x="4204764" y="5142015"/>
            <a:ext cx="2254782" cy="125878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204061" y="5533547"/>
            <a:ext cx="1352101" cy="523220"/>
          </a:xfrm>
          <a:prstGeom prst="rect">
            <a:avLst/>
          </a:prstGeom>
        </p:spPr>
        <p:txBody>
          <a:bodyPr wrap="none">
            <a:spAutoFit/>
          </a:bodyPr>
          <a:lstStyle/>
          <a:p>
            <a:r>
              <a:rPr lang="en-US" sz="2800" b="1" dirty="0" smtClean="0">
                <a:solidFill>
                  <a:schemeClr val="bg1"/>
                </a:solidFill>
              </a:rPr>
              <a:t>Product</a:t>
            </a:r>
            <a:endParaRPr lang="en-US" sz="2800" b="1" dirty="0">
              <a:solidFill>
                <a:schemeClr val="bg1"/>
              </a:solidFill>
            </a:endParaRPr>
          </a:p>
        </p:txBody>
      </p:sp>
      <p:sp>
        <p:nvSpPr>
          <p:cNvPr id="24" name="Rectangle 23"/>
          <p:cNvSpPr/>
          <p:nvPr/>
        </p:nvSpPr>
        <p:spPr>
          <a:xfrm>
            <a:off x="8218063" y="5548720"/>
            <a:ext cx="1417376" cy="523220"/>
          </a:xfrm>
          <a:prstGeom prst="rect">
            <a:avLst/>
          </a:prstGeom>
        </p:spPr>
        <p:txBody>
          <a:bodyPr wrap="none">
            <a:spAutoFit/>
          </a:bodyPr>
          <a:lstStyle/>
          <a:p>
            <a:r>
              <a:rPr lang="en-US" sz="2800" b="1" dirty="0" smtClean="0">
                <a:solidFill>
                  <a:schemeClr val="bg1"/>
                </a:solidFill>
              </a:rPr>
              <a:t>Supplier</a:t>
            </a:r>
            <a:endParaRPr lang="en-US" sz="2800" b="1" dirty="0">
              <a:solidFill>
                <a:schemeClr val="bg1"/>
              </a:solidFill>
            </a:endParaRPr>
          </a:p>
        </p:txBody>
      </p:sp>
      <p:sp>
        <p:nvSpPr>
          <p:cNvPr id="25" name="Rectangle 24"/>
          <p:cNvSpPr/>
          <p:nvPr/>
        </p:nvSpPr>
        <p:spPr>
          <a:xfrm>
            <a:off x="4537768" y="5571352"/>
            <a:ext cx="1288686" cy="400110"/>
          </a:xfrm>
          <a:prstGeom prst="rect">
            <a:avLst/>
          </a:prstGeom>
        </p:spPr>
        <p:txBody>
          <a:bodyPr wrap="none">
            <a:spAutoFit/>
          </a:bodyPr>
          <a:lstStyle/>
          <a:p>
            <a:r>
              <a:rPr lang="en-US" sz="2000" b="1" dirty="0" smtClean="0">
                <a:solidFill>
                  <a:schemeClr val="bg1"/>
                </a:solidFill>
              </a:rPr>
              <a:t>Purchased</a:t>
            </a:r>
            <a:endParaRPr lang="en-US" sz="2000" b="1" dirty="0">
              <a:solidFill>
                <a:schemeClr val="bg1"/>
              </a:solidFill>
            </a:endParaRPr>
          </a:p>
        </p:txBody>
      </p:sp>
      <p:cxnSp>
        <p:nvCxnSpPr>
          <p:cNvPr id="27" name="Straight Connector 26"/>
          <p:cNvCxnSpPr>
            <a:stCxn id="6" idx="3"/>
          </p:cNvCxnSpPr>
          <p:nvPr/>
        </p:nvCxnSpPr>
        <p:spPr>
          <a:xfrm flipV="1">
            <a:off x="6459546" y="5771407"/>
            <a:ext cx="131837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6" idx="1"/>
            <a:endCxn id="3" idx="3"/>
          </p:cNvCxnSpPr>
          <p:nvPr/>
        </p:nvCxnSpPr>
        <p:spPr>
          <a:xfrm flipH="1">
            <a:off x="3111335" y="5771408"/>
            <a:ext cx="1093429" cy="53438"/>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212203" y="5287644"/>
            <a:ext cx="409086" cy="400110"/>
          </a:xfrm>
          <a:prstGeom prst="rect">
            <a:avLst/>
          </a:prstGeom>
        </p:spPr>
        <p:txBody>
          <a:bodyPr wrap="none">
            <a:spAutoFit/>
          </a:bodyPr>
          <a:lstStyle/>
          <a:p>
            <a:r>
              <a:rPr lang="en-US" sz="2000" b="1" dirty="0">
                <a:solidFill>
                  <a:schemeClr val="bg1"/>
                </a:solidFill>
              </a:rPr>
              <a:t>M</a:t>
            </a:r>
          </a:p>
        </p:txBody>
      </p:sp>
      <p:sp>
        <p:nvSpPr>
          <p:cNvPr id="32" name="Rectangle 31"/>
          <p:cNvSpPr/>
          <p:nvPr/>
        </p:nvSpPr>
        <p:spPr>
          <a:xfrm>
            <a:off x="7148766" y="5287644"/>
            <a:ext cx="352982" cy="400110"/>
          </a:xfrm>
          <a:prstGeom prst="rect">
            <a:avLst/>
          </a:prstGeom>
        </p:spPr>
        <p:txBody>
          <a:bodyPr wrap="none">
            <a:spAutoFit/>
          </a:bodyPr>
          <a:lstStyle/>
          <a:p>
            <a:r>
              <a:rPr lang="en-US" sz="2000" b="1" dirty="0" smtClean="0">
                <a:solidFill>
                  <a:schemeClr val="bg1"/>
                </a:solidFill>
              </a:rPr>
              <a:t>N</a:t>
            </a:r>
            <a:endParaRPr lang="en-US" sz="2000" b="1" dirty="0">
              <a:solidFill>
                <a:schemeClr val="bg1"/>
              </a:solidFill>
            </a:endParaRPr>
          </a:p>
        </p:txBody>
      </p:sp>
    </p:spTree>
    <p:extLst>
      <p:ext uri="{BB962C8B-B14F-4D97-AF65-F5344CB8AC3E}">
        <p14:creationId xmlns:p14="http://schemas.microsoft.com/office/powerpoint/2010/main" val="970013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4389" y="3718186"/>
            <a:ext cx="9948049" cy="984885"/>
          </a:xfrm>
          <a:prstGeom prst="rect">
            <a:avLst/>
          </a:prstGeom>
          <a:noFill/>
        </p:spPr>
        <p:txBody>
          <a:bodyPr wrap="square" lIns="0" tIns="0" rIns="0" bIns="0" rtlCol="1">
            <a:spAutoFit/>
          </a:bodyPr>
          <a:lstStyle/>
          <a:p>
            <a:r>
              <a:rPr lang="en-US" sz="3200" b="1" dirty="0" smtClean="0">
                <a:solidFill>
                  <a:srgbClr val="00B050"/>
                </a:solidFill>
              </a:rPr>
              <a:t>Step 8 </a:t>
            </a:r>
            <a:r>
              <a:rPr lang="en-US" sz="3200" b="1" dirty="0" smtClean="0">
                <a:solidFill>
                  <a:schemeClr val="bg1"/>
                </a:solidFill>
              </a:rPr>
              <a:t>– </a:t>
            </a:r>
            <a:r>
              <a:rPr lang="en-US" sz="3200" b="1" dirty="0">
                <a:solidFill>
                  <a:schemeClr val="bg1"/>
                </a:solidFill>
                <a:latin typeface="Bahnschrift Condensed" panose="020B0502040204020203" pitchFamily="34" charset="0"/>
              </a:rPr>
              <a:t>Draw E-R Diagram</a:t>
            </a:r>
          </a:p>
          <a:p>
            <a:endParaRPr lang="en-US" sz="3200" b="1" dirty="0" smtClean="0">
              <a:solidFill>
                <a:schemeClr val="bg1"/>
              </a:solidFill>
            </a:endParaRPr>
          </a:p>
        </p:txBody>
      </p:sp>
      <p:sp>
        <p:nvSpPr>
          <p:cNvPr id="3" name="Rectangle 2"/>
          <p:cNvSpPr/>
          <p:nvPr/>
        </p:nvSpPr>
        <p:spPr>
          <a:xfrm>
            <a:off x="696501" y="463137"/>
            <a:ext cx="2260455" cy="1365662"/>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516248" y="498761"/>
            <a:ext cx="2850078" cy="1365662"/>
          </a:xfrm>
          <a:prstGeom prst="rect">
            <a:avLst/>
          </a:prstGeom>
          <a:solidFill>
            <a:srgbClr val="E3008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Diamond 4"/>
          <p:cNvSpPr/>
          <p:nvPr/>
        </p:nvSpPr>
        <p:spPr>
          <a:xfrm>
            <a:off x="4109211" y="516575"/>
            <a:ext cx="2254782" cy="1258785"/>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5" idx="1"/>
            <a:endCxn id="3" idx="3"/>
          </p:cNvCxnSpPr>
          <p:nvPr/>
        </p:nvCxnSpPr>
        <p:spPr>
          <a:xfrm flipH="1">
            <a:off x="2956956" y="1145968"/>
            <a:ext cx="115225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3"/>
            <a:endCxn id="4" idx="1"/>
          </p:cNvCxnSpPr>
          <p:nvPr/>
        </p:nvCxnSpPr>
        <p:spPr>
          <a:xfrm>
            <a:off x="6363993" y="1145968"/>
            <a:ext cx="1152255" cy="35624"/>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046436" y="884358"/>
            <a:ext cx="1352101" cy="523220"/>
          </a:xfrm>
          <a:prstGeom prst="rect">
            <a:avLst/>
          </a:prstGeom>
        </p:spPr>
        <p:txBody>
          <a:bodyPr wrap="none">
            <a:spAutoFit/>
          </a:bodyPr>
          <a:lstStyle/>
          <a:p>
            <a:r>
              <a:rPr lang="en-US" sz="2800" b="1" dirty="0" smtClean="0">
                <a:solidFill>
                  <a:schemeClr val="bg1"/>
                </a:solidFill>
              </a:rPr>
              <a:t>Product</a:t>
            </a:r>
            <a:endParaRPr lang="en-US" sz="2800" b="1" dirty="0">
              <a:solidFill>
                <a:schemeClr val="bg1"/>
              </a:solidFill>
            </a:endParaRPr>
          </a:p>
        </p:txBody>
      </p:sp>
      <p:sp>
        <p:nvSpPr>
          <p:cNvPr id="16" name="Rectangle 15"/>
          <p:cNvSpPr/>
          <p:nvPr/>
        </p:nvSpPr>
        <p:spPr>
          <a:xfrm>
            <a:off x="8232599" y="884358"/>
            <a:ext cx="1759712" cy="523220"/>
          </a:xfrm>
          <a:prstGeom prst="rect">
            <a:avLst/>
          </a:prstGeom>
        </p:spPr>
        <p:txBody>
          <a:bodyPr wrap="none">
            <a:spAutoFit/>
          </a:bodyPr>
          <a:lstStyle/>
          <a:p>
            <a:r>
              <a:rPr lang="en-US" sz="2800" b="1" dirty="0" smtClean="0">
                <a:solidFill>
                  <a:schemeClr val="bg1"/>
                </a:solidFill>
              </a:rPr>
              <a:t>Customers</a:t>
            </a:r>
            <a:endParaRPr lang="en-US" sz="2800" b="1" dirty="0">
              <a:solidFill>
                <a:schemeClr val="bg1"/>
              </a:solidFill>
            </a:endParaRPr>
          </a:p>
        </p:txBody>
      </p:sp>
      <p:sp>
        <p:nvSpPr>
          <p:cNvPr id="17" name="Rectangle 16"/>
          <p:cNvSpPr/>
          <p:nvPr/>
        </p:nvSpPr>
        <p:spPr>
          <a:xfrm>
            <a:off x="4613675" y="915134"/>
            <a:ext cx="1245021" cy="461665"/>
          </a:xfrm>
          <a:prstGeom prst="rect">
            <a:avLst/>
          </a:prstGeom>
        </p:spPr>
        <p:txBody>
          <a:bodyPr wrap="none">
            <a:spAutoFit/>
          </a:bodyPr>
          <a:lstStyle/>
          <a:p>
            <a:r>
              <a:rPr lang="en-US" sz="2400" b="1" dirty="0" smtClean="0">
                <a:solidFill>
                  <a:schemeClr val="bg1"/>
                </a:solidFill>
              </a:rPr>
              <a:t>Ordered</a:t>
            </a:r>
            <a:endParaRPr lang="en-US" sz="2400" b="1" dirty="0">
              <a:solidFill>
                <a:schemeClr val="bg1"/>
              </a:solidFill>
            </a:endParaRPr>
          </a:p>
        </p:txBody>
      </p:sp>
      <p:sp>
        <p:nvSpPr>
          <p:cNvPr id="28" name="Rectangle 27"/>
          <p:cNvSpPr/>
          <p:nvPr/>
        </p:nvSpPr>
        <p:spPr>
          <a:xfrm>
            <a:off x="3102348" y="684303"/>
            <a:ext cx="409086" cy="400110"/>
          </a:xfrm>
          <a:prstGeom prst="rect">
            <a:avLst/>
          </a:prstGeom>
        </p:spPr>
        <p:txBody>
          <a:bodyPr wrap="none">
            <a:spAutoFit/>
          </a:bodyPr>
          <a:lstStyle/>
          <a:p>
            <a:r>
              <a:rPr lang="en-US" sz="2000" b="1" dirty="0">
                <a:solidFill>
                  <a:schemeClr val="bg1"/>
                </a:solidFill>
              </a:rPr>
              <a:t>M</a:t>
            </a:r>
          </a:p>
        </p:txBody>
      </p:sp>
      <p:sp>
        <p:nvSpPr>
          <p:cNvPr id="29" name="Rectangle 28"/>
          <p:cNvSpPr/>
          <p:nvPr/>
        </p:nvSpPr>
        <p:spPr>
          <a:xfrm>
            <a:off x="6940120" y="684303"/>
            <a:ext cx="352982" cy="400110"/>
          </a:xfrm>
          <a:prstGeom prst="rect">
            <a:avLst/>
          </a:prstGeom>
        </p:spPr>
        <p:txBody>
          <a:bodyPr wrap="none">
            <a:spAutoFit/>
          </a:bodyPr>
          <a:lstStyle/>
          <a:p>
            <a:r>
              <a:rPr lang="en-US" sz="2000" b="1" dirty="0" smtClean="0">
                <a:solidFill>
                  <a:schemeClr val="bg1"/>
                </a:solidFill>
              </a:rPr>
              <a:t>N</a:t>
            </a:r>
            <a:endParaRPr lang="en-US" sz="2000" b="1" dirty="0">
              <a:solidFill>
                <a:schemeClr val="bg1"/>
              </a:solidFill>
            </a:endParaRPr>
          </a:p>
        </p:txBody>
      </p:sp>
      <p:sp>
        <p:nvSpPr>
          <p:cNvPr id="30" name="Down Arrow 29"/>
          <p:cNvSpPr/>
          <p:nvPr/>
        </p:nvSpPr>
        <p:spPr>
          <a:xfrm>
            <a:off x="5031319" y="4940133"/>
            <a:ext cx="954187" cy="961903"/>
          </a:xfrm>
          <a:prstGeom prst="downArrow">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681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811"/>
            <a:ext cx="12192000" cy="7046811"/>
          </a:xfrm>
          <a:prstGeom prst="rect">
            <a:avLst/>
          </a:prstGeom>
        </p:spPr>
      </p:pic>
    </p:spTree>
    <p:extLst>
      <p:ext uri="{BB962C8B-B14F-4D97-AF65-F5344CB8AC3E}">
        <p14:creationId xmlns:p14="http://schemas.microsoft.com/office/powerpoint/2010/main" val="3912097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3147" y="986861"/>
            <a:ext cx="9948049" cy="984885"/>
          </a:xfrm>
          <a:prstGeom prst="rect">
            <a:avLst/>
          </a:prstGeom>
          <a:noFill/>
        </p:spPr>
        <p:txBody>
          <a:bodyPr wrap="square" lIns="0" tIns="0" rIns="0" bIns="0" rtlCol="1">
            <a:spAutoFit/>
          </a:bodyPr>
          <a:lstStyle/>
          <a:p>
            <a:r>
              <a:rPr lang="en-US" sz="3200" b="1" dirty="0" smtClean="0">
                <a:solidFill>
                  <a:srgbClr val="00B050"/>
                </a:solidFill>
              </a:rPr>
              <a:t>Step 9 </a:t>
            </a:r>
            <a:r>
              <a:rPr lang="en-US" sz="3200" b="1" dirty="0" smtClean="0">
                <a:solidFill>
                  <a:schemeClr val="bg1"/>
                </a:solidFill>
              </a:rPr>
              <a:t>– </a:t>
            </a:r>
            <a:r>
              <a:rPr lang="en-US" sz="3200" b="1" dirty="0" smtClean="0">
                <a:solidFill>
                  <a:schemeClr val="bg1"/>
                </a:solidFill>
                <a:latin typeface="Bahnschrift Condensed" panose="020B0502040204020203" pitchFamily="34" charset="0"/>
              </a:rPr>
              <a:t>We start Programming or Coding</a:t>
            </a:r>
            <a:endParaRPr lang="en-US" sz="3200" b="1" dirty="0">
              <a:solidFill>
                <a:schemeClr val="bg1"/>
              </a:solidFill>
              <a:latin typeface="Bahnschrift Condensed" panose="020B0502040204020203" pitchFamily="34" charset="0"/>
            </a:endParaRPr>
          </a:p>
          <a:p>
            <a:endParaRPr lang="en-US" sz="3200" b="1" dirty="0" smtClean="0">
              <a:solidFill>
                <a:schemeClr val="bg1"/>
              </a:solidFill>
            </a:endParaRPr>
          </a:p>
        </p:txBody>
      </p:sp>
      <p:sp>
        <p:nvSpPr>
          <p:cNvPr id="3" name="TextBox 2"/>
          <p:cNvSpPr txBox="1"/>
          <p:nvPr/>
        </p:nvSpPr>
        <p:spPr>
          <a:xfrm>
            <a:off x="1638794" y="2400025"/>
            <a:ext cx="4987637" cy="2031325"/>
          </a:xfrm>
          <a:prstGeom prst="rect">
            <a:avLst/>
          </a:prstGeom>
          <a:noFill/>
        </p:spPr>
        <p:txBody>
          <a:bodyPr wrap="square" lIns="0" tIns="0" rIns="0" bIns="0" rtlCol="1">
            <a:spAutoFit/>
          </a:bodyPr>
          <a:lstStyle/>
          <a:p>
            <a:r>
              <a:rPr lang="en-US" sz="3200" b="1" dirty="0" smtClean="0">
                <a:solidFill>
                  <a:srgbClr val="FF0000"/>
                </a:solidFill>
              </a:rPr>
              <a:t>                                      JAVA</a:t>
            </a:r>
            <a:r>
              <a:rPr lang="en-US" sz="3200" b="1" dirty="0" smtClean="0">
                <a:solidFill>
                  <a:srgbClr val="00B050"/>
                </a:solidFill>
              </a:rPr>
              <a:t> </a:t>
            </a:r>
          </a:p>
          <a:p>
            <a:r>
              <a:rPr lang="en-US" sz="3600" b="1" dirty="0" smtClean="0">
                <a:solidFill>
                  <a:srgbClr val="00B050"/>
                </a:solidFill>
              </a:rPr>
              <a:t>                                    +</a:t>
            </a:r>
          </a:p>
          <a:p>
            <a:r>
              <a:rPr lang="en-US" sz="3200" b="1" dirty="0">
                <a:solidFill>
                  <a:srgbClr val="00B050"/>
                </a:solidFill>
              </a:rPr>
              <a:t> </a:t>
            </a:r>
            <a:r>
              <a:rPr lang="en-US" sz="3200" b="1" dirty="0" smtClean="0">
                <a:solidFill>
                  <a:srgbClr val="00B050"/>
                </a:solidFill>
              </a:rPr>
              <a:t>                                   </a:t>
            </a:r>
            <a:r>
              <a:rPr lang="en-US" sz="3200" b="1" dirty="0" smtClean="0">
                <a:solidFill>
                  <a:srgbClr val="00B0F0"/>
                </a:solidFill>
              </a:rPr>
              <a:t>MySQL</a:t>
            </a:r>
            <a:endParaRPr lang="en-US" sz="3200" b="1" dirty="0">
              <a:solidFill>
                <a:srgbClr val="00B0F0"/>
              </a:solidFill>
              <a:latin typeface="Bahnschrift Condensed" panose="020B0502040204020203" pitchFamily="34" charset="0"/>
            </a:endParaRPr>
          </a:p>
          <a:p>
            <a:endParaRPr lang="en-US" sz="3200" b="1" dirty="0" smtClean="0">
              <a:solidFill>
                <a:schemeClr val="bg1"/>
              </a:solidFill>
            </a:endParaRPr>
          </a:p>
        </p:txBody>
      </p:sp>
    </p:spTree>
    <p:extLst>
      <p:ext uri="{BB962C8B-B14F-4D97-AF65-F5344CB8AC3E}">
        <p14:creationId xmlns:p14="http://schemas.microsoft.com/office/powerpoint/2010/main" val="4223522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6D1E04EF-0476-8C46-8272-B037DBE27FA2}"/>
              </a:ext>
            </a:extLst>
          </p:cNvPr>
          <p:cNvSpPr txBox="1"/>
          <p:nvPr/>
        </p:nvSpPr>
        <p:spPr>
          <a:xfrm>
            <a:off x="1360273" y="1028700"/>
            <a:ext cx="3419389" cy="707886"/>
          </a:xfrm>
          <a:prstGeom prst="rect">
            <a:avLst/>
          </a:prstGeom>
          <a:noFill/>
          <a:ln>
            <a:noFill/>
          </a:ln>
        </p:spPr>
        <p:txBody>
          <a:bodyPr wrap="square" rtlCol="0">
            <a:spAutoFit/>
          </a:bodyPr>
          <a:lstStyle/>
          <a:p>
            <a:r>
              <a:rPr lang="en-US" sz="4000" b="1" dirty="0">
                <a:solidFill>
                  <a:schemeClr val="bg1"/>
                </a:solidFill>
              </a:rPr>
              <a:t>Inventory?</a:t>
            </a:r>
            <a:endParaRPr lang="en-US" sz="4000" dirty="0">
              <a:solidFill>
                <a:schemeClr val="bg1"/>
              </a:solidFill>
            </a:endParaRPr>
          </a:p>
        </p:txBody>
      </p:sp>
      <p:sp>
        <p:nvSpPr>
          <p:cNvPr id="33" name="TextBox 32">
            <a:extLst>
              <a:ext uri="{FF2B5EF4-FFF2-40B4-BE49-F238E27FC236}">
                <a16:creationId xmlns:a16="http://schemas.microsoft.com/office/drawing/2014/main" xmlns="" id="{E516D2C1-99B3-D04A-97C3-1F56EC7D855D}"/>
              </a:ext>
            </a:extLst>
          </p:cNvPr>
          <p:cNvSpPr txBox="1"/>
          <p:nvPr/>
        </p:nvSpPr>
        <p:spPr>
          <a:xfrm>
            <a:off x="1360273" y="824756"/>
            <a:ext cx="2924038" cy="338554"/>
          </a:xfrm>
          <a:prstGeom prst="rect">
            <a:avLst/>
          </a:prstGeom>
          <a:noFill/>
        </p:spPr>
        <p:txBody>
          <a:bodyPr wrap="square" rtlCol="0">
            <a:spAutoFit/>
          </a:bodyPr>
          <a:lstStyle/>
          <a:p>
            <a:r>
              <a:rPr lang="en-US" sz="1600" b="1" spc="300" dirty="0">
                <a:solidFill>
                  <a:schemeClr val="bg1"/>
                </a:solidFill>
                <a:latin typeface="Montserrat" pitchFamily="2" charset="77"/>
                <a:ea typeface="Lato" panose="020F0502020204030203" pitchFamily="34" charset="0"/>
                <a:cs typeface="Lato" panose="020F0502020204030203" pitchFamily="34" charset="0"/>
              </a:rPr>
              <a:t>What is</a:t>
            </a:r>
          </a:p>
        </p:txBody>
      </p:sp>
      <p:sp>
        <p:nvSpPr>
          <p:cNvPr id="34" name="Rectangle 33">
            <a:extLst>
              <a:ext uri="{FF2B5EF4-FFF2-40B4-BE49-F238E27FC236}">
                <a16:creationId xmlns:a16="http://schemas.microsoft.com/office/drawing/2014/main" xmlns="" id="{886583B2-564D-0947-9489-A64398175B8E}"/>
              </a:ext>
            </a:extLst>
          </p:cNvPr>
          <p:cNvSpPr/>
          <p:nvPr/>
        </p:nvSpPr>
        <p:spPr>
          <a:xfrm>
            <a:off x="1588" y="2057400"/>
            <a:ext cx="367990" cy="48102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Rectangle 34">
            <a:extLst>
              <a:ext uri="{FF2B5EF4-FFF2-40B4-BE49-F238E27FC236}">
                <a16:creationId xmlns:a16="http://schemas.microsoft.com/office/drawing/2014/main" xmlns="" id="{2730F190-0D2D-2843-A502-51A4169AA81F}"/>
              </a:ext>
            </a:extLst>
          </p:cNvPr>
          <p:cNvSpPr/>
          <p:nvPr/>
        </p:nvSpPr>
        <p:spPr>
          <a:xfrm>
            <a:off x="1588" y="0"/>
            <a:ext cx="367990" cy="205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6" name="TextBox 75">
            <a:extLst>
              <a:ext uri="{FF2B5EF4-FFF2-40B4-BE49-F238E27FC236}">
                <a16:creationId xmlns:a16="http://schemas.microsoft.com/office/drawing/2014/main" xmlns="" id="{1BE17415-8F29-D147-97F9-47CE6EEF5C2B}"/>
              </a:ext>
            </a:extLst>
          </p:cNvPr>
          <p:cNvSpPr txBox="1"/>
          <p:nvPr/>
        </p:nvSpPr>
        <p:spPr>
          <a:xfrm>
            <a:off x="1360273" y="2400452"/>
            <a:ext cx="4656419" cy="2503249"/>
          </a:xfrm>
          <a:prstGeom prst="rect">
            <a:avLst/>
          </a:prstGeom>
          <a:noFill/>
        </p:spPr>
        <p:txBody>
          <a:bodyPr wrap="square" rtlCol="0">
            <a:spAutoFit/>
          </a:bodyPr>
          <a:lstStyle/>
          <a:p>
            <a:r>
              <a:rPr lang="en-US" sz="1400" dirty="0"/>
              <a:t>             </a:t>
            </a:r>
          </a:p>
          <a:p>
            <a:r>
              <a:rPr lang="en-US" sz="1400" dirty="0"/>
              <a:t>           </a:t>
            </a:r>
            <a:r>
              <a:rPr lang="en-US" dirty="0" smtClean="0">
                <a:solidFill>
                  <a:schemeClr val="bg2">
                    <a:lumMod val="95000"/>
                  </a:schemeClr>
                </a:solidFill>
              </a:rPr>
              <a:t>A </a:t>
            </a:r>
            <a:r>
              <a:rPr lang="en-US" dirty="0">
                <a:solidFill>
                  <a:schemeClr val="bg2">
                    <a:lumMod val="95000"/>
                  </a:schemeClr>
                </a:solidFill>
              </a:rPr>
              <a:t>complete list of items such as goods in the stock or the contents of a stock. </a:t>
            </a:r>
          </a:p>
          <a:p>
            <a:r>
              <a:rPr lang="en-US" dirty="0">
                <a:solidFill>
                  <a:schemeClr val="bg2">
                    <a:lumMod val="95000"/>
                  </a:schemeClr>
                </a:solidFill>
              </a:rPr>
              <a:t>           </a:t>
            </a:r>
          </a:p>
          <a:p>
            <a:r>
              <a:rPr lang="en-US" dirty="0">
                <a:solidFill>
                  <a:schemeClr val="bg2">
                    <a:lumMod val="95000"/>
                  </a:schemeClr>
                </a:solidFill>
              </a:rPr>
              <a:t>        </a:t>
            </a:r>
            <a:r>
              <a:rPr lang="en-US" dirty="0" smtClean="0">
                <a:solidFill>
                  <a:schemeClr val="bg2">
                    <a:lumMod val="95000"/>
                  </a:schemeClr>
                </a:solidFill>
              </a:rPr>
              <a:t>Quantity </a:t>
            </a:r>
            <a:r>
              <a:rPr lang="en-US" dirty="0">
                <a:solidFill>
                  <a:schemeClr val="bg2">
                    <a:lumMod val="95000"/>
                  </a:schemeClr>
                </a:solidFill>
              </a:rPr>
              <a:t>of goods in stock. </a:t>
            </a:r>
          </a:p>
          <a:p>
            <a:r>
              <a:rPr lang="en-US" dirty="0">
                <a:solidFill>
                  <a:schemeClr val="bg2">
                    <a:lumMod val="95000"/>
                  </a:schemeClr>
                </a:solidFill>
              </a:rPr>
              <a:t>      </a:t>
            </a:r>
          </a:p>
          <a:p>
            <a:r>
              <a:rPr lang="en-US" dirty="0">
                <a:solidFill>
                  <a:schemeClr val="bg2">
                    <a:lumMod val="95000"/>
                  </a:schemeClr>
                </a:solidFill>
              </a:rPr>
              <a:t>      </a:t>
            </a:r>
            <a:r>
              <a:rPr lang="en-US" dirty="0" smtClean="0">
                <a:solidFill>
                  <a:schemeClr val="bg2">
                    <a:lumMod val="95000"/>
                  </a:schemeClr>
                </a:solidFill>
              </a:rPr>
              <a:t>  </a:t>
            </a:r>
            <a:r>
              <a:rPr lang="en-US" dirty="0">
                <a:solidFill>
                  <a:schemeClr val="bg2">
                    <a:lumMod val="95000"/>
                  </a:schemeClr>
                </a:solidFill>
              </a:rPr>
              <a:t>The entire stock of a business, including materials and finished product.(</a:t>
            </a:r>
            <a:r>
              <a:rPr lang="en-US" i="1" dirty="0">
                <a:solidFill>
                  <a:schemeClr val="bg2">
                    <a:lumMod val="95000"/>
                  </a:schemeClr>
                </a:solidFill>
              </a:rPr>
              <a:t>In Accounting</a:t>
            </a:r>
            <a:r>
              <a:rPr lang="en-US" dirty="0">
                <a:solidFill>
                  <a:schemeClr val="bg2">
                    <a:lumMod val="95000"/>
                  </a:schemeClr>
                </a:solidFill>
              </a:rPr>
              <a:t>) </a:t>
            </a:r>
          </a:p>
          <a:p>
            <a:pPr>
              <a:lnSpc>
                <a:spcPts val="2040"/>
              </a:lnSpc>
            </a:pPr>
            <a:endParaRPr lang="en-US" sz="1400" dirty="0">
              <a:latin typeface="Montserrat" pitchFamily="2" charset="77"/>
              <a:ea typeface="Lato Light" charset="0"/>
              <a:cs typeface="Lato Light" charset="0"/>
            </a:endParaRPr>
          </a:p>
        </p:txBody>
      </p:sp>
      <p:sp>
        <p:nvSpPr>
          <p:cNvPr id="6" name="Right Arrow 5"/>
          <p:cNvSpPr/>
          <p:nvPr/>
        </p:nvSpPr>
        <p:spPr>
          <a:xfrm>
            <a:off x="1416771" y="2655412"/>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ight Arrow 6"/>
          <p:cNvSpPr/>
          <p:nvPr/>
        </p:nvSpPr>
        <p:spPr>
          <a:xfrm>
            <a:off x="1395231" y="3409761"/>
            <a:ext cx="333557" cy="242316"/>
          </a:xfrm>
          <a:prstGeom prst="rightArrow">
            <a:avLst/>
          </a:prstGeom>
          <a:solidFill>
            <a:srgbClr val="E3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Right Arrow 7"/>
          <p:cNvSpPr/>
          <p:nvPr/>
        </p:nvSpPr>
        <p:spPr>
          <a:xfrm>
            <a:off x="1393409" y="4030209"/>
            <a:ext cx="356919" cy="247679"/>
          </a:xfrm>
          <a:prstGeom prst="rightArrow">
            <a:avLst/>
          </a:prstGeom>
          <a:solidFill>
            <a:srgbClr val="005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688" y="2655412"/>
            <a:ext cx="5283200" cy="3288189"/>
          </a:xfrm>
          <a:prstGeom prst="rect">
            <a:avLst/>
          </a:prstGeom>
        </p:spPr>
      </p:pic>
    </p:spTree>
    <p:extLst>
      <p:ext uri="{BB962C8B-B14F-4D97-AF65-F5344CB8AC3E}">
        <p14:creationId xmlns:p14="http://schemas.microsoft.com/office/powerpoint/2010/main" val="2031156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p:sp>
      <p:sp>
        <p:nvSpPr>
          <p:cNvPr id="40" name="Rectangle 39">
            <a:extLst>
              <a:ext uri="{FF2B5EF4-FFF2-40B4-BE49-F238E27FC236}">
                <a16:creationId xmlns="" xmlns:a16="http://schemas.microsoft.com/office/drawing/2014/main" id="{ABC2EEEF-8D64-6143-B4C5-BBD2C7951863}"/>
              </a:ext>
            </a:extLst>
          </p:cNvPr>
          <p:cNvSpPr/>
          <p:nvPr/>
        </p:nvSpPr>
        <p:spPr>
          <a:xfrm>
            <a:off x="1588" y="1"/>
            <a:ext cx="614362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6" name="Oval 55">
            <a:extLst>
              <a:ext uri="{FF2B5EF4-FFF2-40B4-BE49-F238E27FC236}">
                <a16:creationId xmlns="" xmlns:a16="http://schemas.microsoft.com/office/drawing/2014/main" id="{4D71F3BE-65A9-734A-AE47-E5D68CD7286B}"/>
              </a:ext>
            </a:extLst>
          </p:cNvPr>
          <p:cNvSpPr/>
          <p:nvPr/>
        </p:nvSpPr>
        <p:spPr>
          <a:xfrm>
            <a:off x="5720769" y="455353"/>
            <a:ext cx="838539" cy="8385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2"/>
              </a:solidFill>
              <a:latin typeface="Montserrat Light" charset="0"/>
            </a:endParaRPr>
          </a:p>
        </p:txBody>
      </p:sp>
      <p:sp>
        <p:nvSpPr>
          <p:cNvPr id="64" name="Oval 63">
            <a:extLst>
              <a:ext uri="{FF2B5EF4-FFF2-40B4-BE49-F238E27FC236}">
                <a16:creationId xmlns="" xmlns:a16="http://schemas.microsoft.com/office/drawing/2014/main" id="{A1B17764-5FB8-934B-AD7A-EAD6341DEF2F}"/>
              </a:ext>
            </a:extLst>
          </p:cNvPr>
          <p:cNvSpPr/>
          <p:nvPr/>
        </p:nvSpPr>
        <p:spPr>
          <a:xfrm>
            <a:off x="5723255" y="2808016"/>
            <a:ext cx="838539" cy="83853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2"/>
              </a:solidFill>
              <a:latin typeface="Montserrat Light" charset="0"/>
            </a:endParaRPr>
          </a:p>
        </p:txBody>
      </p:sp>
      <p:sp>
        <p:nvSpPr>
          <p:cNvPr id="65" name="Rectangle 64">
            <a:extLst>
              <a:ext uri="{FF2B5EF4-FFF2-40B4-BE49-F238E27FC236}">
                <a16:creationId xmlns="" xmlns:a16="http://schemas.microsoft.com/office/drawing/2014/main" id="{12B6B8BA-BD67-564E-99DE-70CF5D67FFA1}"/>
              </a:ext>
            </a:extLst>
          </p:cNvPr>
          <p:cNvSpPr/>
          <p:nvPr/>
        </p:nvSpPr>
        <p:spPr>
          <a:xfrm>
            <a:off x="6657091" y="604676"/>
            <a:ext cx="5185794" cy="1015663"/>
          </a:xfrm>
          <a:prstGeom prst="rect">
            <a:avLst/>
          </a:prstGeom>
        </p:spPr>
        <p:txBody>
          <a:bodyPr wrap="square">
            <a:spAutoFit/>
          </a:bodyPr>
          <a:lstStyle/>
          <a:p>
            <a:r>
              <a:rPr lang="en-US" sz="1600" b="1" dirty="0">
                <a:solidFill>
                  <a:schemeClr val="accent1">
                    <a:lumMod val="75000"/>
                  </a:schemeClr>
                </a:solidFill>
              </a:rPr>
              <a:t>Purchase &amp; Order Records</a:t>
            </a:r>
          </a:p>
          <a:p>
            <a:r>
              <a:rPr lang="en-US" sz="1400" dirty="0">
                <a:solidFill>
                  <a:schemeClr val="tx2"/>
                </a:solidFill>
              </a:rPr>
              <a:t>Create</a:t>
            </a:r>
            <a:r>
              <a:rPr lang="en-US" sz="1600" b="1" dirty="0">
                <a:solidFill>
                  <a:schemeClr val="tx2"/>
                </a:solidFill>
              </a:rPr>
              <a:t> </a:t>
            </a:r>
            <a:r>
              <a:rPr lang="en-US" sz="1400" dirty="0">
                <a:solidFill>
                  <a:schemeClr val="bg1">
                    <a:lumMod val="50000"/>
                  </a:schemeClr>
                </a:solidFill>
              </a:rPr>
              <a:t>a single view of purchase order records. You can easily identify which products are in demand, both perpetually and seasonally, and prepare to meet your customers’ needs.</a:t>
            </a:r>
          </a:p>
        </p:txBody>
      </p:sp>
      <p:sp>
        <p:nvSpPr>
          <p:cNvPr id="66" name="Rectangle 65">
            <a:extLst>
              <a:ext uri="{FF2B5EF4-FFF2-40B4-BE49-F238E27FC236}">
                <a16:creationId xmlns="" xmlns:a16="http://schemas.microsoft.com/office/drawing/2014/main" id="{E48E3754-9ED9-D140-B823-B91BC4E94046}"/>
              </a:ext>
            </a:extLst>
          </p:cNvPr>
          <p:cNvSpPr/>
          <p:nvPr/>
        </p:nvSpPr>
        <p:spPr>
          <a:xfrm>
            <a:off x="6380862" y="51829"/>
            <a:ext cx="5428967" cy="707886"/>
          </a:xfrm>
          <a:prstGeom prst="rect">
            <a:avLst/>
          </a:prstGeom>
        </p:spPr>
        <p:txBody>
          <a:bodyPr wrap="square">
            <a:spAutoFit/>
          </a:bodyPr>
          <a:lstStyle/>
          <a:p>
            <a:pPr algn="r"/>
            <a:r>
              <a:rPr lang="en-US" sz="2000" b="1" dirty="0">
                <a:solidFill>
                  <a:schemeClr val="tx2"/>
                </a:solidFill>
              </a:rPr>
              <a:t>Inventory management software features</a:t>
            </a:r>
          </a:p>
          <a:p>
            <a:endParaRPr lang="en-US" sz="20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67" name="Rectangle 66">
            <a:extLst>
              <a:ext uri="{FF2B5EF4-FFF2-40B4-BE49-F238E27FC236}">
                <a16:creationId xmlns="" xmlns:a16="http://schemas.microsoft.com/office/drawing/2014/main" id="{207D954B-2706-784C-A504-17636280E052}"/>
              </a:ext>
            </a:extLst>
          </p:cNvPr>
          <p:cNvSpPr/>
          <p:nvPr/>
        </p:nvSpPr>
        <p:spPr>
          <a:xfrm>
            <a:off x="6657091" y="1913003"/>
            <a:ext cx="5152739" cy="938719"/>
          </a:xfrm>
          <a:prstGeom prst="rect">
            <a:avLst/>
          </a:prstGeom>
        </p:spPr>
        <p:txBody>
          <a:bodyPr wrap="square">
            <a:spAutoFit/>
          </a:bodyPr>
          <a:lstStyle/>
          <a:p>
            <a:pPr>
              <a:lnSpc>
                <a:spcPts val="2150"/>
              </a:lnSpc>
            </a:pPr>
            <a:r>
              <a:rPr lang="en-US" sz="1400" dirty="0">
                <a:solidFill>
                  <a:schemeClr val="bg1">
                    <a:lumMod val="50000"/>
                  </a:schemeClr>
                </a:solidFill>
              </a:rPr>
              <a:t>Group inventory into predefined categories and ensure you’re always updated about quantities of components and specifications that make up your product stock, </a:t>
            </a:r>
            <a:endParaRPr lang="en-US" sz="1400" dirty="0">
              <a:solidFill>
                <a:schemeClr val="bg1">
                  <a:lumMod val="50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8" name="Rectangle 67">
            <a:extLst>
              <a:ext uri="{FF2B5EF4-FFF2-40B4-BE49-F238E27FC236}">
                <a16:creationId xmlns="" xmlns:a16="http://schemas.microsoft.com/office/drawing/2014/main" id="{F75296E9-921D-F24D-932B-B43FD27A02EA}"/>
              </a:ext>
            </a:extLst>
          </p:cNvPr>
          <p:cNvSpPr/>
          <p:nvPr/>
        </p:nvSpPr>
        <p:spPr>
          <a:xfrm>
            <a:off x="6690146" y="1665819"/>
            <a:ext cx="3000288" cy="338554"/>
          </a:xfrm>
          <a:prstGeom prst="rect">
            <a:avLst/>
          </a:prstGeom>
        </p:spPr>
        <p:txBody>
          <a:bodyPr wrap="square">
            <a:spAutoFit/>
          </a:bodyPr>
          <a:lstStyle/>
          <a:p>
            <a:r>
              <a:rPr lang="en-US" sz="1600" b="1" dirty="0">
                <a:solidFill>
                  <a:srgbClr val="FFC000"/>
                </a:solidFill>
              </a:rPr>
              <a:t>Material Grouping</a:t>
            </a:r>
            <a:endParaRPr lang="en-US" sz="1600" b="1" dirty="0">
              <a:solidFill>
                <a:srgbClr val="FFC000"/>
              </a:solidFill>
              <a:latin typeface="Lato" panose="020F0502020204030203" pitchFamily="34" charset="0"/>
              <a:ea typeface="Lato" panose="020F0502020204030203" pitchFamily="34" charset="0"/>
              <a:cs typeface="Lato" panose="020F0502020204030203" pitchFamily="34" charset="0"/>
            </a:endParaRPr>
          </a:p>
        </p:txBody>
      </p:sp>
      <p:sp>
        <p:nvSpPr>
          <p:cNvPr id="70" name="Shape 2605">
            <a:extLst>
              <a:ext uri="{FF2B5EF4-FFF2-40B4-BE49-F238E27FC236}">
                <a16:creationId xmlns="" xmlns:a16="http://schemas.microsoft.com/office/drawing/2014/main" id="{782F8DE3-7CA9-3841-895F-14E703797202}"/>
              </a:ext>
            </a:extLst>
          </p:cNvPr>
          <p:cNvSpPr/>
          <p:nvPr/>
        </p:nvSpPr>
        <p:spPr>
          <a:xfrm>
            <a:off x="5907739" y="658344"/>
            <a:ext cx="408396" cy="40838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71" name="Oval 70">
            <a:extLst>
              <a:ext uri="{FF2B5EF4-FFF2-40B4-BE49-F238E27FC236}">
                <a16:creationId xmlns="" xmlns:a16="http://schemas.microsoft.com/office/drawing/2014/main" id="{59ACFEE9-B023-774F-996D-159AAC74DC84}"/>
              </a:ext>
            </a:extLst>
          </p:cNvPr>
          <p:cNvSpPr/>
          <p:nvPr/>
        </p:nvSpPr>
        <p:spPr>
          <a:xfrm>
            <a:off x="5725943" y="1610685"/>
            <a:ext cx="838539" cy="838539"/>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2"/>
              </a:solidFill>
              <a:latin typeface="Montserrat Light" charset="0"/>
            </a:endParaRPr>
          </a:p>
        </p:txBody>
      </p:sp>
      <p:sp>
        <p:nvSpPr>
          <p:cNvPr id="72" name="Oval 71">
            <a:extLst>
              <a:ext uri="{FF2B5EF4-FFF2-40B4-BE49-F238E27FC236}">
                <a16:creationId xmlns="" xmlns:a16="http://schemas.microsoft.com/office/drawing/2014/main" id="{959A05DA-38C9-C645-8D65-8537120A0328}"/>
              </a:ext>
            </a:extLst>
          </p:cNvPr>
          <p:cNvSpPr/>
          <p:nvPr/>
        </p:nvSpPr>
        <p:spPr>
          <a:xfrm>
            <a:off x="5677493" y="5094889"/>
            <a:ext cx="838539" cy="83853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2"/>
              </a:solidFill>
              <a:latin typeface="Montserrat Light" charset="0"/>
            </a:endParaRPr>
          </a:p>
        </p:txBody>
      </p:sp>
      <p:sp>
        <p:nvSpPr>
          <p:cNvPr id="73" name="Rectangle 72">
            <a:extLst>
              <a:ext uri="{FF2B5EF4-FFF2-40B4-BE49-F238E27FC236}">
                <a16:creationId xmlns="" xmlns:a16="http://schemas.microsoft.com/office/drawing/2014/main" id="{58D6C8F3-3ADE-4445-A819-63F77611C4E6}"/>
              </a:ext>
            </a:extLst>
          </p:cNvPr>
          <p:cNvSpPr/>
          <p:nvPr/>
        </p:nvSpPr>
        <p:spPr>
          <a:xfrm>
            <a:off x="6639473" y="3170300"/>
            <a:ext cx="5434897" cy="938719"/>
          </a:xfrm>
          <a:prstGeom prst="rect">
            <a:avLst/>
          </a:prstGeom>
        </p:spPr>
        <p:txBody>
          <a:bodyPr wrap="square">
            <a:spAutoFit/>
          </a:bodyPr>
          <a:lstStyle/>
          <a:p>
            <a:pPr>
              <a:lnSpc>
                <a:spcPts val="2150"/>
              </a:lnSpc>
            </a:pPr>
            <a:r>
              <a:rPr lang="en-US" sz="1400" dirty="0">
                <a:solidFill>
                  <a:schemeClr val="tx1">
                    <a:lumMod val="50000"/>
                  </a:schemeClr>
                </a:solidFill>
              </a:rPr>
              <a:t>View sales history in the form of a list of your most popular products. This feature also enables you to manage items in your inventory that have not reached the sales levels</a:t>
            </a:r>
            <a:endParaRPr lang="en-US" sz="14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4" name="Rectangle 73">
            <a:extLst>
              <a:ext uri="{FF2B5EF4-FFF2-40B4-BE49-F238E27FC236}">
                <a16:creationId xmlns="" xmlns:a16="http://schemas.microsoft.com/office/drawing/2014/main" id="{031BFD91-AFE7-A14A-BB7B-E1A49425A583}"/>
              </a:ext>
            </a:extLst>
          </p:cNvPr>
          <p:cNvSpPr/>
          <p:nvPr/>
        </p:nvSpPr>
        <p:spPr>
          <a:xfrm>
            <a:off x="6657091" y="2887309"/>
            <a:ext cx="3000288" cy="338554"/>
          </a:xfrm>
          <a:prstGeom prst="rect">
            <a:avLst/>
          </a:prstGeom>
        </p:spPr>
        <p:txBody>
          <a:bodyPr wrap="square">
            <a:spAutoFit/>
          </a:bodyPr>
          <a:lstStyle/>
          <a:p>
            <a:r>
              <a:rPr lang="en-US" sz="1600" b="1" dirty="0">
                <a:solidFill>
                  <a:srgbClr val="00B0F0"/>
                </a:solidFill>
              </a:rPr>
              <a:t>Report generation</a:t>
            </a:r>
            <a:endParaRPr lang="en-US" sz="1600" b="1" dirty="0">
              <a:solidFill>
                <a:srgbClr val="00B0F0"/>
              </a:solidFill>
              <a:latin typeface="Lato" panose="020F0502020204030203" pitchFamily="34" charset="0"/>
              <a:ea typeface="Lato" panose="020F0502020204030203" pitchFamily="34" charset="0"/>
              <a:cs typeface="Lato" panose="020F0502020204030203" pitchFamily="34" charset="0"/>
            </a:endParaRPr>
          </a:p>
        </p:txBody>
      </p:sp>
      <p:sp>
        <p:nvSpPr>
          <p:cNvPr id="75" name="Rectangle 74">
            <a:extLst>
              <a:ext uri="{FF2B5EF4-FFF2-40B4-BE49-F238E27FC236}">
                <a16:creationId xmlns="" xmlns:a16="http://schemas.microsoft.com/office/drawing/2014/main" id="{1F9BC553-85CE-264F-9F9D-E37AD28A1924}"/>
              </a:ext>
            </a:extLst>
          </p:cNvPr>
          <p:cNvSpPr/>
          <p:nvPr/>
        </p:nvSpPr>
        <p:spPr>
          <a:xfrm>
            <a:off x="6611434" y="4414513"/>
            <a:ext cx="5480554" cy="2067233"/>
          </a:xfrm>
          <a:prstGeom prst="rect">
            <a:avLst/>
          </a:prstGeom>
        </p:spPr>
        <p:txBody>
          <a:bodyPr wrap="square">
            <a:spAutoFit/>
          </a:bodyPr>
          <a:lstStyle/>
          <a:p>
            <a:pPr>
              <a:lnSpc>
                <a:spcPts val="2150"/>
              </a:lnSpc>
            </a:pPr>
            <a:r>
              <a:rPr lang="en-US" sz="1400" dirty="0">
                <a:solidFill>
                  <a:schemeClr val="tx1">
                    <a:lumMod val="50000"/>
                  </a:schemeClr>
                </a:solidFill>
              </a:rPr>
              <a:t>Maintain just the right amount of inventory for each product, without over- or under-stocking any item.</a:t>
            </a:r>
          </a:p>
          <a:p>
            <a:pPr>
              <a:lnSpc>
                <a:spcPts val="2150"/>
              </a:lnSpc>
            </a:pPr>
            <a:endParaRPr lang="en-US" sz="14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a:p>
            <a:pPr>
              <a:lnSpc>
                <a:spcPts val="2150"/>
              </a:lnSpc>
            </a:pPr>
            <a:r>
              <a:rPr lang="en-US" sz="1600" b="1" dirty="0">
                <a:solidFill>
                  <a:srgbClr val="00B050"/>
                </a:solidFill>
              </a:rPr>
              <a:t>Stock Notifications</a:t>
            </a:r>
          </a:p>
          <a:p>
            <a:pPr>
              <a:lnSpc>
                <a:spcPts val="2150"/>
              </a:lnSpc>
            </a:pPr>
            <a:r>
              <a:rPr lang="en-US" sz="1400" dirty="0">
                <a:solidFill>
                  <a:schemeClr val="tx1">
                    <a:lumMod val="50000"/>
                  </a:schemeClr>
                </a:solidFill>
              </a:rPr>
              <a:t>Receive alerts and notifications when there’s over- or under-stocking beyond a defined threshold. This helps you to place orders or offer promotional discounts to clear out extra stock.</a:t>
            </a:r>
            <a:endParaRPr lang="en-US" sz="1400" dirty="0">
              <a:solidFill>
                <a:schemeClr val="tx1">
                  <a:lumMod val="50000"/>
                </a:schemeClr>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6" name="Rectangle 75">
            <a:extLst>
              <a:ext uri="{FF2B5EF4-FFF2-40B4-BE49-F238E27FC236}">
                <a16:creationId xmlns="" xmlns:a16="http://schemas.microsoft.com/office/drawing/2014/main" id="{7CA06312-C811-7B41-865D-257CBE6F1D42}"/>
              </a:ext>
            </a:extLst>
          </p:cNvPr>
          <p:cNvSpPr/>
          <p:nvPr/>
        </p:nvSpPr>
        <p:spPr>
          <a:xfrm>
            <a:off x="6657091" y="4154025"/>
            <a:ext cx="3000288" cy="338554"/>
          </a:xfrm>
          <a:prstGeom prst="rect">
            <a:avLst/>
          </a:prstGeom>
        </p:spPr>
        <p:txBody>
          <a:bodyPr wrap="square">
            <a:spAutoFit/>
          </a:bodyPr>
          <a:lstStyle/>
          <a:p>
            <a:r>
              <a:rPr lang="en-US" sz="1600" b="1" dirty="0">
                <a:solidFill>
                  <a:schemeClr val="tx2">
                    <a:lumMod val="50000"/>
                  </a:schemeClr>
                </a:solidFill>
              </a:rPr>
              <a:t>Inventory optimization</a:t>
            </a:r>
            <a:endParaRPr lang="en-US" sz="1600" b="1" dirty="0">
              <a:solidFill>
                <a:schemeClr val="tx2">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79" name="Subtitle 2">
            <a:extLst>
              <a:ext uri="{FF2B5EF4-FFF2-40B4-BE49-F238E27FC236}">
                <a16:creationId xmlns="" xmlns:a16="http://schemas.microsoft.com/office/drawing/2014/main" id="{189DCB11-1FA8-BE44-A82C-8F8A320AC992}"/>
              </a:ext>
            </a:extLst>
          </p:cNvPr>
          <p:cNvSpPr txBox="1">
            <a:spLocks/>
          </p:cNvSpPr>
          <p:nvPr/>
        </p:nvSpPr>
        <p:spPr>
          <a:xfrm>
            <a:off x="1062720" y="1646070"/>
            <a:ext cx="4076219" cy="4796191"/>
          </a:xfrm>
          <a:prstGeom prst="rect">
            <a:avLst/>
          </a:prstGeom>
        </p:spPr>
        <p:txBody>
          <a:bodyPr vert="horz" wrap="square" lIns="108717" tIns="54359" rIns="108717" bIns="54359"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2150"/>
              </a:lnSpc>
            </a:pPr>
            <a:r>
              <a:rPr lang="en-US" sz="1400" dirty="0">
                <a:solidFill>
                  <a:schemeClr val="bg2"/>
                </a:solidFill>
                <a:latin typeface="Lato Light" panose="020F0502020204030203"/>
              </a:rPr>
              <a:t>Inventory Management Systems is a key instrument for businesses when tracking their inventory. Typically, Inventory Management Systems are used by firms that either sell a product or manufacture a product for purposes of accounting for all the tangible goods that allow for a sale of a finished product, or parts for making a product.</a:t>
            </a:r>
          </a:p>
          <a:p>
            <a:pPr algn="l">
              <a:lnSpc>
                <a:spcPts val="2150"/>
              </a:lnSpc>
            </a:pPr>
            <a:endParaRPr lang="en-US" sz="1400" dirty="0">
              <a:solidFill>
                <a:schemeClr val="bg2"/>
              </a:solidFill>
              <a:latin typeface="Lato Light" panose="020F0502020204030203"/>
            </a:endParaRPr>
          </a:p>
          <a:p>
            <a:pPr algn="l">
              <a:lnSpc>
                <a:spcPts val="2150"/>
              </a:lnSpc>
            </a:pPr>
            <a:r>
              <a:rPr lang="en-US" sz="1400" dirty="0">
                <a:solidFill>
                  <a:schemeClr val="bg1"/>
                </a:solidFill>
                <a:latin typeface="Lato Light" panose="020F0502020204030203"/>
              </a:rPr>
              <a:t>It is a tool that allows you to track goods across your business’s supply chain. It optimizes the entire spectrum spanning from order placement with your Supplier to order delivery to your customer, mapping the complete journey of a product.</a:t>
            </a:r>
            <a:r>
              <a:rPr lang="en-US" sz="1400" dirty="0"/>
              <a:t> </a:t>
            </a:r>
            <a:r>
              <a:rPr lang="en-US" sz="1400" dirty="0">
                <a:solidFill>
                  <a:schemeClr val="bg1"/>
                </a:solidFill>
                <a:latin typeface="Lato Light" panose="020F0502020204030203"/>
              </a:rPr>
              <a:t>It will simplifies the task and reduce the paper work. </a:t>
            </a:r>
          </a:p>
          <a:p>
            <a:pPr algn="l">
              <a:lnSpc>
                <a:spcPts val="2150"/>
              </a:lnSpc>
            </a:pPr>
            <a:endParaRPr lang="en-US" sz="1400" dirty="0">
              <a:solidFill>
                <a:schemeClr val="bg1"/>
              </a:solidFill>
              <a:latin typeface="Lato Light" panose="020F0502020204030203"/>
            </a:endParaRPr>
          </a:p>
          <a:p>
            <a:pPr algn="l">
              <a:lnSpc>
                <a:spcPts val="2150"/>
              </a:lnSpc>
            </a:pPr>
            <a:endParaRPr lang="en-US" sz="14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nvGrpSpPr>
          <p:cNvPr id="31" name="Group 30">
            <a:extLst>
              <a:ext uri="{FF2B5EF4-FFF2-40B4-BE49-F238E27FC236}">
                <a16:creationId xmlns="" xmlns:a16="http://schemas.microsoft.com/office/drawing/2014/main" id="{5CEBB6EE-56BD-3044-B968-2EED31517694}"/>
              </a:ext>
            </a:extLst>
          </p:cNvPr>
          <p:cNvGrpSpPr/>
          <p:nvPr/>
        </p:nvGrpSpPr>
        <p:grpSpPr>
          <a:xfrm>
            <a:off x="407731" y="293770"/>
            <a:ext cx="4492800" cy="1708510"/>
            <a:chOff x="3160319" y="-142605"/>
            <a:chExt cx="5455186" cy="3417018"/>
          </a:xfrm>
        </p:grpSpPr>
        <p:sp>
          <p:nvSpPr>
            <p:cNvPr id="34" name="TextBox 33">
              <a:extLst>
                <a:ext uri="{FF2B5EF4-FFF2-40B4-BE49-F238E27FC236}">
                  <a16:creationId xmlns="" xmlns:a16="http://schemas.microsoft.com/office/drawing/2014/main" id="{2E845259-5CC1-9F44-AE12-853C2593FD54}"/>
                </a:ext>
              </a:extLst>
            </p:cNvPr>
            <p:cNvSpPr txBox="1"/>
            <p:nvPr/>
          </p:nvSpPr>
          <p:spPr>
            <a:xfrm>
              <a:off x="3160319" y="227427"/>
              <a:ext cx="5455186" cy="3046986"/>
            </a:xfrm>
            <a:prstGeom prst="rect">
              <a:avLst/>
            </a:prstGeom>
            <a:noFill/>
            <a:ln>
              <a:noFill/>
            </a:ln>
          </p:spPr>
          <p:txBody>
            <a:bodyPr wrap="square" rtlCol="0">
              <a:spAutoFit/>
            </a:bodyPr>
            <a:lstStyle/>
            <a:p>
              <a:r>
                <a:rPr lang="en-US" sz="3300" b="1" dirty="0">
                  <a:solidFill>
                    <a:schemeClr val="bg1"/>
                  </a:solidFill>
                </a:rPr>
                <a:t>I</a:t>
              </a:r>
              <a:r>
                <a:rPr lang="en-US" sz="3000" b="1" dirty="0">
                  <a:solidFill>
                    <a:schemeClr val="bg1"/>
                  </a:solidFill>
                </a:rPr>
                <a:t>nventory Management                     System?</a:t>
              </a:r>
            </a:p>
            <a:p>
              <a:endParaRPr lang="en-US" sz="3000" b="1" spc="15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6" name="TextBox 35">
              <a:extLst>
                <a:ext uri="{FF2B5EF4-FFF2-40B4-BE49-F238E27FC236}">
                  <a16:creationId xmlns="" xmlns:a16="http://schemas.microsoft.com/office/drawing/2014/main" id="{D46D0D46-EE7B-0546-B675-4C9B4E919D38}"/>
                </a:ext>
              </a:extLst>
            </p:cNvPr>
            <p:cNvSpPr txBox="1"/>
            <p:nvPr/>
          </p:nvSpPr>
          <p:spPr>
            <a:xfrm>
              <a:off x="3181583" y="-142605"/>
              <a:ext cx="1126874" cy="677108"/>
            </a:xfrm>
            <a:prstGeom prst="rect">
              <a:avLst/>
            </a:prstGeom>
            <a:noFill/>
          </p:spPr>
          <p:txBody>
            <a:bodyPr wrap="none" rtlCol="0">
              <a:spAutoFit/>
            </a:bodyPr>
            <a:lstStyle/>
            <a:p>
              <a:r>
                <a:rPr lang="en-US" sz="1600" b="1" spc="150" dirty="0">
                  <a:solidFill>
                    <a:schemeClr val="bg1"/>
                  </a:solidFill>
                  <a:latin typeface="Lato" panose="020F0502020204030203" pitchFamily="34" charset="0"/>
                  <a:ea typeface="Lato" panose="020F0502020204030203" pitchFamily="34" charset="0"/>
                  <a:cs typeface="Lato" panose="020F0502020204030203" pitchFamily="34" charset="0"/>
                </a:rPr>
                <a:t>What is</a:t>
              </a:r>
            </a:p>
          </p:txBody>
        </p:sp>
      </p:grpSp>
      <p:grpSp>
        <p:nvGrpSpPr>
          <p:cNvPr id="3" name="Group 2">
            <a:extLst>
              <a:ext uri="{FF2B5EF4-FFF2-40B4-BE49-F238E27FC236}">
                <a16:creationId xmlns="" xmlns:a16="http://schemas.microsoft.com/office/drawing/2014/main" id="{A36ADF32-6074-3F44-9DAD-DFA615BD2E82}"/>
              </a:ext>
            </a:extLst>
          </p:cNvPr>
          <p:cNvGrpSpPr/>
          <p:nvPr/>
        </p:nvGrpSpPr>
        <p:grpSpPr>
          <a:xfrm>
            <a:off x="494902" y="1589056"/>
            <a:ext cx="329410" cy="73558"/>
            <a:chOff x="10791930" y="7570019"/>
            <a:chExt cx="1034980" cy="231112"/>
          </a:xfrm>
          <a:solidFill>
            <a:schemeClr val="bg1"/>
          </a:solidFill>
        </p:grpSpPr>
        <p:sp>
          <p:nvSpPr>
            <p:cNvPr id="2" name="Oval 1">
              <a:extLst>
                <a:ext uri="{FF2B5EF4-FFF2-40B4-BE49-F238E27FC236}">
                  <a16:creationId xmlns="" xmlns:a16="http://schemas.microsoft.com/office/drawing/2014/main" id="{FE3D9D95-082A-5044-AEE7-EE57807F4A68}"/>
                </a:ext>
              </a:extLst>
            </p:cNvPr>
            <p:cNvSpPr/>
            <p:nvPr/>
          </p:nvSpPr>
          <p:spPr>
            <a:xfrm>
              <a:off x="10791930" y="7570019"/>
              <a:ext cx="231112" cy="2311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7" name="Oval 36">
              <a:extLst>
                <a:ext uri="{FF2B5EF4-FFF2-40B4-BE49-F238E27FC236}">
                  <a16:creationId xmlns="" xmlns:a16="http://schemas.microsoft.com/office/drawing/2014/main" id="{98F60104-4426-C947-BFCC-0A3AC31C747D}"/>
                </a:ext>
              </a:extLst>
            </p:cNvPr>
            <p:cNvSpPr/>
            <p:nvPr/>
          </p:nvSpPr>
          <p:spPr>
            <a:xfrm>
              <a:off x="11193864" y="7570019"/>
              <a:ext cx="231112" cy="2311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sp>
          <p:nvSpPr>
            <p:cNvPr id="38" name="Oval 37">
              <a:extLst>
                <a:ext uri="{FF2B5EF4-FFF2-40B4-BE49-F238E27FC236}">
                  <a16:creationId xmlns="" xmlns:a16="http://schemas.microsoft.com/office/drawing/2014/main" id="{A504EFE7-DEEF-C344-9635-14E2128DBBD3}"/>
                </a:ext>
              </a:extLst>
            </p:cNvPr>
            <p:cNvSpPr/>
            <p:nvPr/>
          </p:nvSpPr>
          <p:spPr>
            <a:xfrm>
              <a:off x="11595798" y="7570019"/>
              <a:ext cx="231112" cy="2311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p>
          </p:txBody>
        </p:sp>
      </p:grpSp>
      <p:sp>
        <p:nvSpPr>
          <p:cNvPr id="29" name="Shape 2605">
            <a:extLst>
              <a:ext uri="{FF2B5EF4-FFF2-40B4-BE49-F238E27FC236}">
                <a16:creationId xmlns="" xmlns:a16="http://schemas.microsoft.com/office/drawing/2014/main" id="{1EA85DBA-89B5-7645-B0A8-C69011984775}"/>
              </a:ext>
            </a:extLst>
          </p:cNvPr>
          <p:cNvSpPr/>
          <p:nvPr/>
        </p:nvSpPr>
        <p:spPr>
          <a:xfrm>
            <a:off x="5907739" y="1801547"/>
            <a:ext cx="408396" cy="40838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05">
            <a:extLst>
              <a:ext uri="{FF2B5EF4-FFF2-40B4-BE49-F238E27FC236}">
                <a16:creationId xmlns="" xmlns:a16="http://schemas.microsoft.com/office/drawing/2014/main" id="{1EA85DBA-89B5-7645-B0A8-C69011984775}"/>
              </a:ext>
            </a:extLst>
          </p:cNvPr>
          <p:cNvSpPr/>
          <p:nvPr/>
        </p:nvSpPr>
        <p:spPr>
          <a:xfrm>
            <a:off x="5920357" y="2963549"/>
            <a:ext cx="408396" cy="40838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2" name="Oval 31">
            <a:extLst>
              <a:ext uri="{FF2B5EF4-FFF2-40B4-BE49-F238E27FC236}">
                <a16:creationId xmlns="" xmlns:a16="http://schemas.microsoft.com/office/drawing/2014/main" id="{4D71F3BE-65A9-734A-AE47-E5D68CD7286B}"/>
              </a:ext>
            </a:extLst>
          </p:cNvPr>
          <p:cNvSpPr/>
          <p:nvPr/>
        </p:nvSpPr>
        <p:spPr>
          <a:xfrm>
            <a:off x="5677493" y="3930238"/>
            <a:ext cx="838539" cy="838539"/>
          </a:xfrm>
          <a:prstGeom prst="ellipse">
            <a:avLst/>
          </a:prstGeom>
          <a:solidFill>
            <a:srgbClr val="6255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2"/>
              </a:solidFill>
              <a:latin typeface="Montserrat Light" charset="0"/>
            </a:endParaRPr>
          </a:p>
        </p:txBody>
      </p:sp>
      <p:sp>
        <p:nvSpPr>
          <p:cNvPr id="78" name="Shape 2605">
            <a:extLst>
              <a:ext uri="{FF2B5EF4-FFF2-40B4-BE49-F238E27FC236}">
                <a16:creationId xmlns="" xmlns:a16="http://schemas.microsoft.com/office/drawing/2014/main" id="{1EA85DBA-89B5-7645-B0A8-C69011984775}"/>
              </a:ext>
            </a:extLst>
          </p:cNvPr>
          <p:cNvSpPr/>
          <p:nvPr/>
        </p:nvSpPr>
        <p:spPr>
          <a:xfrm>
            <a:off x="5907739" y="4123805"/>
            <a:ext cx="408396" cy="40838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3" name="Shape 2605">
            <a:extLst>
              <a:ext uri="{FF2B5EF4-FFF2-40B4-BE49-F238E27FC236}">
                <a16:creationId xmlns="" xmlns:a16="http://schemas.microsoft.com/office/drawing/2014/main" id="{1EA85DBA-89B5-7645-B0A8-C69011984775}"/>
              </a:ext>
            </a:extLst>
          </p:cNvPr>
          <p:cNvSpPr/>
          <p:nvPr/>
        </p:nvSpPr>
        <p:spPr>
          <a:xfrm>
            <a:off x="5907739" y="5224129"/>
            <a:ext cx="408396" cy="408385"/>
          </a:xfrm>
          <a:custGeom>
            <a:avLst/>
            <a:gdLst/>
            <a:ahLst/>
            <a:cxnLst>
              <a:cxn ang="0">
                <a:pos x="wd2" y="hd2"/>
              </a:cxn>
              <a:cxn ang="5400000">
                <a:pos x="wd2" y="hd2"/>
              </a:cxn>
              <a:cxn ang="10800000">
                <a:pos x="wd2" y="hd2"/>
              </a:cxn>
              <a:cxn ang="16200000">
                <a:pos x="wd2" y="hd2"/>
              </a:cxn>
            </a:cxnLst>
            <a:rect l="0" t="0" r="r" b="b"/>
            <a:pathLst>
              <a:path w="21410" h="21410" extrusionOk="0">
                <a:moveTo>
                  <a:pt x="20437" y="20437"/>
                </a:moveTo>
                <a:lnTo>
                  <a:pt x="17519" y="20437"/>
                </a:lnTo>
                <a:lnTo>
                  <a:pt x="17519" y="18978"/>
                </a:lnTo>
                <a:cubicBezTo>
                  <a:pt x="17519" y="18710"/>
                  <a:pt x="17301" y="18492"/>
                  <a:pt x="17033" y="18492"/>
                </a:cubicBezTo>
                <a:lnTo>
                  <a:pt x="15574" y="18492"/>
                </a:lnTo>
                <a:lnTo>
                  <a:pt x="15574" y="17033"/>
                </a:lnTo>
                <a:cubicBezTo>
                  <a:pt x="15574" y="16764"/>
                  <a:pt x="15356" y="16546"/>
                  <a:pt x="15087" y="16546"/>
                </a:cubicBezTo>
                <a:lnTo>
                  <a:pt x="13344" y="16546"/>
                </a:lnTo>
                <a:lnTo>
                  <a:pt x="10309" y="13497"/>
                </a:lnTo>
                <a:cubicBezTo>
                  <a:pt x="10221" y="13409"/>
                  <a:pt x="10100" y="13354"/>
                  <a:pt x="9965" y="13354"/>
                </a:cubicBezTo>
                <a:cubicBezTo>
                  <a:pt x="9819" y="13354"/>
                  <a:pt x="9693" y="13422"/>
                  <a:pt x="9604" y="13524"/>
                </a:cubicBezTo>
                <a:lnTo>
                  <a:pt x="8815" y="14312"/>
                </a:lnTo>
                <a:cubicBezTo>
                  <a:pt x="8435" y="14692"/>
                  <a:pt x="7820" y="14692"/>
                  <a:pt x="7441" y="14312"/>
                </a:cubicBezTo>
                <a:lnTo>
                  <a:pt x="1256" y="8128"/>
                </a:lnTo>
                <a:cubicBezTo>
                  <a:pt x="877" y="7748"/>
                  <a:pt x="877" y="7133"/>
                  <a:pt x="1256" y="6753"/>
                </a:cubicBezTo>
                <a:lnTo>
                  <a:pt x="6754" y="1255"/>
                </a:lnTo>
                <a:cubicBezTo>
                  <a:pt x="7133" y="876"/>
                  <a:pt x="7749" y="876"/>
                  <a:pt x="8128" y="1255"/>
                </a:cubicBezTo>
                <a:lnTo>
                  <a:pt x="14312" y="7440"/>
                </a:lnTo>
                <a:cubicBezTo>
                  <a:pt x="14691" y="7820"/>
                  <a:pt x="14691" y="8435"/>
                  <a:pt x="14312" y="8815"/>
                </a:cubicBezTo>
                <a:lnTo>
                  <a:pt x="13539" y="9588"/>
                </a:lnTo>
                <a:cubicBezTo>
                  <a:pt x="13437" y="9677"/>
                  <a:pt x="13370" y="9804"/>
                  <a:pt x="13370" y="9950"/>
                </a:cubicBezTo>
                <a:cubicBezTo>
                  <a:pt x="13370" y="10084"/>
                  <a:pt x="13424" y="10206"/>
                  <a:pt x="13513" y="10294"/>
                </a:cubicBezTo>
                <a:lnTo>
                  <a:pt x="20437" y="17234"/>
                </a:lnTo>
                <a:cubicBezTo>
                  <a:pt x="20437" y="17234"/>
                  <a:pt x="20437" y="20437"/>
                  <a:pt x="20437" y="20437"/>
                </a:cubicBezTo>
                <a:close/>
                <a:moveTo>
                  <a:pt x="21268" y="16689"/>
                </a:moveTo>
                <a:lnTo>
                  <a:pt x="14547" y="9954"/>
                </a:lnTo>
                <a:lnTo>
                  <a:pt x="14999" y="9502"/>
                </a:lnTo>
                <a:cubicBezTo>
                  <a:pt x="15758" y="8743"/>
                  <a:pt x="15758" y="7512"/>
                  <a:pt x="14999" y="6753"/>
                </a:cubicBezTo>
                <a:lnTo>
                  <a:pt x="8815" y="569"/>
                </a:lnTo>
                <a:cubicBezTo>
                  <a:pt x="8056" y="-190"/>
                  <a:pt x="6825" y="-190"/>
                  <a:pt x="6066" y="569"/>
                </a:cubicBezTo>
                <a:lnTo>
                  <a:pt x="569" y="6066"/>
                </a:lnTo>
                <a:cubicBezTo>
                  <a:pt x="-190" y="6825"/>
                  <a:pt x="-190" y="8056"/>
                  <a:pt x="569" y="8815"/>
                </a:cubicBezTo>
                <a:lnTo>
                  <a:pt x="6754" y="14999"/>
                </a:lnTo>
                <a:cubicBezTo>
                  <a:pt x="7513" y="15758"/>
                  <a:pt x="8743" y="15758"/>
                  <a:pt x="9502" y="14999"/>
                </a:cubicBezTo>
                <a:lnTo>
                  <a:pt x="9968" y="14533"/>
                </a:lnTo>
                <a:lnTo>
                  <a:pt x="12798" y="17376"/>
                </a:lnTo>
                <a:cubicBezTo>
                  <a:pt x="12886" y="17465"/>
                  <a:pt x="13008" y="17519"/>
                  <a:pt x="13142" y="17519"/>
                </a:cubicBezTo>
                <a:lnTo>
                  <a:pt x="14601" y="17519"/>
                </a:lnTo>
                <a:lnTo>
                  <a:pt x="14601" y="18978"/>
                </a:lnTo>
                <a:cubicBezTo>
                  <a:pt x="14601" y="19247"/>
                  <a:pt x="14819" y="19464"/>
                  <a:pt x="15087" y="19464"/>
                </a:cubicBezTo>
                <a:lnTo>
                  <a:pt x="16546" y="19464"/>
                </a:lnTo>
                <a:lnTo>
                  <a:pt x="16546" y="20924"/>
                </a:lnTo>
                <a:cubicBezTo>
                  <a:pt x="16546" y="21193"/>
                  <a:pt x="16764" y="21410"/>
                  <a:pt x="17033" y="21410"/>
                </a:cubicBezTo>
                <a:lnTo>
                  <a:pt x="20924" y="21410"/>
                </a:lnTo>
                <a:cubicBezTo>
                  <a:pt x="21192" y="21410"/>
                  <a:pt x="21410" y="21193"/>
                  <a:pt x="21410" y="20924"/>
                </a:cubicBezTo>
                <a:lnTo>
                  <a:pt x="21410" y="17033"/>
                </a:lnTo>
                <a:cubicBezTo>
                  <a:pt x="21410" y="16899"/>
                  <a:pt x="21356" y="16777"/>
                  <a:pt x="21268" y="16689"/>
                </a:cubicBezTo>
                <a:moveTo>
                  <a:pt x="6819" y="7791"/>
                </a:moveTo>
                <a:cubicBezTo>
                  <a:pt x="6282" y="7791"/>
                  <a:pt x="5846" y="7356"/>
                  <a:pt x="5846" y="6819"/>
                </a:cubicBezTo>
                <a:cubicBezTo>
                  <a:pt x="5846" y="6282"/>
                  <a:pt x="6282" y="5846"/>
                  <a:pt x="6819" y="5846"/>
                </a:cubicBezTo>
                <a:cubicBezTo>
                  <a:pt x="7356" y="5846"/>
                  <a:pt x="7792" y="6282"/>
                  <a:pt x="7792" y="6819"/>
                </a:cubicBezTo>
                <a:cubicBezTo>
                  <a:pt x="7792" y="7356"/>
                  <a:pt x="7356" y="7791"/>
                  <a:pt x="6819" y="7791"/>
                </a:cubicBezTo>
                <a:moveTo>
                  <a:pt x="6819" y="4873"/>
                </a:moveTo>
                <a:cubicBezTo>
                  <a:pt x="5745" y="4873"/>
                  <a:pt x="4874" y="5744"/>
                  <a:pt x="4874" y="6819"/>
                </a:cubicBezTo>
                <a:cubicBezTo>
                  <a:pt x="4874" y="7893"/>
                  <a:pt x="5745" y="8765"/>
                  <a:pt x="6819" y="8765"/>
                </a:cubicBezTo>
                <a:cubicBezTo>
                  <a:pt x="7893" y="8765"/>
                  <a:pt x="8765" y="7893"/>
                  <a:pt x="8765" y="6819"/>
                </a:cubicBezTo>
                <a:cubicBezTo>
                  <a:pt x="8765" y="5744"/>
                  <a:pt x="7893" y="4873"/>
                  <a:pt x="6819" y="4873"/>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3993848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schemeClr>
            </a:gs>
            <a:gs pos="100000">
              <a:schemeClr val="tx1">
                <a:lumMod val="50000"/>
                <a:lumOff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81" name="Freeform: Shape 80">
            <a:extLst>
              <a:ext uri="{FF2B5EF4-FFF2-40B4-BE49-F238E27FC236}">
                <a16:creationId xmlns:a16="http://schemas.microsoft.com/office/drawing/2014/main" xmlns="" id="{FF45B349-1A49-4AC5-89A1-03CE69629353}"/>
              </a:ext>
            </a:extLst>
          </p:cNvPr>
          <p:cNvSpPr/>
          <p:nvPr/>
        </p:nvSpPr>
        <p:spPr>
          <a:xfrm>
            <a:off x="3539546" y="2767013"/>
            <a:ext cx="1139725" cy="1279634"/>
          </a:xfrm>
          <a:custGeom>
            <a:avLst/>
            <a:gdLst>
              <a:gd name="connsiteX0" fmla="*/ 89677 w 1139725"/>
              <a:gd name="connsiteY0" fmla="*/ 0 h 1279634"/>
              <a:gd name="connsiteX1" fmla="*/ 499908 w 1139725"/>
              <a:gd name="connsiteY1" fmla="*/ 0 h 1279634"/>
              <a:gd name="connsiteX2" fmla="*/ 1139725 w 1139725"/>
              <a:gd name="connsiteY2" fmla="*/ 639817 h 1279634"/>
              <a:gd name="connsiteX3" fmla="*/ 499908 w 1139725"/>
              <a:gd name="connsiteY3" fmla="*/ 1279634 h 1279634"/>
              <a:gd name="connsiteX4" fmla="*/ 78276 w 1139725"/>
              <a:gd name="connsiteY4" fmla="*/ 1279634 h 1279634"/>
              <a:gd name="connsiteX5" fmla="*/ 51938 w 1139725"/>
              <a:gd name="connsiteY5" fmla="*/ 1177203 h 1279634"/>
              <a:gd name="connsiteX6" fmla="*/ 0 w 1139725"/>
              <a:gd name="connsiteY6" fmla="*/ 661988 h 1279634"/>
              <a:gd name="connsiteX7" fmla="*/ 51938 w 1139725"/>
              <a:gd name="connsiteY7" fmla="*/ 146773 h 1279634"/>
              <a:gd name="connsiteX8" fmla="*/ 89677 w 1139725"/>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9725" h="1279634">
                <a:moveTo>
                  <a:pt x="89677" y="0"/>
                </a:moveTo>
                <a:lnTo>
                  <a:pt x="499908" y="0"/>
                </a:lnTo>
                <a:cubicBezTo>
                  <a:pt x="853269" y="0"/>
                  <a:pt x="1139725" y="286456"/>
                  <a:pt x="1139725" y="639817"/>
                </a:cubicBezTo>
                <a:cubicBezTo>
                  <a:pt x="1139725" y="993178"/>
                  <a:pt x="853269" y="1279634"/>
                  <a:pt x="499908" y="1279634"/>
                </a:cubicBezTo>
                <a:lnTo>
                  <a:pt x="78276" y="1279634"/>
                </a:lnTo>
                <a:lnTo>
                  <a:pt x="51938" y="1177203"/>
                </a:lnTo>
                <a:cubicBezTo>
                  <a:pt x="17884" y="1010784"/>
                  <a:pt x="0" y="838475"/>
                  <a:pt x="0" y="661988"/>
                </a:cubicBezTo>
                <a:cubicBezTo>
                  <a:pt x="0" y="485502"/>
                  <a:pt x="17884" y="313192"/>
                  <a:pt x="51938" y="146773"/>
                </a:cubicBezTo>
                <a:lnTo>
                  <a:pt x="89677" y="0"/>
                </a:lnTo>
                <a:close/>
              </a:path>
            </a:pathLst>
          </a:custGeom>
          <a:solidFill>
            <a:srgbClr val="083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Freeform: Shape 81">
            <a:extLst>
              <a:ext uri="{FF2B5EF4-FFF2-40B4-BE49-F238E27FC236}">
                <a16:creationId xmlns:a16="http://schemas.microsoft.com/office/drawing/2014/main" xmlns="" id="{7A29250B-2F69-4D8C-8026-07FA58ABDD73}"/>
              </a:ext>
            </a:extLst>
          </p:cNvPr>
          <p:cNvSpPr/>
          <p:nvPr/>
        </p:nvSpPr>
        <p:spPr>
          <a:xfrm>
            <a:off x="7505419" y="2767013"/>
            <a:ext cx="1147038" cy="1279634"/>
          </a:xfrm>
          <a:custGeom>
            <a:avLst/>
            <a:gdLst>
              <a:gd name="connsiteX0" fmla="*/ 639817 w 1147038"/>
              <a:gd name="connsiteY0" fmla="*/ 0 h 1279634"/>
              <a:gd name="connsiteX1" fmla="*/ 1057361 w 1147038"/>
              <a:gd name="connsiteY1" fmla="*/ 0 h 1279634"/>
              <a:gd name="connsiteX2" fmla="*/ 1095100 w 1147038"/>
              <a:gd name="connsiteY2" fmla="*/ 146773 h 1279634"/>
              <a:gd name="connsiteX3" fmla="*/ 1147038 w 1147038"/>
              <a:gd name="connsiteY3" fmla="*/ 661988 h 1279634"/>
              <a:gd name="connsiteX4" fmla="*/ 1095100 w 1147038"/>
              <a:gd name="connsiteY4" fmla="*/ 1177203 h 1279634"/>
              <a:gd name="connsiteX5" fmla="*/ 1068762 w 1147038"/>
              <a:gd name="connsiteY5" fmla="*/ 1279634 h 1279634"/>
              <a:gd name="connsiteX6" fmla="*/ 639817 w 1147038"/>
              <a:gd name="connsiteY6" fmla="*/ 1279634 h 1279634"/>
              <a:gd name="connsiteX7" fmla="*/ 0 w 1147038"/>
              <a:gd name="connsiteY7" fmla="*/ 639817 h 1279634"/>
              <a:gd name="connsiteX8" fmla="*/ 639817 w 1147038"/>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38" h="1279634">
                <a:moveTo>
                  <a:pt x="639817" y="0"/>
                </a:moveTo>
                <a:lnTo>
                  <a:pt x="1057361" y="0"/>
                </a:lnTo>
                <a:lnTo>
                  <a:pt x="1095100" y="146773"/>
                </a:lnTo>
                <a:cubicBezTo>
                  <a:pt x="1129154" y="313192"/>
                  <a:pt x="1147038" y="485502"/>
                  <a:pt x="1147038" y="661988"/>
                </a:cubicBezTo>
                <a:cubicBezTo>
                  <a:pt x="1147038" y="838475"/>
                  <a:pt x="1129154" y="1010784"/>
                  <a:pt x="1095100" y="1177203"/>
                </a:cubicBezTo>
                <a:lnTo>
                  <a:pt x="1068762" y="1279634"/>
                </a:lnTo>
                <a:lnTo>
                  <a:pt x="639817" y="1279634"/>
                </a:lnTo>
                <a:cubicBezTo>
                  <a:pt x="286456" y="1279634"/>
                  <a:pt x="0" y="993178"/>
                  <a:pt x="0" y="639817"/>
                </a:cubicBezTo>
                <a:cubicBezTo>
                  <a:pt x="0" y="286456"/>
                  <a:pt x="286456" y="0"/>
                  <a:pt x="639817" y="0"/>
                </a:cubicBezTo>
                <a:close/>
              </a:path>
            </a:pathLst>
          </a:custGeom>
          <a:solidFill>
            <a:srgbClr val="C17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82">
            <a:extLst>
              <a:ext uri="{FF2B5EF4-FFF2-40B4-BE49-F238E27FC236}">
                <a16:creationId xmlns:a16="http://schemas.microsoft.com/office/drawing/2014/main" xmlns="" id="{50A3763B-7DE7-4AAD-8B3B-4E3473A64A83}"/>
              </a:ext>
            </a:extLst>
          </p:cNvPr>
          <p:cNvSpPr/>
          <p:nvPr/>
        </p:nvSpPr>
        <p:spPr>
          <a:xfrm>
            <a:off x="755350" y="2767013"/>
            <a:ext cx="2873872" cy="1279634"/>
          </a:xfrm>
          <a:custGeom>
            <a:avLst/>
            <a:gdLst>
              <a:gd name="connsiteX0" fmla="*/ 639817 w 2873872"/>
              <a:gd name="connsiteY0" fmla="*/ 0 h 1279634"/>
              <a:gd name="connsiteX1" fmla="*/ 2873872 w 2873872"/>
              <a:gd name="connsiteY1" fmla="*/ 0 h 1279634"/>
              <a:gd name="connsiteX2" fmla="*/ 2836133 w 2873872"/>
              <a:gd name="connsiteY2" fmla="*/ 146773 h 1279634"/>
              <a:gd name="connsiteX3" fmla="*/ 2784195 w 2873872"/>
              <a:gd name="connsiteY3" fmla="*/ 661988 h 1279634"/>
              <a:gd name="connsiteX4" fmla="*/ 2836133 w 2873872"/>
              <a:gd name="connsiteY4" fmla="*/ 1177203 h 1279634"/>
              <a:gd name="connsiteX5" fmla="*/ 2862471 w 2873872"/>
              <a:gd name="connsiteY5" fmla="*/ 1279634 h 1279634"/>
              <a:gd name="connsiteX6" fmla="*/ 639817 w 2873872"/>
              <a:gd name="connsiteY6" fmla="*/ 1279634 h 1279634"/>
              <a:gd name="connsiteX7" fmla="*/ 0 w 2873872"/>
              <a:gd name="connsiteY7" fmla="*/ 639817 h 1279634"/>
              <a:gd name="connsiteX8" fmla="*/ 639817 w 2873872"/>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3872" h="1279634">
                <a:moveTo>
                  <a:pt x="639817" y="0"/>
                </a:moveTo>
                <a:lnTo>
                  <a:pt x="2873872" y="0"/>
                </a:lnTo>
                <a:lnTo>
                  <a:pt x="2836133" y="146773"/>
                </a:lnTo>
                <a:cubicBezTo>
                  <a:pt x="2802079" y="313192"/>
                  <a:pt x="2784195" y="485502"/>
                  <a:pt x="2784195" y="661988"/>
                </a:cubicBezTo>
                <a:cubicBezTo>
                  <a:pt x="2784195" y="838475"/>
                  <a:pt x="2802079" y="1010784"/>
                  <a:pt x="2836133" y="1177203"/>
                </a:cubicBezTo>
                <a:lnTo>
                  <a:pt x="2862471" y="1279634"/>
                </a:lnTo>
                <a:lnTo>
                  <a:pt x="639817" y="1279634"/>
                </a:lnTo>
                <a:cubicBezTo>
                  <a:pt x="286456" y="1279634"/>
                  <a:pt x="0" y="993178"/>
                  <a:pt x="0" y="639817"/>
                </a:cubicBezTo>
                <a:cubicBezTo>
                  <a:pt x="0" y="286456"/>
                  <a:pt x="286456" y="0"/>
                  <a:pt x="639817"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Freeform: Shape 83">
            <a:extLst>
              <a:ext uri="{FF2B5EF4-FFF2-40B4-BE49-F238E27FC236}">
                <a16:creationId xmlns:a16="http://schemas.microsoft.com/office/drawing/2014/main" xmlns="" id="{81C05E82-D4B6-449C-B207-DE2A70242C45}"/>
              </a:ext>
            </a:extLst>
          </p:cNvPr>
          <p:cNvSpPr/>
          <p:nvPr/>
        </p:nvSpPr>
        <p:spPr>
          <a:xfrm>
            <a:off x="8562781" y="2767013"/>
            <a:ext cx="2866559" cy="1279634"/>
          </a:xfrm>
          <a:custGeom>
            <a:avLst/>
            <a:gdLst>
              <a:gd name="connsiteX0" fmla="*/ 0 w 2866559"/>
              <a:gd name="connsiteY0" fmla="*/ 0 h 1279634"/>
              <a:gd name="connsiteX1" fmla="*/ 2226742 w 2866559"/>
              <a:gd name="connsiteY1" fmla="*/ 0 h 1279634"/>
              <a:gd name="connsiteX2" fmla="*/ 2866559 w 2866559"/>
              <a:gd name="connsiteY2" fmla="*/ 639817 h 1279634"/>
              <a:gd name="connsiteX3" fmla="*/ 2226742 w 2866559"/>
              <a:gd name="connsiteY3" fmla="*/ 1279634 h 1279634"/>
              <a:gd name="connsiteX4" fmla="*/ 11401 w 2866559"/>
              <a:gd name="connsiteY4" fmla="*/ 1279634 h 1279634"/>
              <a:gd name="connsiteX5" fmla="*/ 37739 w 2866559"/>
              <a:gd name="connsiteY5" fmla="*/ 1177203 h 1279634"/>
              <a:gd name="connsiteX6" fmla="*/ 89677 w 2866559"/>
              <a:gd name="connsiteY6" fmla="*/ 661988 h 1279634"/>
              <a:gd name="connsiteX7" fmla="*/ 37739 w 2866559"/>
              <a:gd name="connsiteY7" fmla="*/ 146773 h 1279634"/>
              <a:gd name="connsiteX8" fmla="*/ 0 w 2866559"/>
              <a:gd name="connsiteY8" fmla="*/ 0 h 12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66559" h="1279634">
                <a:moveTo>
                  <a:pt x="0" y="0"/>
                </a:moveTo>
                <a:lnTo>
                  <a:pt x="2226742" y="0"/>
                </a:lnTo>
                <a:cubicBezTo>
                  <a:pt x="2580103" y="0"/>
                  <a:pt x="2866559" y="286456"/>
                  <a:pt x="2866559" y="639817"/>
                </a:cubicBezTo>
                <a:cubicBezTo>
                  <a:pt x="2866559" y="993178"/>
                  <a:pt x="2580103" y="1279634"/>
                  <a:pt x="2226742" y="1279634"/>
                </a:cubicBezTo>
                <a:lnTo>
                  <a:pt x="11401" y="1279634"/>
                </a:lnTo>
                <a:lnTo>
                  <a:pt x="37739" y="1177203"/>
                </a:lnTo>
                <a:cubicBezTo>
                  <a:pt x="71793" y="1010784"/>
                  <a:pt x="89677" y="838475"/>
                  <a:pt x="89677" y="661988"/>
                </a:cubicBezTo>
                <a:cubicBezTo>
                  <a:pt x="89677" y="485502"/>
                  <a:pt x="71793" y="313192"/>
                  <a:pt x="37739" y="146773"/>
                </a:cubicBezTo>
                <a:lnTo>
                  <a:pt x="0"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Freeform: Shape 84">
            <a:extLst>
              <a:ext uri="{FF2B5EF4-FFF2-40B4-BE49-F238E27FC236}">
                <a16:creationId xmlns:a16="http://schemas.microsoft.com/office/drawing/2014/main" xmlns="" id="{E777823C-29C9-4F8E-BCE8-DC80D71168C2}"/>
              </a:ext>
            </a:extLst>
          </p:cNvPr>
          <p:cNvSpPr/>
          <p:nvPr/>
        </p:nvSpPr>
        <p:spPr>
          <a:xfrm>
            <a:off x="3905477" y="955326"/>
            <a:ext cx="1849866" cy="1160662"/>
          </a:xfrm>
          <a:custGeom>
            <a:avLst/>
            <a:gdLst>
              <a:gd name="connsiteX0" fmla="*/ 1555353 w 1849866"/>
              <a:gd name="connsiteY0" fmla="*/ 0 h 1160662"/>
              <a:gd name="connsiteX1" fmla="*/ 1572337 w 1849866"/>
              <a:gd name="connsiteY1" fmla="*/ 9218 h 1160662"/>
              <a:gd name="connsiteX2" fmla="*/ 1849866 w 1849866"/>
              <a:gd name="connsiteY2" fmla="*/ 531188 h 1160662"/>
              <a:gd name="connsiteX3" fmla="*/ 1849865 w 1849866"/>
              <a:gd name="connsiteY3" fmla="*/ 531188 h 1160662"/>
              <a:gd name="connsiteX4" fmla="*/ 1220391 w 1849866"/>
              <a:gd name="connsiteY4" fmla="*/ 1160662 h 1160662"/>
              <a:gd name="connsiteX5" fmla="*/ 0 w 1849866"/>
              <a:gd name="connsiteY5" fmla="*/ 1160661 h 1160662"/>
              <a:gd name="connsiteX6" fmla="*/ 70670 w 1849866"/>
              <a:gd name="connsiteY6" fmla="*/ 1044336 h 1160662"/>
              <a:gd name="connsiteX7" fmla="*/ 1430312 w 1849866"/>
              <a:gd name="connsiteY7" fmla="*/ 32151 h 1160662"/>
              <a:gd name="connsiteX8" fmla="*/ 1555353 w 1849866"/>
              <a:gd name="connsiteY8" fmla="*/ 0 h 116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866" h="1160662">
                <a:moveTo>
                  <a:pt x="1555353" y="0"/>
                </a:moveTo>
                <a:lnTo>
                  <a:pt x="1572337" y="9218"/>
                </a:lnTo>
                <a:cubicBezTo>
                  <a:pt x="1739778" y="122339"/>
                  <a:pt x="1849866" y="313907"/>
                  <a:pt x="1849866" y="531188"/>
                </a:cubicBezTo>
                <a:lnTo>
                  <a:pt x="1849865" y="531188"/>
                </a:lnTo>
                <a:cubicBezTo>
                  <a:pt x="1849865" y="878837"/>
                  <a:pt x="1568040" y="1160662"/>
                  <a:pt x="1220391" y="1160662"/>
                </a:cubicBezTo>
                <a:lnTo>
                  <a:pt x="0" y="1160661"/>
                </a:lnTo>
                <a:lnTo>
                  <a:pt x="70670" y="1044336"/>
                </a:lnTo>
                <a:cubicBezTo>
                  <a:pt x="392259" y="568320"/>
                  <a:pt x="869960" y="206439"/>
                  <a:pt x="1430312" y="32151"/>
                </a:cubicBezTo>
                <a:lnTo>
                  <a:pt x="1555353" y="0"/>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Freeform: Shape 85">
            <a:extLst>
              <a:ext uri="{FF2B5EF4-FFF2-40B4-BE49-F238E27FC236}">
                <a16:creationId xmlns:a16="http://schemas.microsoft.com/office/drawing/2014/main" xmlns="" id="{B99E6EA6-6281-4046-A877-297E8C0D86F0}"/>
              </a:ext>
            </a:extLst>
          </p:cNvPr>
          <p:cNvSpPr/>
          <p:nvPr/>
        </p:nvSpPr>
        <p:spPr>
          <a:xfrm>
            <a:off x="6436661" y="955326"/>
            <a:ext cx="1849865" cy="1160661"/>
          </a:xfrm>
          <a:custGeom>
            <a:avLst/>
            <a:gdLst>
              <a:gd name="connsiteX0" fmla="*/ 294512 w 1849865"/>
              <a:gd name="connsiteY0" fmla="*/ 0 h 1160661"/>
              <a:gd name="connsiteX1" fmla="*/ 419553 w 1849865"/>
              <a:gd name="connsiteY1" fmla="*/ 32151 h 1160661"/>
              <a:gd name="connsiteX2" fmla="*/ 1779195 w 1849865"/>
              <a:gd name="connsiteY2" fmla="*/ 1044336 h 1160661"/>
              <a:gd name="connsiteX3" fmla="*/ 1849865 w 1849865"/>
              <a:gd name="connsiteY3" fmla="*/ 1160661 h 1160661"/>
              <a:gd name="connsiteX4" fmla="*/ 629474 w 1849865"/>
              <a:gd name="connsiteY4" fmla="*/ 1160661 h 1160661"/>
              <a:gd name="connsiteX5" fmla="*/ 12789 w 1849865"/>
              <a:gd name="connsiteY5" fmla="*/ 658048 h 1160661"/>
              <a:gd name="connsiteX6" fmla="*/ 0 w 1849865"/>
              <a:gd name="connsiteY6" fmla="*/ 531187 h 1160661"/>
              <a:gd name="connsiteX7" fmla="*/ 12789 w 1849865"/>
              <a:gd name="connsiteY7" fmla="*/ 404327 h 1160661"/>
              <a:gd name="connsiteX8" fmla="*/ 277529 w 1849865"/>
              <a:gd name="connsiteY8" fmla="*/ 9218 h 1160661"/>
              <a:gd name="connsiteX9" fmla="*/ 294512 w 1849865"/>
              <a:gd name="connsiteY9" fmla="*/ 0 h 1160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9865" h="1160661">
                <a:moveTo>
                  <a:pt x="294512" y="0"/>
                </a:moveTo>
                <a:lnTo>
                  <a:pt x="419553" y="32151"/>
                </a:lnTo>
                <a:cubicBezTo>
                  <a:pt x="979905" y="206439"/>
                  <a:pt x="1457606" y="568320"/>
                  <a:pt x="1779195" y="1044336"/>
                </a:cubicBezTo>
                <a:lnTo>
                  <a:pt x="1849865" y="1160661"/>
                </a:lnTo>
                <a:lnTo>
                  <a:pt x="629474" y="1160661"/>
                </a:lnTo>
                <a:cubicBezTo>
                  <a:pt x="325281" y="1160661"/>
                  <a:pt x="71485" y="944889"/>
                  <a:pt x="12789" y="658048"/>
                </a:cubicBezTo>
                <a:lnTo>
                  <a:pt x="0" y="531187"/>
                </a:lnTo>
                <a:lnTo>
                  <a:pt x="12789" y="404327"/>
                </a:lnTo>
                <a:cubicBezTo>
                  <a:pt x="46329" y="240418"/>
                  <a:pt x="143576" y="99715"/>
                  <a:pt x="277529" y="9218"/>
                </a:cubicBezTo>
                <a:lnTo>
                  <a:pt x="294512" y="0"/>
                </a:lnTo>
                <a:close/>
              </a:path>
            </a:pathLst>
          </a:custGeom>
          <a:solidFill>
            <a:srgbClr val="FDC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Freeform: Shape 86">
            <a:extLst>
              <a:ext uri="{FF2B5EF4-FFF2-40B4-BE49-F238E27FC236}">
                <a16:creationId xmlns:a16="http://schemas.microsoft.com/office/drawing/2014/main" xmlns="" id="{54F51E42-3A81-4507-AD3F-A43733282DAE}"/>
              </a:ext>
            </a:extLst>
          </p:cNvPr>
          <p:cNvSpPr/>
          <p:nvPr/>
        </p:nvSpPr>
        <p:spPr>
          <a:xfrm>
            <a:off x="3896059" y="4726509"/>
            <a:ext cx="1859285" cy="1171183"/>
          </a:xfrm>
          <a:custGeom>
            <a:avLst/>
            <a:gdLst>
              <a:gd name="connsiteX0" fmla="*/ 0 w 1859285"/>
              <a:gd name="connsiteY0" fmla="*/ 0 h 1171183"/>
              <a:gd name="connsiteX1" fmla="*/ 1229811 w 1859285"/>
              <a:gd name="connsiteY1" fmla="*/ 0 h 1171183"/>
              <a:gd name="connsiteX2" fmla="*/ 1859285 w 1859285"/>
              <a:gd name="connsiteY2" fmla="*/ 629474 h 1171183"/>
              <a:gd name="connsiteX3" fmla="*/ 1859284 w 1859285"/>
              <a:gd name="connsiteY3" fmla="*/ 629474 h 1171183"/>
              <a:gd name="connsiteX4" fmla="*/ 1581755 w 1859285"/>
              <a:gd name="connsiteY4" fmla="*/ 1151444 h 1171183"/>
              <a:gd name="connsiteX5" fmla="*/ 1545388 w 1859285"/>
              <a:gd name="connsiteY5" fmla="*/ 1171183 h 1171183"/>
              <a:gd name="connsiteX6" fmla="*/ 1439731 w 1859285"/>
              <a:gd name="connsiteY6" fmla="*/ 1144016 h 1171183"/>
              <a:gd name="connsiteX7" fmla="*/ 80089 w 1859285"/>
              <a:gd name="connsiteY7" fmla="*/ 131831 h 1171183"/>
              <a:gd name="connsiteX8" fmla="*/ 0 w 1859285"/>
              <a:gd name="connsiteY8"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9285" h="1171183">
                <a:moveTo>
                  <a:pt x="0" y="0"/>
                </a:moveTo>
                <a:lnTo>
                  <a:pt x="1229811" y="0"/>
                </a:lnTo>
                <a:cubicBezTo>
                  <a:pt x="1577460" y="0"/>
                  <a:pt x="1859285" y="281825"/>
                  <a:pt x="1859285" y="629474"/>
                </a:cubicBezTo>
                <a:lnTo>
                  <a:pt x="1859284" y="629474"/>
                </a:lnTo>
                <a:cubicBezTo>
                  <a:pt x="1859284" y="846755"/>
                  <a:pt x="1749196" y="1038323"/>
                  <a:pt x="1581755" y="1151444"/>
                </a:cubicBezTo>
                <a:lnTo>
                  <a:pt x="1545388" y="1171183"/>
                </a:lnTo>
                <a:lnTo>
                  <a:pt x="1439731" y="1144016"/>
                </a:lnTo>
                <a:cubicBezTo>
                  <a:pt x="879379" y="969728"/>
                  <a:pt x="401678" y="607847"/>
                  <a:pt x="80089" y="131831"/>
                </a:cubicBezTo>
                <a:lnTo>
                  <a:pt x="0" y="0"/>
                </a:lnTo>
                <a:close/>
              </a:path>
            </a:pathLst>
          </a:custGeom>
          <a:solidFill>
            <a:srgbClr val="4B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Freeform: Shape 87">
            <a:extLst>
              <a:ext uri="{FF2B5EF4-FFF2-40B4-BE49-F238E27FC236}">
                <a16:creationId xmlns:a16="http://schemas.microsoft.com/office/drawing/2014/main" xmlns="" id="{4F787DFA-4768-449B-9EF7-251CFB454809}"/>
              </a:ext>
            </a:extLst>
          </p:cNvPr>
          <p:cNvSpPr/>
          <p:nvPr/>
        </p:nvSpPr>
        <p:spPr>
          <a:xfrm>
            <a:off x="6436661" y="4726509"/>
            <a:ext cx="1859285" cy="1171183"/>
          </a:xfrm>
          <a:custGeom>
            <a:avLst/>
            <a:gdLst>
              <a:gd name="connsiteX0" fmla="*/ 629474 w 1859285"/>
              <a:gd name="connsiteY0" fmla="*/ 0 h 1171183"/>
              <a:gd name="connsiteX1" fmla="*/ 1859285 w 1859285"/>
              <a:gd name="connsiteY1" fmla="*/ 0 h 1171183"/>
              <a:gd name="connsiteX2" fmla="*/ 1779195 w 1859285"/>
              <a:gd name="connsiteY2" fmla="*/ 131831 h 1171183"/>
              <a:gd name="connsiteX3" fmla="*/ 419553 w 1859285"/>
              <a:gd name="connsiteY3" fmla="*/ 1144016 h 1171183"/>
              <a:gd name="connsiteX4" fmla="*/ 313897 w 1859285"/>
              <a:gd name="connsiteY4" fmla="*/ 1171183 h 1171183"/>
              <a:gd name="connsiteX5" fmla="*/ 277529 w 1859285"/>
              <a:gd name="connsiteY5" fmla="*/ 1151443 h 1171183"/>
              <a:gd name="connsiteX6" fmla="*/ 12789 w 1859285"/>
              <a:gd name="connsiteY6" fmla="*/ 756334 h 1171183"/>
              <a:gd name="connsiteX7" fmla="*/ 0 w 1859285"/>
              <a:gd name="connsiteY7" fmla="*/ 629474 h 1171183"/>
              <a:gd name="connsiteX8" fmla="*/ 12789 w 1859285"/>
              <a:gd name="connsiteY8" fmla="*/ 502613 h 1171183"/>
              <a:gd name="connsiteX9" fmla="*/ 629474 w 1859285"/>
              <a:gd name="connsiteY9" fmla="*/ 0 h 117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5" h="1171183">
                <a:moveTo>
                  <a:pt x="629474" y="0"/>
                </a:moveTo>
                <a:lnTo>
                  <a:pt x="1859285" y="0"/>
                </a:lnTo>
                <a:lnTo>
                  <a:pt x="1779195" y="131831"/>
                </a:lnTo>
                <a:cubicBezTo>
                  <a:pt x="1457606" y="607847"/>
                  <a:pt x="979905" y="969728"/>
                  <a:pt x="419553" y="1144016"/>
                </a:cubicBezTo>
                <a:lnTo>
                  <a:pt x="313897" y="1171183"/>
                </a:lnTo>
                <a:lnTo>
                  <a:pt x="277529" y="1151443"/>
                </a:lnTo>
                <a:cubicBezTo>
                  <a:pt x="143576" y="1060946"/>
                  <a:pt x="46329" y="920243"/>
                  <a:pt x="12789" y="756334"/>
                </a:cubicBezTo>
                <a:lnTo>
                  <a:pt x="0" y="629474"/>
                </a:lnTo>
                <a:lnTo>
                  <a:pt x="12789" y="502613"/>
                </a:lnTo>
                <a:cubicBezTo>
                  <a:pt x="71485" y="215773"/>
                  <a:pt x="325281" y="0"/>
                  <a:pt x="629474" y="0"/>
                </a:cubicBezTo>
                <a:close/>
              </a:path>
            </a:pathLst>
          </a:custGeom>
          <a:solidFill>
            <a:srgbClr val="DE3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Shape 88">
            <a:extLst>
              <a:ext uri="{FF2B5EF4-FFF2-40B4-BE49-F238E27FC236}">
                <a16:creationId xmlns:a16="http://schemas.microsoft.com/office/drawing/2014/main" xmlns="" id="{E9E74963-5D3B-4FE7-B224-4B09CB6BB259}"/>
              </a:ext>
            </a:extLst>
          </p:cNvPr>
          <p:cNvSpPr/>
          <p:nvPr/>
        </p:nvSpPr>
        <p:spPr>
          <a:xfrm>
            <a:off x="1828800" y="857040"/>
            <a:ext cx="3632030" cy="1258947"/>
          </a:xfrm>
          <a:custGeom>
            <a:avLst/>
            <a:gdLst>
              <a:gd name="connsiteX0" fmla="*/ 629474 w 3632030"/>
              <a:gd name="connsiteY0" fmla="*/ 0 h 1258947"/>
              <a:gd name="connsiteX1" fmla="*/ 3297069 w 3632030"/>
              <a:gd name="connsiteY1" fmla="*/ 0 h 1258947"/>
              <a:gd name="connsiteX2" fmla="*/ 3542089 w 3632030"/>
              <a:gd name="connsiteY2" fmla="*/ 49467 h 1258947"/>
              <a:gd name="connsiteX3" fmla="*/ 3632030 w 3632030"/>
              <a:gd name="connsiteY3" fmla="*/ 98286 h 1258947"/>
              <a:gd name="connsiteX4" fmla="*/ 3506989 w 3632030"/>
              <a:gd name="connsiteY4" fmla="*/ 130437 h 1258947"/>
              <a:gd name="connsiteX5" fmla="*/ 2147347 w 3632030"/>
              <a:gd name="connsiteY5" fmla="*/ 1142622 h 1258947"/>
              <a:gd name="connsiteX6" fmla="*/ 2076677 w 3632030"/>
              <a:gd name="connsiteY6" fmla="*/ 1258947 h 1258947"/>
              <a:gd name="connsiteX7" fmla="*/ 629474 w 3632030"/>
              <a:gd name="connsiteY7" fmla="*/ 1258947 h 1258947"/>
              <a:gd name="connsiteX8" fmla="*/ 12789 w 3632030"/>
              <a:gd name="connsiteY8" fmla="*/ 756334 h 1258947"/>
              <a:gd name="connsiteX9" fmla="*/ 0 w 3632030"/>
              <a:gd name="connsiteY9" fmla="*/ 629473 h 1258947"/>
              <a:gd name="connsiteX10" fmla="*/ 12789 w 3632030"/>
              <a:gd name="connsiteY10" fmla="*/ 502613 h 1258947"/>
              <a:gd name="connsiteX11" fmla="*/ 629474 w 3632030"/>
              <a:gd name="connsiteY11" fmla="*/ 0 h 125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2030" h="1258947">
                <a:moveTo>
                  <a:pt x="629474" y="0"/>
                </a:moveTo>
                <a:lnTo>
                  <a:pt x="3297069" y="0"/>
                </a:lnTo>
                <a:cubicBezTo>
                  <a:pt x="3383981" y="0"/>
                  <a:pt x="3466779" y="17614"/>
                  <a:pt x="3542089" y="49467"/>
                </a:cubicBezTo>
                <a:lnTo>
                  <a:pt x="3632030" y="98286"/>
                </a:lnTo>
                <a:lnTo>
                  <a:pt x="3506989" y="130437"/>
                </a:lnTo>
                <a:cubicBezTo>
                  <a:pt x="2946637" y="304725"/>
                  <a:pt x="2468936" y="666606"/>
                  <a:pt x="2147347" y="1142622"/>
                </a:cubicBezTo>
                <a:lnTo>
                  <a:pt x="2076677" y="1258947"/>
                </a:lnTo>
                <a:lnTo>
                  <a:pt x="629474" y="1258947"/>
                </a:lnTo>
                <a:cubicBezTo>
                  <a:pt x="325281" y="1258947"/>
                  <a:pt x="71485" y="1043175"/>
                  <a:pt x="12789" y="756334"/>
                </a:cubicBezTo>
                <a:lnTo>
                  <a:pt x="0" y="629473"/>
                </a:lnTo>
                <a:lnTo>
                  <a:pt x="12789" y="502613"/>
                </a:lnTo>
                <a:cubicBezTo>
                  <a:pt x="71485" y="215772"/>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89">
            <a:extLst>
              <a:ext uri="{FF2B5EF4-FFF2-40B4-BE49-F238E27FC236}">
                <a16:creationId xmlns:a16="http://schemas.microsoft.com/office/drawing/2014/main" xmlns="" id="{C637848C-2470-4BE2-B334-F03D2E6A35F1}"/>
              </a:ext>
            </a:extLst>
          </p:cNvPr>
          <p:cNvSpPr/>
          <p:nvPr/>
        </p:nvSpPr>
        <p:spPr>
          <a:xfrm>
            <a:off x="6731173" y="857039"/>
            <a:ext cx="3632031" cy="1258948"/>
          </a:xfrm>
          <a:custGeom>
            <a:avLst/>
            <a:gdLst>
              <a:gd name="connsiteX0" fmla="*/ 334962 w 3632031"/>
              <a:gd name="connsiteY0" fmla="*/ 0 h 1258948"/>
              <a:gd name="connsiteX1" fmla="*/ 3002557 w 3632031"/>
              <a:gd name="connsiteY1" fmla="*/ 0 h 1258948"/>
              <a:gd name="connsiteX2" fmla="*/ 3632031 w 3632031"/>
              <a:gd name="connsiteY2" fmla="*/ 629474 h 1258948"/>
              <a:gd name="connsiteX3" fmla="*/ 3632030 w 3632031"/>
              <a:gd name="connsiteY3" fmla="*/ 629474 h 1258948"/>
              <a:gd name="connsiteX4" fmla="*/ 3002556 w 3632031"/>
              <a:gd name="connsiteY4" fmla="*/ 1258948 h 1258948"/>
              <a:gd name="connsiteX5" fmla="*/ 1555353 w 3632031"/>
              <a:gd name="connsiteY5" fmla="*/ 1258947 h 1258948"/>
              <a:gd name="connsiteX6" fmla="*/ 1484683 w 3632031"/>
              <a:gd name="connsiteY6" fmla="*/ 1142622 h 1258948"/>
              <a:gd name="connsiteX7" fmla="*/ 125041 w 3632031"/>
              <a:gd name="connsiteY7" fmla="*/ 130437 h 1258948"/>
              <a:gd name="connsiteX8" fmla="*/ 0 w 3632031"/>
              <a:gd name="connsiteY8" fmla="*/ 98286 h 1258948"/>
              <a:gd name="connsiteX9" fmla="*/ 89942 w 3632031"/>
              <a:gd name="connsiteY9" fmla="*/ 49467 h 1258948"/>
              <a:gd name="connsiteX10" fmla="*/ 334962 w 3632031"/>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2031" h="1258948">
                <a:moveTo>
                  <a:pt x="334962" y="0"/>
                </a:moveTo>
                <a:lnTo>
                  <a:pt x="3002557" y="0"/>
                </a:lnTo>
                <a:cubicBezTo>
                  <a:pt x="3350206" y="0"/>
                  <a:pt x="3632031" y="281825"/>
                  <a:pt x="3632031" y="629474"/>
                </a:cubicBezTo>
                <a:lnTo>
                  <a:pt x="3632030" y="629474"/>
                </a:lnTo>
                <a:cubicBezTo>
                  <a:pt x="3632030" y="977123"/>
                  <a:pt x="3350205" y="1258948"/>
                  <a:pt x="3002556" y="1258948"/>
                </a:cubicBezTo>
                <a:lnTo>
                  <a:pt x="1555353" y="1258947"/>
                </a:lnTo>
                <a:lnTo>
                  <a:pt x="1484683" y="1142622"/>
                </a:lnTo>
                <a:cubicBezTo>
                  <a:pt x="1163094" y="666606"/>
                  <a:pt x="685393" y="304725"/>
                  <a:pt x="125041" y="130437"/>
                </a:cubicBezTo>
                <a:lnTo>
                  <a:pt x="0" y="98286"/>
                </a:lnTo>
                <a:lnTo>
                  <a:pt x="89942" y="49467"/>
                </a:lnTo>
                <a:cubicBezTo>
                  <a:pt x="165251" y="17614"/>
                  <a:pt x="248050" y="0"/>
                  <a:pt x="334962"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Freeform: Shape 90">
            <a:extLst>
              <a:ext uri="{FF2B5EF4-FFF2-40B4-BE49-F238E27FC236}">
                <a16:creationId xmlns:a16="http://schemas.microsoft.com/office/drawing/2014/main" xmlns="" id="{294487A8-2906-4DBB-891C-5C9C10ABFA2C}"/>
              </a:ext>
            </a:extLst>
          </p:cNvPr>
          <p:cNvSpPr/>
          <p:nvPr/>
        </p:nvSpPr>
        <p:spPr>
          <a:xfrm>
            <a:off x="1828800" y="4726508"/>
            <a:ext cx="3612646" cy="1258948"/>
          </a:xfrm>
          <a:custGeom>
            <a:avLst/>
            <a:gdLst>
              <a:gd name="connsiteX0" fmla="*/ 629474 w 3612646"/>
              <a:gd name="connsiteY0" fmla="*/ 0 h 1258948"/>
              <a:gd name="connsiteX1" fmla="*/ 2067258 w 3612646"/>
              <a:gd name="connsiteY1" fmla="*/ 0 h 1258948"/>
              <a:gd name="connsiteX2" fmla="*/ 2147347 w 3612646"/>
              <a:gd name="connsiteY2" fmla="*/ 131831 h 1258948"/>
              <a:gd name="connsiteX3" fmla="*/ 3506989 w 3612646"/>
              <a:gd name="connsiteY3" fmla="*/ 1144016 h 1258948"/>
              <a:gd name="connsiteX4" fmla="*/ 3612646 w 3612646"/>
              <a:gd name="connsiteY4" fmla="*/ 1171183 h 1258948"/>
              <a:gd name="connsiteX5" fmla="*/ 3542088 w 3612646"/>
              <a:gd name="connsiteY5" fmla="*/ 1209481 h 1258948"/>
              <a:gd name="connsiteX6" fmla="*/ 3297068 w 3612646"/>
              <a:gd name="connsiteY6" fmla="*/ 1258948 h 1258948"/>
              <a:gd name="connsiteX7" fmla="*/ 629474 w 3612646"/>
              <a:gd name="connsiteY7" fmla="*/ 1258947 h 1258948"/>
              <a:gd name="connsiteX8" fmla="*/ 12789 w 3612646"/>
              <a:gd name="connsiteY8" fmla="*/ 756334 h 1258948"/>
              <a:gd name="connsiteX9" fmla="*/ 0 w 3612646"/>
              <a:gd name="connsiteY9" fmla="*/ 629474 h 1258948"/>
              <a:gd name="connsiteX10" fmla="*/ 12789 w 3612646"/>
              <a:gd name="connsiteY10" fmla="*/ 502613 h 1258948"/>
              <a:gd name="connsiteX11" fmla="*/ 629474 w 3612646"/>
              <a:gd name="connsiteY11"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2646" h="1258948">
                <a:moveTo>
                  <a:pt x="629474" y="0"/>
                </a:moveTo>
                <a:lnTo>
                  <a:pt x="2067258" y="0"/>
                </a:lnTo>
                <a:lnTo>
                  <a:pt x="2147347" y="131831"/>
                </a:lnTo>
                <a:cubicBezTo>
                  <a:pt x="2468936" y="607847"/>
                  <a:pt x="2946637" y="969728"/>
                  <a:pt x="3506989" y="1144016"/>
                </a:cubicBezTo>
                <a:lnTo>
                  <a:pt x="3612646" y="1171183"/>
                </a:lnTo>
                <a:lnTo>
                  <a:pt x="3542088" y="1209481"/>
                </a:lnTo>
                <a:cubicBezTo>
                  <a:pt x="3466778" y="1241334"/>
                  <a:pt x="3383980" y="1258948"/>
                  <a:pt x="3297068" y="1258948"/>
                </a:cubicBezTo>
                <a:lnTo>
                  <a:pt x="629474" y="1258947"/>
                </a:lnTo>
                <a:cubicBezTo>
                  <a:pt x="325281" y="1258947"/>
                  <a:pt x="71485" y="1043175"/>
                  <a:pt x="12789" y="756334"/>
                </a:cubicBezTo>
                <a:lnTo>
                  <a:pt x="0" y="629474"/>
                </a:lnTo>
                <a:lnTo>
                  <a:pt x="12789" y="502613"/>
                </a:lnTo>
                <a:cubicBezTo>
                  <a:pt x="71485" y="215773"/>
                  <a:pt x="325281" y="0"/>
                  <a:pt x="629474" y="0"/>
                </a:cubicBez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reeform: Shape 91">
            <a:extLst>
              <a:ext uri="{FF2B5EF4-FFF2-40B4-BE49-F238E27FC236}">
                <a16:creationId xmlns:a16="http://schemas.microsoft.com/office/drawing/2014/main" xmlns="" id="{CA5F47EE-969D-4EB7-B7B2-B57CD9F0DB18}"/>
              </a:ext>
            </a:extLst>
          </p:cNvPr>
          <p:cNvSpPr/>
          <p:nvPr/>
        </p:nvSpPr>
        <p:spPr>
          <a:xfrm>
            <a:off x="6750557" y="4726508"/>
            <a:ext cx="3612646" cy="1258948"/>
          </a:xfrm>
          <a:custGeom>
            <a:avLst/>
            <a:gdLst>
              <a:gd name="connsiteX0" fmla="*/ 1545388 w 3612646"/>
              <a:gd name="connsiteY0" fmla="*/ 0 h 1258948"/>
              <a:gd name="connsiteX1" fmla="*/ 2983172 w 3612646"/>
              <a:gd name="connsiteY1" fmla="*/ 0 h 1258948"/>
              <a:gd name="connsiteX2" fmla="*/ 3612646 w 3612646"/>
              <a:gd name="connsiteY2" fmla="*/ 629474 h 1258948"/>
              <a:gd name="connsiteX3" fmla="*/ 3612645 w 3612646"/>
              <a:gd name="connsiteY3" fmla="*/ 629474 h 1258948"/>
              <a:gd name="connsiteX4" fmla="*/ 2983171 w 3612646"/>
              <a:gd name="connsiteY4" fmla="*/ 1258948 h 1258948"/>
              <a:gd name="connsiteX5" fmla="*/ 315577 w 3612646"/>
              <a:gd name="connsiteY5" fmla="*/ 1258947 h 1258948"/>
              <a:gd name="connsiteX6" fmla="*/ 70557 w 3612646"/>
              <a:gd name="connsiteY6" fmla="*/ 1209480 h 1258948"/>
              <a:gd name="connsiteX7" fmla="*/ 0 w 3612646"/>
              <a:gd name="connsiteY7" fmla="*/ 1171183 h 1258948"/>
              <a:gd name="connsiteX8" fmla="*/ 105656 w 3612646"/>
              <a:gd name="connsiteY8" fmla="*/ 1144016 h 1258948"/>
              <a:gd name="connsiteX9" fmla="*/ 1465298 w 3612646"/>
              <a:gd name="connsiteY9" fmla="*/ 131831 h 1258948"/>
              <a:gd name="connsiteX10" fmla="*/ 1545388 w 3612646"/>
              <a:gd name="connsiteY10" fmla="*/ 0 h 1258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12646" h="1258948">
                <a:moveTo>
                  <a:pt x="1545388" y="0"/>
                </a:moveTo>
                <a:lnTo>
                  <a:pt x="2983172" y="0"/>
                </a:lnTo>
                <a:cubicBezTo>
                  <a:pt x="3330821" y="0"/>
                  <a:pt x="3612646" y="281825"/>
                  <a:pt x="3612646" y="629474"/>
                </a:cubicBezTo>
                <a:lnTo>
                  <a:pt x="3612645" y="629474"/>
                </a:lnTo>
                <a:cubicBezTo>
                  <a:pt x="3612645" y="977123"/>
                  <a:pt x="3330820" y="1258948"/>
                  <a:pt x="2983171" y="1258948"/>
                </a:cubicBezTo>
                <a:lnTo>
                  <a:pt x="315577" y="1258947"/>
                </a:lnTo>
                <a:cubicBezTo>
                  <a:pt x="228665" y="1258947"/>
                  <a:pt x="145866" y="1241333"/>
                  <a:pt x="70557" y="1209480"/>
                </a:cubicBezTo>
                <a:lnTo>
                  <a:pt x="0" y="1171183"/>
                </a:lnTo>
                <a:lnTo>
                  <a:pt x="105656" y="1144016"/>
                </a:lnTo>
                <a:cubicBezTo>
                  <a:pt x="666008" y="969728"/>
                  <a:pt x="1143709" y="607847"/>
                  <a:pt x="1465298" y="131831"/>
                </a:cubicBezTo>
                <a:lnTo>
                  <a:pt x="1545388" y="0"/>
                </a:lnTo>
                <a:close/>
              </a:path>
            </a:pathLst>
          </a:custGeom>
          <a:gradFill>
            <a:gsLst>
              <a:gs pos="0">
                <a:schemeClr val="accent1">
                  <a:lumMod val="5000"/>
                  <a:lumOff val="95000"/>
                </a:schemeClr>
              </a:gs>
              <a:gs pos="100000">
                <a:schemeClr val="bg1">
                  <a:lumMod val="85000"/>
                </a:schemeClr>
              </a:gs>
            </a:gsLst>
            <a:lin ang="5400000" scaled="1"/>
          </a:gradFill>
          <a:ln>
            <a:noFill/>
          </a:ln>
          <a:effectLst>
            <a:outerShdw blurRad="304800" sx="102000" sy="102000" algn="ctr"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extBox 92">
            <a:extLst>
              <a:ext uri="{FF2B5EF4-FFF2-40B4-BE49-F238E27FC236}">
                <a16:creationId xmlns:a16="http://schemas.microsoft.com/office/drawing/2014/main" xmlns="" id="{AC4FE646-B7E7-4A5D-A106-ECD4E8C0553D}"/>
              </a:ext>
            </a:extLst>
          </p:cNvPr>
          <p:cNvSpPr txBox="1"/>
          <p:nvPr/>
        </p:nvSpPr>
        <p:spPr>
          <a:xfrm>
            <a:off x="2086340" y="542003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4" name="TextBox 93">
            <a:extLst>
              <a:ext uri="{FF2B5EF4-FFF2-40B4-BE49-F238E27FC236}">
                <a16:creationId xmlns:a16="http://schemas.microsoft.com/office/drawing/2014/main" xmlns="" id="{550DDBB6-306C-4305-AEF3-060F4F5051E2}"/>
              </a:ext>
            </a:extLst>
          </p:cNvPr>
          <p:cNvSpPr txBox="1"/>
          <p:nvPr/>
        </p:nvSpPr>
        <p:spPr>
          <a:xfrm>
            <a:off x="920351" y="3406232"/>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5" name="TextBox 94">
            <a:extLst>
              <a:ext uri="{FF2B5EF4-FFF2-40B4-BE49-F238E27FC236}">
                <a16:creationId xmlns:a16="http://schemas.microsoft.com/office/drawing/2014/main" xmlns="" id="{F54FA298-5384-46C1-9924-D949B113C628}"/>
              </a:ext>
            </a:extLst>
          </p:cNvPr>
          <p:cNvSpPr txBox="1"/>
          <p:nvPr/>
        </p:nvSpPr>
        <p:spPr>
          <a:xfrm>
            <a:off x="2016888" y="1535656"/>
            <a:ext cx="566834" cy="523220"/>
          </a:xfrm>
          <a:prstGeom prst="rect">
            <a:avLst/>
          </a:prstGeom>
          <a:noFill/>
        </p:spPr>
        <p:txBody>
          <a:bodyPr wrap="square" rtlCol="0">
            <a:spAutoFit/>
          </a:bodyPr>
          <a:lstStyle/>
          <a:p>
            <a:r>
              <a:rPr lang="en-IN" sz="2800" dirty="0">
                <a:latin typeface="MS UI Gothic" panose="020B0600070205080204" pitchFamily="34" charset="-128"/>
                <a:ea typeface="MS UI Gothic" panose="020B0600070205080204" pitchFamily="34" charset="-128"/>
                <a:sym typeface="MS Outlook" panose="05010100010000000000" pitchFamily="2" charset="2"/>
              </a:rPr>
              <a:t>♗</a:t>
            </a:r>
            <a:endParaRPr lang="en-IN" sz="2800" dirty="0"/>
          </a:p>
        </p:txBody>
      </p:sp>
      <p:sp>
        <p:nvSpPr>
          <p:cNvPr id="96" name="TextBox 95">
            <a:extLst>
              <a:ext uri="{FF2B5EF4-FFF2-40B4-BE49-F238E27FC236}">
                <a16:creationId xmlns:a16="http://schemas.microsoft.com/office/drawing/2014/main" xmlns="" id="{0D1D5B1E-655F-4D75-8B10-8C3421616B5B}"/>
              </a:ext>
            </a:extLst>
          </p:cNvPr>
          <p:cNvSpPr txBox="1"/>
          <p:nvPr/>
        </p:nvSpPr>
        <p:spPr>
          <a:xfrm>
            <a:off x="9562378" y="1430577"/>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7" name="TextBox 96">
            <a:extLst>
              <a:ext uri="{FF2B5EF4-FFF2-40B4-BE49-F238E27FC236}">
                <a16:creationId xmlns:a16="http://schemas.microsoft.com/office/drawing/2014/main" xmlns="" id="{D8B38463-A4BA-4A0F-A3A5-73A733F3BF7A}"/>
              </a:ext>
            </a:extLst>
          </p:cNvPr>
          <p:cNvSpPr txBox="1"/>
          <p:nvPr/>
        </p:nvSpPr>
        <p:spPr>
          <a:xfrm>
            <a:off x="10648778" y="3406233"/>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8" name="TextBox 97">
            <a:extLst>
              <a:ext uri="{FF2B5EF4-FFF2-40B4-BE49-F238E27FC236}">
                <a16:creationId xmlns:a16="http://schemas.microsoft.com/office/drawing/2014/main" xmlns="" id="{7EDF8CFB-D1BC-4C5C-BA5E-C58042B89166}"/>
              </a:ext>
            </a:extLst>
          </p:cNvPr>
          <p:cNvSpPr txBox="1"/>
          <p:nvPr/>
        </p:nvSpPr>
        <p:spPr>
          <a:xfrm>
            <a:off x="9562378" y="5360149"/>
            <a:ext cx="566834" cy="584775"/>
          </a:xfrm>
          <a:prstGeom prst="rect">
            <a:avLst/>
          </a:prstGeom>
          <a:noFill/>
        </p:spPr>
        <p:txBody>
          <a:bodyPr wrap="square" rtlCol="0">
            <a:spAutoFit/>
          </a:bodyPr>
          <a:lstStyle/>
          <a:p>
            <a:r>
              <a:rPr lang="en-IN" sz="3200" dirty="0">
                <a:latin typeface="MS UI Gothic" panose="020B0600070205080204" pitchFamily="34" charset="-128"/>
                <a:ea typeface="MS UI Gothic" panose="020B0600070205080204" pitchFamily="34" charset="-128"/>
                <a:sym typeface="MS Outlook" panose="05010100010000000000" pitchFamily="2" charset="2"/>
              </a:rPr>
              <a:t>♜</a:t>
            </a:r>
            <a:endParaRPr lang="en-IN" sz="3200" dirty="0"/>
          </a:p>
        </p:txBody>
      </p:sp>
      <p:sp>
        <p:nvSpPr>
          <p:cNvPr id="99" name="TextBox 98">
            <a:extLst>
              <a:ext uri="{FF2B5EF4-FFF2-40B4-BE49-F238E27FC236}">
                <a16:creationId xmlns:a16="http://schemas.microsoft.com/office/drawing/2014/main" xmlns="" id="{730C0E35-321E-47D7-A8F5-EAE025C01266}"/>
              </a:ext>
            </a:extLst>
          </p:cNvPr>
          <p:cNvSpPr txBox="1"/>
          <p:nvPr/>
        </p:nvSpPr>
        <p:spPr>
          <a:xfrm>
            <a:off x="5494516" y="1683031"/>
            <a:ext cx="1313972" cy="1200329"/>
          </a:xfrm>
          <a:prstGeom prst="rect">
            <a:avLst/>
          </a:prstGeom>
          <a:noFill/>
        </p:spPr>
        <p:txBody>
          <a:bodyPr wrap="square" rtlCol="0">
            <a:spAutoFit/>
          </a:bodyPr>
          <a:lstStyle/>
          <a:p>
            <a:r>
              <a:rPr lang="en-IN" sz="7200" dirty="0">
                <a:solidFill>
                  <a:schemeClr val="bg1"/>
                </a:solidFill>
                <a:latin typeface="MS UI Gothic" panose="020B0600070205080204" pitchFamily="34" charset="-128"/>
                <a:ea typeface="MS UI Gothic" panose="020B0600070205080204" pitchFamily="34" charset="-128"/>
                <a:sym typeface="MS Outlook" panose="05010100010000000000" pitchFamily="2" charset="2"/>
              </a:rPr>
              <a:t>♛</a:t>
            </a:r>
            <a:endParaRPr lang="en-IN" sz="7200" dirty="0">
              <a:solidFill>
                <a:schemeClr val="bg1"/>
              </a:solidFill>
            </a:endParaRPr>
          </a:p>
        </p:txBody>
      </p:sp>
      <p:sp>
        <p:nvSpPr>
          <p:cNvPr id="100" name="TextBox 99">
            <a:extLst>
              <a:ext uri="{FF2B5EF4-FFF2-40B4-BE49-F238E27FC236}">
                <a16:creationId xmlns:a16="http://schemas.microsoft.com/office/drawing/2014/main" xmlns="" id="{73FA317D-2DF9-4B9A-A2CE-B7AF334F7B9C}"/>
              </a:ext>
            </a:extLst>
          </p:cNvPr>
          <p:cNvSpPr txBox="1"/>
          <p:nvPr/>
        </p:nvSpPr>
        <p:spPr>
          <a:xfrm>
            <a:off x="6658631" y="1282730"/>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1</a:t>
            </a:r>
          </a:p>
        </p:txBody>
      </p:sp>
      <p:sp>
        <p:nvSpPr>
          <p:cNvPr id="101" name="TextBox 100">
            <a:extLst>
              <a:ext uri="{FF2B5EF4-FFF2-40B4-BE49-F238E27FC236}">
                <a16:creationId xmlns:a16="http://schemas.microsoft.com/office/drawing/2014/main" xmlns="" id="{3AE03790-5026-4479-8D22-574103BA200D}"/>
              </a:ext>
            </a:extLst>
          </p:cNvPr>
          <p:cNvSpPr txBox="1"/>
          <p:nvPr/>
        </p:nvSpPr>
        <p:spPr>
          <a:xfrm>
            <a:off x="7646067" y="311042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2</a:t>
            </a:r>
          </a:p>
        </p:txBody>
      </p:sp>
      <p:sp>
        <p:nvSpPr>
          <p:cNvPr id="102" name="TextBox 101">
            <a:extLst>
              <a:ext uri="{FF2B5EF4-FFF2-40B4-BE49-F238E27FC236}">
                <a16:creationId xmlns:a16="http://schemas.microsoft.com/office/drawing/2014/main" xmlns="" id="{9264AD2A-85A5-42CC-82A6-5CCFB1B77F76}"/>
              </a:ext>
            </a:extLst>
          </p:cNvPr>
          <p:cNvSpPr txBox="1"/>
          <p:nvPr/>
        </p:nvSpPr>
        <p:spPr>
          <a:xfrm>
            <a:off x="6707878"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3</a:t>
            </a:r>
          </a:p>
        </p:txBody>
      </p:sp>
      <p:sp>
        <p:nvSpPr>
          <p:cNvPr id="103" name="TextBox 102">
            <a:extLst>
              <a:ext uri="{FF2B5EF4-FFF2-40B4-BE49-F238E27FC236}">
                <a16:creationId xmlns:a16="http://schemas.microsoft.com/office/drawing/2014/main" xmlns="" id="{875342F4-2170-4739-AEA6-F6D5AC8BF448}"/>
              </a:ext>
            </a:extLst>
          </p:cNvPr>
          <p:cNvSpPr txBox="1"/>
          <p:nvPr/>
        </p:nvSpPr>
        <p:spPr>
          <a:xfrm>
            <a:off x="4679270" y="4882401"/>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4</a:t>
            </a:r>
          </a:p>
        </p:txBody>
      </p:sp>
      <p:sp>
        <p:nvSpPr>
          <p:cNvPr id="104" name="TextBox 103">
            <a:extLst>
              <a:ext uri="{FF2B5EF4-FFF2-40B4-BE49-F238E27FC236}">
                <a16:creationId xmlns:a16="http://schemas.microsoft.com/office/drawing/2014/main" xmlns="" id="{FD9AAF13-1262-49D2-9C0C-27DB30952F3A}"/>
              </a:ext>
            </a:extLst>
          </p:cNvPr>
          <p:cNvSpPr txBox="1"/>
          <p:nvPr/>
        </p:nvSpPr>
        <p:spPr>
          <a:xfrm>
            <a:off x="3752079" y="3052289"/>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5</a:t>
            </a:r>
          </a:p>
        </p:txBody>
      </p:sp>
      <p:sp>
        <p:nvSpPr>
          <p:cNvPr id="105" name="TextBox 104">
            <a:extLst>
              <a:ext uri="{FF2B5EF4-FFF2-40B4-BE49-F238E27FC236}">
                <a16:creationId xmlns:a16="http://schemas.microsoft.com/office/drawing/2014/main" xmlns="" id="{F923851F-8909-4870-A6B8-5A7817440BF2}"/>
              </a:ext>
            </a:extLst>
          </p:cNvPr>
          <p:cNvSpPr txBox="1"/>
          <p:nvPr/>
        </p:nvSpPr>
        <p:spPr>
          <a:xfrm>
            <a:off x="4825701" y="1247906"/>
            <a:ext cx="702962" cy="707886"/>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r>
              <a:rPr lang="en-US" sz="4000" spc="0" dirty="0">
                <a:solidFill>
                  <a:schemeClr val="bg1"/>
                </a:solidFill>
                <a:latin typeface="Arial" panose="020B0604020202020204" pitchFamily="34" charset="0"/>
                <a:cs typeface="Arial" panose="020B0604020202020204" pitchFamily="34" charset="0"/>
              </a:rPr>
              <a:t>6</a:t>
            </a:r>
          </a:p>
        </p:txBody>
      </p:sp>
      <p:sp>
        <p:nvSpPr>
          <p:cNvPr id="107" name="TextBox 106">
            <a:extLst>
              <a:ext uri="{FF2B5EF4-FFF2-40B4-BE49-F238E27FC236}">
                <a16:creationId xmlns:a16="http://schemas.microsoft.com/office/drawing/2014/main" xmlns="" id="{DF84AEEC-384D-433F-BF8D-5DFBE95D7A50}"/>
              </a:ext>
            </a:extLst>
          </p:cNvPr>
          <p:cNvSpPr txBox="1"/>
          <p:nvPr/>
        </p:nvSpPr>
        <p:spPr>
          <a:xfrm>
            <a:off x="2479486" y="963564"/>
            <a:ext cx="2176530" cy="923330"/>
          </a:xfrm>
          <a:prstGeom prst="rect">
            <a:avLst/>
          </a:prstGeom>
          <a:noFill/>
        </p:spPr>
        <p:txBody>
          <a:bodyPr wrap="square" rtlCol="0">
            <a:spAutoFit/>
          </a:bodyPr>
          <a:lstStyle/>
          <a:p>
            <a:pPr lvl="0" algn="ctr"/>
            <a:r>
              <a:rPr lang="en-US" i="1" dirty="0">
                <a:solidFill>
                  <a:srgbClr val="00B050"/>
                </a:solidFill>
              </a:rPr>
              <a:t>Better </a:t>
            </a:r>
            <a:r>
              <a:rPr lang="en-US" i="1" dirty="0" smtClean="0">
                <a:solidFill>
                  <a:srgbClr val="00B050"/>
                </a:solidFill>
              </a:rPr>
              <a:t>Reporting </a:t>
            </a:r>
            <a:r>
              <a:rPr lang="en-US" i="1" dirty="0">
                <a:solidFill>
                  <a:srgbClr val="00B050"/>
                </a:solidFill>
              </a:rPr>
              <a:t>and </a:t>
            </a:r>
            <a:r>
              <a:rPr lang="en-US" i="1" dirty="0" smtClean="0">
                <a:solidFill>
                  <a:srgbClr val="00B050"/>
                </a:solidFill>
              </a:rPr>
              <a:t>Forecasting </a:t>
            </a:r>
            <a:r>
              <a:rPr lang="en-US" i="1" dirty="0">
                <a:solidFill>
                  <a:srgbClr val="00B050"/>
                </a:solidFill>
              </a:rPr>
              <a:t>C</a:t>
            </a:r>
            <a:r>
              <a:rPr lang="en-US" i="1" dirty="0" smtClean="0">
                <a:solidFill>
                  <a:srgbClr val="00B050"/>
                </a:solidFill>
              </a:rPr>
              <a:t>apabilities</a:t>
            </a:r>
            <a:endParaRPr lang="en-US" i="1" dirty="0">
              <a:solidFill>
                <a:srgbClr val="00B050"/>
              </a:solidFill>
            </a:endParaRPr>
          </a:p>
        </p:txBody>
      </p:sp>
      <p:sp>
        <p:nvSpPr>
          <p:cNvPr id="109" name="TextBox 108">
            <a:extLst>
              <a:ext uri="{FF2B5EF4-FFF2-40B4-BE49-F238E27FC236}">
                <a16:creationId xmlns:a16="http://schemas.microsoft.com/office/drawing/2014/main" xmlns="" id="{E34516E1-0942-4080-92A7-49C62FBB2177}"/>
              </a:ext>
            </a:extLst>
          </p:cNvPr>
          <p:cNvSpPr txBox="1"/>
          <p:nvPr/>
        </p:nvSpPr>
        <p:spPr>
          <a:xfrm>
            <a:off x="7819530" y="1149152"/>
            <a:ext cx="2176530" cy="369332"/>
          </a:xfrm>
          <a:prstGeom prst="rect">
            <a:avLst/>
          </a:prstGeom>
          <a:noFill/>
        </p:spPr>
        <p:txBody>
          <a:bodyPr wrap="square" rtlCol="0">
            <a:spAutoFit/>
          </a:bodyPr>
          <a:lstStyle/>
          <a:p>
            <a:pPr lvl="0" algn="ctr"/>
            <a:r>
              <a:rPr lang="en-US" dirty="0">
                <a:solidFill>
                  <a:schemeClr val="accent4"/>
                </a:solidFill>
              </a:rPr>
              <a:t>Better </a:t>
            </a:r>
            <a:r>
              <a:rPr lang="en-US" dirty="0" smtClean="0">
                <a:solidFill>
                  <a:schemeClr val="accent4"/>
                </a:solidFill>
              </a:rPr>
              <a:t>Organization</a:t>
            </a:r>
            <a:endParaRPr lang="en-US" dirty="0">
              <a:solidFill>
                <a:schemeClr val="accent4"/>
              </a:solidFill>
            </a:endParaRPr>
          </a:p>
        </p:txBody>
      </p:sp>
      <p:sp>
        <p:nvSpPr>
          <p:cNvPr id="111" name="TextBox 110">
            <a:extLst>
              <a:ext uri="{FF2B5EF4-FFF2-40B4-BE49-F238E27FC236}">
                <a16:creationId xmlns:a16="http://schemas.microsoft.com/office/drawing/2014/main" xmlns="" id="{30B1002B-2B14-400C-B93D-96F307CF4BEE}"/>
              </a:ext>
            </a:extLst>
          </p:cNvPr>
          <p:cNvSpPr txBox="1"/>
          <p:nvPr/>
        </p:nvSpPr>
        <p:spPr>
          <a:xfrm>
            <a:off x="1304822" y="3213050"/>
            <a:ext cx="2176530" cy="369332"/>
          </a:xfrm>
          <a:prstGeom prst="rect">
            <a:avLst/>
          </a:prstGeom>
          <a:noFill/>
        </p:spPr>
        <p:txBody>
          <a:bodyPr wrap="square" rtlCol="0">
            <a:spAutoFit/>
          </a:bodyPr>
          <a:lstStyle/>
          <a:p>
            <a:pPr lvl="0" algn="ctr"/>
            <a:r>
              <a:rPr lang="en-US" dirty="0">
                <a:solidFill>
                  <a:schemeClr val="accent1">
                    <a:lumMod val="50000"/>
                  </a:schemeClr>
                </a:solidFill>
              </a:rPr>
              <a:t>I</a:t>
            </a:r>
            <a:r>
              <a:rPr lang="en-US" dirty="0" smtClean="0">
                <a:solidFill>
                  <a:schemeClr val="accent1">
                    <a:lumMod val="50000"/>
                  </a:schemeClr>
                </a:solidFill>
              </a:rPr>
              <a:t>mproved Cash </a:t>
            </a:r>
            <a:r>
              <a:rPr lang="en-US" dirty="0">
                <a:solidFill>
                  <a:schemeClr val="accent1">
                    <a:lumMod val="50000"/>
                  </a:schemeClr>
                </a:solidFill>
              </a:rPr>
              <a:t>flow</a:t>
            </a:r>
          </a:p>
        </p:txBody>
      </p:sp>
      <p:sp>
        <p:nvSpPr>
          <p:cNvPr id="113" name="TextBox 112">
            <a:extLst>
              <a:ext uri="{FF2B5EF4-FFF2-40B4-BE49-F238E27FC236}">
                <a16:creationId xmlns:a16="http://schemas.microsoft.com/office/drawing/2014/main" xmlns="" id="{E8615204-0A8E-4A4E-B528-CDC91D1A2860}"/>
              </a:ext>
            </a:extLst>
          </p:cNvPr>
          <p:cNvSpPr txBox="1"/>
          <p:nvPr/>
        </p:nvSpPr>
        <p:spPr>
          <a:xfrm>
            <a:off x="8744941" y="2892903"/>
            <a:ext cx="2176530" cy="923330"/>
          </a:xfrm>
          <a:prstGeom prst="rect">
            <a:avLst/>
          </a:prstGeom>
          <a:noFill/>
        </p:spPr>
        <p:txBody>
          <a:bodyPr wrap="square" rtlCol="0">
            <a:spAutoFit/>
          </a:bodyPr>
          <a:lstStyle/>
          <a:p>
            <a:pPr lvl="0" algn="ctr"/>
            <a:r>
              <a:rPr lang="en-US" dirty="0">
                <a:solidFill>
                  <a:schemeClr val="accent2">
                    <a:lumMod val="75000"/>
                  </a:schemeClr>
                </a:solidFill>
              </a:rPr>
              <a:t>Improved </a:t>
            </a:r>
            <a:r>
              <a:rPr lang="en-US" dirty="0" smtClean="0">
                <a:solidFill>
                  <a:schemeClr val="accent2">
                    <a:lumMod val="75000"/>
                  </a:schemeClr>
                </a:solidFill>
              </a:rPr>
              <a:t>Supplier </a:t>
            </a:r>
            <a:r>
              <a:rPr lang="en-US" dirty="0">
                <a:solidFill>
                  <a:schemeClr val="accent2">
                    <a:lumMod val="75000"/>
                  </a:schemeClr>
                </a:solidFill>
              </a:rPr>
              <a:t>and </a:t>
            </a:r>
            <a:r>
              <a:rPr lang="en-US" dirty="0" smtClean="0">
                <a:solidFill>
                  <a:schemeClr val="accent2">
                    <a:lumMod val="75000"/>
                  </a:schemeClr>
                </a:solidFill>
              </a:rPr>
              <a:t>Customer </a:t>
            </a:r>
            <a:r>
              <a:rPr lang="en-US" dirty="0">
                <a:solidFill>
                  <a:schemeClr val="accent2">
                    <a:lumMod val="75000"/>
                  </a:schemeClr>
                </a:solidFill>
              </a:rPr>
              <a:t>relationships</a:t>
            </a:r>
          </a:p>
        </p:txBody>
      </p:sp>
      <p:sp>
        <p:nvSpPr>
          <p:cNvPr id="115" name="TextBox 114">
            <a:extLst>
              <a:ext uri="{FF2B5EF4-FFF2-40B4-BE49-F238E27FC236}">
                <a16:creationId xmlns:a16="http://schemas.microsoft.com/office/drawing/2014/main" xmlns="" id="{5DC6572F-2FA4-470C-B1B6-A14967D5921A}"/>
              </a:ext>
            </a:extLst>
          </p:cNvPr>
          <p:cNvSpPr txBox="1"/>
          <p:nvPr/>
        </p:nvSpPr>
        <p:spPr>
          <a:xfrm>
            <a:off x="2234433" y="5096871"/>
            <a:ext cx="2176530" cy="646331"/>
          </a:xfrm>
          <a:prstGeom prst="rect">
            <a:avLst/>
          </a:prstGeom>
          <a:noFill/>
        </p:spPr>
        <p:txBody>
          <a:bodyPr wrap="square" rtlCol="0">
            <a:spAutoFit/>
          </a:bodyPr>
          <a:lstStyle/>
          <a:p>
            <a:pPr algn="ctr"/>
            <a:r>
              <a:rPr lang="en-US" dirty="0" smtClean="0">
                <a:solidFill>
                  <a:schemeClr val="tx1">
                    <a:lumMod val="75000"/>
                    <a:lumOff val="25000"/>
                  </a:schemeClr>
                </a:solidFill>
                <a:latin typeface="Gill Sans MT" panose="020B0502020104020203" pitchFamily="34" charset="0"/>
              </a:rPr>
              <a:t>No or Less Paper Works</a:t>
            </a:r>
            <a:endParaRPr lang="en-US" dirty="0">
              <a:solidFill>
                <a:schemeClr val="tx1">
                  <a:lumMod val="75000"/>
                  <a:lumOff val="25000"/>
                </a:schemeClr>
              </a:solidFill>
              <a:latin typeface="Gill Sans MT" panose="020B0502020104020203" pitchFamily="34" charset="0"/>
            </a:endParaRPr>
          </a:p>
        </p:txBody>
      </p:sp>
      <p:sp>
        <p:nvSpPr>
          <p:cNvPr id="117" name="TextBox 116">
            <a:extLst>
              <a:ext uri="{FF2B5EF4-FFF2-40B4-BE49-F238E27FC236}">
                <a16:creationId xmlns:a16="http://schemas.microsoft.com/office/drawing/2014/main" xmlns="" id="{C9E7FFDC-3EEB-49D9-8AD3-FD400E0F7EBA}"/>
              </a:ext>
            </a:extLst>
          </p:cNvPr>
          <p:cNvSpPr txBox="1"/>
          <p:nvPr/>
        </p:nvSpPr>
        <p:spPr>
          <a:xfrm>
            <a:off x="7888998" y="5036226"/>
            <a:ext cx="2176530" cy="646331"/>
          </a:xfrm>
          <a:prstGeom prst="rect">
            <a:avLst/>
          </a:prstGeom>
          <a:noFill/>
        </p:spPr>
        <p:txBody>
          <a:bodyPr wrap="square" rtlCol="0">
            <a:spAutoFit/>
          </a:bodyPr>
          <a:lstStyle/>
          <a:p>
            <a:pPr lvl="0" algn="ctr"/>
            <a:r>
              <a:rPr lang="en-US" dirty="0">
                <a:solidFill>
                  <a:srgbClr val="C00000"/>
                </a:solidFill>
              </a:rPr>
              <a:t>Reduction in dead stock</a:t>
            </a:r>
          </a:p>
        </p:txBody>
      </p:sp>
      <p:sp>
        <p:nvSpPr>
          <p:cNvPr id="118" name="TextBox 117">
            <a:extLst>
              <a:ext uri="{FF2B5EF4-FFF2-40B4-BE49-F238E27FC236}">
                <a16:creationId xmlns:a16="http://schemas.microsoft.com/office/drawing/2014/main" xmlns="" id="{1BADB540-F1D7-423F-B0BA-740CE4070DB6}"/>
              </a:ext>
            </a:extLst>
          </p:cNvPr>
          <p:cNvSpPr txBox="1"/>
          <p:nvPr/>
        </p:nvSpPr>
        <p:spPr>
          <a:xfrm>
            <a:off x="2559653" y="-7166"/>
            <a:ext cx="7569559" cy="461665"/>
          </a:xfrm>
          <a:prstGeom prst="rect">
            <a:avLst/>
          </a:prstGeom>
          <a:noFill/>
        </p:spPr>
        <p:txBody>
          <a:bodyPr wrap="square" rtlCol="0">
            <a:spAutoFit/>
          </a:bodyPr>
          <a:lstStyle>
            <a:defPPr>
              <a:defRPr lang="en-US"/>
            </a:defPPr>
            <a:lvl1pPr algn="ctr">
              <a:defRPr sz="1600" b="1" spc="600">
                <a:effectLst>
                  <a:outerShdw blurRad="50800" dist="38100" dir="2700000" algn="tl" rotWithShape="0">
                    <a:prstClr val="black">
                      <a:alpha val="40000"/>
                    </a:prstClr>
                  </a:outerShdw>
                </a:effectLst>
                <a:latin typeface="Gill Sans MT" panose="020B0502020104020203" pitchFamily="34" charset="0"/>
              </a:defRPr>
            </a:lvl1pPr>
          </a:lstStyle>
          <a:p>
            <a:endParaRPr lang="en-US" sz="2400" spc="0" dirty="0">
              <a:solidFill>
                <a:schemeClr val="bg1"/>
              </a:solidFill>
            </a:endParaRPr>
          </a:p>
        </p:txBody>
      </p:sp>
      <p:sp>
        <p:nvSpPr>
          <p:cNvPr id="119" name="TextBox 118">
            <a:extLst>
              <a:ext uri="{FF2B5EF4-FFF2-40B4-BE49-F238E27FC236}">
                <a16:creationId xmlns:a16="http://schemas.microsoft.com/office/drawing/2014/main" xmlns="" id="{96B61849-8D94-4DB5-8ABF-44F8D14112C4}"/>
              </a:ext>
            </a:extLst>
          </p:cNvPr>
          <p:cNvSpPr txBox="1"/>
          <p:nvPr/>
        </p:nvSpPr>
        <p:spPr>
          <a:xfrm>
            <a:off x="5015536" y="2641995"/>
            <a:ext cx="2176530" cy="2185214"/>
          </a:xfrm>
          <a:prstGeom prst="rect">
            <a:avLst/>
          </a:prstGeom>
          <a:noFill/>
        </p:spPr>
        <p:txBody>
          <a:bodyPr wrap="square" rtlCol="0">
            <a:spAutoFit/>
          </a:bodyPr>
          <a:lstStyle/>
          <a:p>
            <a:pPr algn="ctr"/>
            <a:r>
              <a:rPr lang="en-US" sz="2800" b="1" dirty="0">
                <a:solidFill>
                  <a:schemeClr val="bg1"/>
                </a:solidFill>
              </a:rPr>
              <a:t>Benefits of </a:t>
            </a:r>
            <a:r>
              <a:rPr lang="en-US" sz="3600" b="1" dirty="0">
                <a:solidFill>
                  <a:schemeClr val="bg1"/>
                </a:solidFill>
              </a:rPr>
              <a:t>I</a:t>
            </a:r>
            <a:r>
              <a:rPr lang="en-US" sz="2800" b="1" dirty="0">
                <a:solidFill>
                  <a:schemeClr val="bg1"/>
                </a:solidFill>
              </a:rPr>
              <a:t>nventory Management Systems</a:t>
            </a:r>
            <a:endParaRPr lang="en-US" sz="2800" dirty="0">
              <a:solidFill>
                <a:schemeClr val="bg1"/>
              </a:solidFill>
            </a:endParaRPr>
          </a:p>
          <a:p>
            <a:pPr algn="ctr"/>
            <a:endParaRPr lang="en-US" sz="1600" b="1" dirty="0">
              <a:solidFill>
                <a:schemeClr val="bg1"/>
              </a:solidFill>
              <a:effectLst>
                <a:outerShdw blurRad="50800" dist="38100" dir="2700000" algn="tl" rotWithShape="0">
                  <a:prstClr val="black">
                    <a:alpha val="40000"/>
                  </a:prstClr>
                </a:outerShdw>
              </a:effectLst>
              <a:latin typeface="Gill Sans MT" panose="020B05020201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7978"/>
            <a:ext cx="12192000" cy="578609"/>
          </a:xfrm>
          <a:prstGeom prst="rect">
            <a:avLst/>
          </a:prstGeom>
        </p:spPr>
      </p:pic>
    </p:spTree>
    <p:extLst>
      <p:ext uri="{BB962C8B-B14F-4D97-AF65-F5344CB8AC3E}">
        <p14:creationId xmlns:p14="http://schemas.microsoft.com/office/powerpoint/2010/main" val="2466684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p:cNvSpPr>
            <a:spLocks/>
          </p:cNvSpPr>
          <p:nvPr/>
        </p:nvSpPr>
        <p:spPr bwMode="auto">
          <a:xfrm>
            <a:off x="288405" y="440829"/>
            <a:ext cx="11008848" cy="11079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wrap="none" lIns="0" tIns="0" rIns="0" bIns="0" anchor="ctr">
            <a:spAutoFit/>
          </a:bodyPr>
          <a:lstStyle/>
          <a:p>
            <a:pPr algn="ctr"/>
            <a:r>
              <a:rPr lang="en-US" sz="3600" b="1" dirty="0">
                <a:solidFill>
                  <a:schemeClr val="bg1"/>
                </a:solidFill>
                <a:latin typeface="Lato Regular"/>
                <a:ea typeface="ＭＳ Ｐゴシック" charset="0"/>
                <a:cs typeface="Lato Regular"/>
                <a:sym typeface="Bebas Neue" charset="0"/>
              </a:rPr>
              <a:t>Some </a:t>
            </a:r>
            <a:r>
              <a:rPr lang="en-US" sz="3600" b="1" dirty="0">
                <a:solidFill>
                  <a:schemeClr val="bg1"/>
                </a:solidFill>
              </a:rPr>
              <a:t>Inventory Management </a:t>
            </a:r>
            <a:r>
              <a:rPr lang="en-US" sz="3600" b="1" dirty="0" err="1">
                <a:solidFill>
                  <a:schemeClr val="bg1"/>
                </a:solidFill>
              </a:rPr>
              <a:t>Softwares</a:t>
            </a:r>
            <a:r>
              <a:rPr lang="en-US" sz="3600" b="1" dirty="0">
                <a:solidFill>
                  <a:schemeClr val="bg1"/>
                </a:solidFill>
              </a:rPr>
              <a:t> Available Today</a:t>
            </a:r>
          </a:p>
          <a:p>
            <a:pPr algn="ctr"/>
            <a:endParaRPr lang="en-US" sz="3600" b="1" dirty="0">
              <a:solidFill>
                <a:schemeClr val="tx2"/>
              </a:solidFill>
              <a:latin typeface="Lato Regular"/>
              <a:ea typeface="ＭＳ Ｐゴシック" charset="0"/>
              <a:cs typeface="Lato Regular"/>
              <a:sym typeface="Bebas Neue" charset="0"/>
            </a:endParaRPr>
          </a:p>
        </p:txBody>
      </p:sp>
      <p:grpSp>
        <p:nvGrpSpPr>
          <p:cNvPr id="45" name="Group 44"/>
          <p:cNvGrpSpPr/>
          <p:nvPr/>
        </p:nvGrpSpPr>
        <p:grpSpPr>
          <a:xfrm>
            <a:off x="5279717" y="1351110"/>
            <a:ext cx="399946" cy="95250"/>
            <a:chOff x="1942594" y="2781300"/>
            <a:chExt cx="799891" cy="190500"/>
          </a:xfrm>
          <a:solidFill>
            <a:schemeClr val="bg1">
              <a:lumMod val="85000"/>
            </a:schemeClr>
          </a:solidFill>
        </p:grpSpPr>
        <p:sp>
          <p:nvSpPr>
            <p:cNvPr id="46" name="Oval 3"/>
            <p:cNvSpPr>
              <a:spLocks/>
            </p:cNvSpPr>
            <p:nvPr/>
          </p:nvSpPr>
          <p:spPr bwMode="auto">
            <a:xfrm>
              <a:off x="1942594"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sz="900"/>
            </a:p>
          </p:txBody>
        </p:sp>
        <p:sp>
          <p:nvSpPr>
            <p:cNvPr id="47" name="Oval 4"/>
            <p:cNvSpPr>
              <a:spLocks/>
            </p:cNvSpPr>
            <p:nvPr/>
          </p:nvSpPr>
          <p:spPr bwMode="auto">
            <a:xfrm>
              <a:off x="224731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sz="900"/>
            </a:p>
          </p:txBody>
        </p:sp>
        <p:sp>
          <p:nvSpPr>
            <p:cNvPr id="48" name="Oval 5"/>
            <p:cNvSpPr>
              <a:spLocks/>
            </p:cNvSpPr>
            <p:nvPr/>
          </p:nvSpPr>
          <p:spPr bwMode="auto">
            <a:xfrm>
              <a:off x="2552035" y="2781300"/>
              <a:ext cx="190450" cy="190500"/>
            </a:xfrm>
            <a:prstGeom prst="ellipse">
              <a:avLst/>
            </a:prstGeom>
            <a:grpFill/>
            <a:ln w="25400">
              <a:solidFill>
                <a:schemeClr val="tx1">
                  <a:alpha val="0"/>
                </a:schemeClr>
              </a:solidFill>
              <a:miter lim="800000"/>
              <a:headEnd/>
              <a:tailEnd/>
            </a:ln>
          </p:spPr>
          <p:txBody>
            <a:bodyPr lIns="0" tIns="0" rIns="0" bIns="0"/>
            <a:lstStyle/>
            <a:p>
              <a:pPr algn="ctr"/>
              <a:endParaRPr lang="en-US" sz="900"/>
            </a:p>
          </p:txBody>
        </p:sp>
      </p:grpSp>
      <p:sp>
        <p:nvSpPr>
          <p:cNvPr id="33" name="TextBox 32"/>
          <p:cNvSpPr txBox="1"/>
          <p:nvPr/>
        </p:nvSpPr>
        <p:spPr>
          <a:xfrm>
            <a:off x="6110591" y="1802322"/>
            <a:ext cx="5680114" cy="461665"/>
          </a:xfrm>
          <a:prstGeom prst="rect">
            <a:avLst/>
          </a:prstGeom>
          <a:noFill/>
        </p:spPr>
        <p:txBody>
          <a:bodyPr wrap="square" lIns="0" tIns="0" rIns="0" bIns="0" rtlCol="1">
            <a:spAutoFit/>
          </a:bodyPr>
          <a:lstStyle/>
          <a:p>
            <a:r>
              <a:rPr lang="en-US" sz="3000" b="1" dirty="0" err="1">
                <a:solidFill>
                  <a:schemeClr val="bg1"/>
                </a:solidFill>
              </a:rPr>
              <a:t>Zoho</a:t>
            </a:r>
            <a:r>
              <a:rPr lang="en-US" sz="3000" b="1" dirty="0">
                <a:solidFill>
                  <a:schemeClr val="bg1"/>
                </a:solidFill>
              </a:rPr>
              <a:t> Inventory</a:t>
            </a:r>
            <a:r>
              <a:rPr lang="en-US" sz="3000" b="1" u="sng" dirty="0">
                <a:hlinkClick r:id="rId2"/>
              </a:rPr>
              <a:t> </a:t>
            </a:r>
            <a:endParaRPr lang="en-US" sz="3000" b="1" u="sng" dirty="0"/>
          </a:p>
        </p:txBody>
      </p:sp>
      <p:sp>
        <p:nvSpPr>
          <p:cNvPr id="35" name="Oval 34"/>
          <p:cNvSpPr/>
          <p:nvPr/>
        </p:nvSpPr>
        <p:spPr>
          <a:xfrm>
            <a:off x="5206220" y="1849034"/>
            <a:ext cx="568812" cy="568960"/>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36" name="TextBox 35"/>
          <p:cNvSpPr txBox="1"/>
          <p:nvPr/>
        </p:nvSpPr>
        <p:spPr>
          <a:xfrm>
            <a:off x="5261461" y="1963559"/>
            <a:ext cx="447769" cy="336548"/>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1</a:t>
            </a:r>
            <a:endParaRPr lang="x-none" sz="2000" b="1" dirty="0">
              <a:solidFill>
                <a:schemeClr val="bg1"/>
              </a:solidFill>
              <a:latin typeface="Lato Bold"/>
              <a:ea typeface="Open Sans" pitchFamily="34" charset="0"/>
              <a:cs typeface="Lato Bold"/>
            </a:endParaRPr>
          </a:p>
        </p:txBody>
      </p:sp>
      <p:sp>
        <p:nvSpPr>
          <p:cNvPr id="38" name="Oval 37"/>
          <p:cNvSpPr/>
          <p:nvPr/>
        </p:nvSpPr>
        <p:spPr>
          <a:xfrm>
            <a:off x="5254533" y="2583224"/>
            <a:ext cx="568812" cy="568960"/>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39" name="TextBox 38"/>
          <p:cNvSpPr txBox="1"/>
          <p:nvPr/>
        </p:nvSpPr>
        <p:spPr>
          <a:xfrm>
            <a:off x="6110590" y="2550601"/>
            <a:ext cx="5680114" cy="461665"/>
          </a:xfrm>
          <a:prstGeom prst="rect">
            <a:avLst/>
          </a:prstGeom>
          <a:noFill/>
        </p:spPr>
        <p:txBody>
          <a:bodyPr wrap="square" lIns="0" tIns="0" rIns="0" bIns="0" rtlCol="1">
            <a:spAutoFit/>
          </a:bodyPr>
          <a:lstStyle/>
          <a:p>
            <a:r>
              <a:rPr lang="en-US" sz="3000" b="1" dirty="0" err="1" smtClean="0">
                <a:solidFill>
                  <a:schemeClr val="bg1"/>
                </a:solidFill>
              </a:rPr>
              <a:t>EZOfficeInventory</a:t>
            </a:r>
            <a:endParaRPr lang="en-US" sz="3000" b="1" dirty="0">
              <a:solidFill>
                <a:schemeClr val="bg1"/>
              </a:solidFill>
            </a:endParaRPr>
          </a:p>
        </p:txBody>
      </p:sp>
      <p:sp>
        <p:nvSpPr>
          <p:cNvPr id="40" name="TextBox 39"/>
          <p:cNvSpPr txBox="1"/>
          <p:nvPr/>
        </p:nvSpPr>
        <p:spPr>
          <a:xfrm>
            <a:off x="5317168" y="2662320"/>
            <a:ext cx="447769" cy="336548"/>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2</a:t>
            </a:r>
            <a:endParaRPr lang="x-none" sz="2000" b="1" dirty="0">
              <a:solidFill>
                <a:schemeClr val="bg1"/>
              </a:solidFill>
              <a:latin typeface="Lato Bold"/>
              <a:ea typeface="Open Sans" pitchFamily="34" charset="0"/>
              <a:cs typeface="Lato Bold"/>
            </a:endParaRPr>
          </a:p>
        </p:txBody>
      </p:sp>
      <p:sp>
        <p:nvSpPr>
          <p:cNvPr id="43" name="Oval 42"/>
          <p:cNvSpPr/>
          <p:nvPr/>
        </p:nvSpPr>
        <p:spPr>
          <a:xfrm>
            <a:off x="5271267" y="3231280"/>
            <a:ext cx="568812" cy="56896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44" name="TextBox 43"/>
          <p:cNvSpPr txBox="1"/>
          <p:nvPr/>
        </p:nvSpPr>
        <p:spPr>
          <a:xfrm>
            <a:off x="6118849" y="3478988"/>
            <a:ext cx="5680114" cy="218008"/>
          </a:xfrm>
          <a:prstGeom prst="rect">
            <a:avLst/>
          </a:prstGeom>
          <a:noFill/>
        </p:spPr>
        <p:txBody>
          <a:bodyPr wrap="square" lIns="0" tIns="0" rIns="0" bIns="0" rtlCol="1">
            <a:spAutoFit/>
          </a:bodyPr>
          <a:lstStyle/>
          <a:p>
            <a:pPr algn="just">
              <a:lnSpc>
                <a:spcPts val="1733"/>
              </a:lnSpc>
            </a:pPr>
            <a:r>
              <a:rPr lang="en-US" sz="3000" b="1" dirty="0" err="1">
                <a:solidFill>
                  <a:schemeClr val="bg1"/>
                </a:solidFill>
              </a:rPr>
              <a:t>Primaseller</a:t>
            </a:r>
            <a:endParaRPr lang="en-US" sz="3000" b="1" dirty="0">
              <a:solidFill>
                <a:schemeClr val="bg1"/>
              </a:solidFill>
            </a:endParaRPr>
          </a:p>
        </p:txBody>
      </p:sp>
      <p:sp>
        <p:nvSpPr>
          <p:cNvPr id="50" name="TextBox 49"/>
          <p:cNvSpPr txBox="1"/>
          <p:nvPr/>
        </p:nvSpPr>
        <p:spPr>
          <a:xfrm>
            <a:off x="5317528" y="3378450"/>
            <a:ext cx="447769" cy="336548"/>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3</a:t>
            </a:r>
            <a:endParaRPr lang="x-none" sz="2000" b="1" dirty="0">
              <a:solidFill>
                <a:schemeClr val="bg1"/>
              </a:solidFill>
              <a:latin typeface="Lato Bold"/>
              <a:ea typeface="Open Sans" pitchFamily="34" charset="0"/>
              <a:cs typeface="Lato Bold"/>
            </a:endParaRPr>
          </a:p>
        </p:txBody>
      </p:sp>
      <p:sp>
        <p:nvSpPr>
          <p:cNvPr id="52" name="Oval 51"/>
          <p:cNvSpPr/>
          <p:nvPr/>
        </p:nvSpPr>
        <p:spPr>
          <a:xfrm>
            <a:off x="5303314" y="4026192"/>
            <a:ext cx="568812" cy="568960"/>
          </a:xfrm>
          <a:prstGeom prst="ellips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53" name="TextBox 52"/>
          <p:cNvSpPr txBox="1"/>
          <p:nvPr/>
        </p:nvSpPr>
        <p:spPr>
          <a:xfrm>
            <a:off x="6110590" y="4059709"/>
            <a:ext cx="5680114" cy="461665"/>
          </a:xfrm>
          <a:prstGeom prst="rect">
            <a:avLst/>
          </a:prstGeom>
          <a:noFill/>
        </p:spPr>
        <p:txBody>
          <a:bodyPr wrap="square" lIns="0" tIns="0" rIns="0" bIns="0" rtlCol="1">
            <a:spAutoFit/>
          </a:bodyPr>
          <a:lstStyle/>
          <a:p>
            <a:r>
              <a:rPr lang="en-US" sz="3000" b="1" dirty="0" err="1" smtClean="0">
                <a:solidFill>
                  <a:schemeClr val="bg1"/>
                </a:solidFill>
              </a:rPr>
              <a:t>EZRentOut</a:t>
            </a:r>
            <a:endParaRPr lang="en-US" sz="3000" b="1" dirty="0" smtClean="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8" y="1883847"/>
            <a:ext cx="4545939" cy="3501666"/>
          </a:xfrm>
          <a:prstGeom prst="rect">
            <a:avLst/>
          </a:prstGeom>
        </p:spPr>
      </p:pic>
      <p:sp>
        <p:nvSpPr>
          <p:cNvPr id="57" name="Oval 56"/>
          <p:cNvSpPr/>
          <p:nvPr/>
        </p:nvSpPr>
        <p:spPr>
          <a:xfrm>
            <a:off x="5341027" y="4670809"/>
            <a:ext cx="568812" cy="620843"/>
          </a:xfrm>
          <a:prstGeom prst="ellipse">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sz="900"/>
          </a:p>
        </p:txBody>
      </p:sp>
      <p:sp>
        <p:nvSpPr>
          <p:cNvPr id="58" name="TextBox 57"/>
          <p:cNvSpPr txBox="1"/>
          <p:nvPr/>
        </p:nvSpPr>
        <p:spPr>
          <a:xfrm>
            <a:off x="5375576" y="4122268"/>
            <a:ext cx="447769" cy="336548"/>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4</a:t>
            </a:r>
            <a:endParaRPr lang="x-none" sz="2000" b="1" dirty="0">
              <a:solidFill>
                <a:schemeClr val="bg1"/>
              </a:solidFill>
              <a:latin typeface="Lato Bold"/>
              <a:ea typeface="Open Sans" pitchFamily="34" charset="0"/>
              <a:cs typeface="Lato Bold"/>
            </a:endParaRPr>
          </a:p>
        </p:txBody>
      </p:sp>
      <p:sp>
        <p:nvSpPr>
          <p:cNvPr id="55" name="TextBox 54"/>
          <p:cNvSpPr txBox="1"/>
          <p:nvPr/>
        </p:nvSpPr>
        <p:spPr>
          <a:xfrm>
            <a:off x="5417304" y="4822123"/>
            <a:ext cx="447769" cy="336548"/>
          </a:xfrm>
          <a:prstGeom prst="rect">
            <a:avLst/>
          </a:prstGeom>
          <a:noFill/>
          <a:ln>
            <a:noFill/>
          </a:ln>
        </p:spPr>
        <p:txBody>
          <a:bodyPr wrap="square" lIns="0" tIns="0" rIns="0" bIns="0" rtlCol="1" anchor="t" anchorCtr="0">
            <a:noAutofit/>
          </a:bodyPr>
          <a:lstStyle/>
          <a:p>
            <a:pPr algn="ctr" rtl="0"/>
            <a:r>
              <a:rPr lang="en-US" sz="2000" b="1" dirty="0">
                <a:solidFill>
                  <a:schemeClr val="bg1"/>
                </a:solidFill>
                <a:latin typeface="Lato Bold"/>
                <a:ea typeface="Open Sans" pitchFamily="34" charset="0"/>
                <a:cs typeface="Lato Bold"/>
              </a:rPr>
              <a:t>5</a:t>
            </a:r>
            <a:endParaRPr lang="x-none" sz="2000" b="1" dirty="0">
              <a:solidFill>
                <a:schemeClr val="bg1"/>
              </a:solidFill>
              <a:latin typeface="Lato Bold"/>
              <a:ea typeface="Open Sans" pitchFamily="34" charset="0"/>
              <a:cs typeface="Lato Bold"/>
            </a:endParaRPr>
          </a:p>
        </p:txBody>
      </p:sp>
      <p:sp>
        <p:nvSpPr>
          <p:cNvPr id="22" name="TextBox 21"/>
          <p:cNvSpPr txBox="1"/>
          <p:nvPr/>
        </p:nvSpPr>
        <p:spPr>
          <a:xfrm>
            <a:off x="6110590" y="4759564"/>
            <a:ext cx="5680114" cy="461665"/>
          </a:xfrm>
          <a:prstGeom prst="rect">
            <a:avLst/>
          </a:prstGeom>
          <a:noFill/>
        </p:spPr>
        <p:txBody>
          <a:bodyPr wrap="square" lIns="0" tIns="0" rIns="0" bIns="0" rtlCol="1">
            <a:spAutoFit/>
          </a:bodyPr>
          <a:lstStyle/>
          <a:p>
            <a:r>
              <a:rPr lang="en-US" sz="3000" b="1" dirty="0">
                <a:solidFill>
                  <a:schemeClr val="bg1"/>
                </a:solidFill>
              </a:rPr>
              <a:t>DEAR Systems and etc</a:t>
            </a:r>
            <a:r>
              <a:rPr lang="en-US" sz="3000" b="1" dirty="0" smtClean="0">
                <a:solidFill>
                  <a:schemeClr val="bg1"/>
                </a:solidFill>
              </a:rPr>
              <a:t>..</a:t>
            </a:r>
            <a:endParaRPr lang="en-US" sz="3000" b="1" dirty="0">
              <a:solidFill>
                <a:schemeClr val="bg1"/>
              </a:solidFill>
            </a:endParaRPr>
          </a:p>
        </p:txBody>
      </p:sp>
    </p:spTree>
    <p:extLst>
      <p:ext uri="{BB962C8B-B14F-4D97-AF65-F5344CB8AC3E}">
        <p14:creationId xmlns:p14="http://schemas.microsoft.com/office/powerpoint/2010/main" val="37021610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509" y="1565564"/>
            <a:ext cx="9948049" cy="1231106"/>
          </a:xfrm>
          <a:prstGeom prst="rect">
            <a:avLst/>
          </a:prstGeom>
          <a:noFill/>
        </p:spPr>
        <p:txBody>
          <a:bodyPr wrap="square" lIns="0" tIns="0" rIns="0" bIns="0" rtlCol="1">
            <a:spAutoFit/>
          </a:bodyPr>
          <a:lstStyle/>
          <a:p>
            <a:pPr algn="ctr"/>
            <a:r>
              <a:rPr lang="en-US" sz="4000" b="1" dirty="0" smtClean="0">
                <a:solidFill>
                  <a:schemeClr val="bg1"/>
                </a:solidFill>
              </a:rPr>
              <a:t>Entities </a:t>
            </a:r>
            <a:r>
              <a:rPr lang="en-US" sz="4000" b="1" dirty="0">
                <a:solidFill>
                  <a:schemeClr val="bg1"/>
                </a:solidFill>
              </a:rPr>
              <a:t>Involved </a:t>
            </a:r>
            <a:r>
              <a:rPr lang="en-US" sz="4000" b="1" dirty="0">
                <a:solidFill>
                  <a:schemeClr val="accent3">
                    <a:lumMod val="10000"/>
                    <a:lumOff val="90000"/>
                  </a:schemeClr>
                </a:solidFill>
              </a:rPr>
              <a:t>in Inventory Management </a:t>
            </a:r>
            <a:r>
              <a:rPr lang="en-US" sz="4000" b="1" dirty="0" smtClean="0">
                <a:solidFill>
                  <a:schemeClr val="accent3">
                    <a:lumMod val="10000"/>
                    <a:lumOff val="90000"/>
                  </a:schemeClr>
                </a:solidFill>
              </a:rPr>
              <a:t>System</a:t>
            </a:r>
            <a:r>
              <a:rPr lang="en-US" sz="4000" b="1" i="1" dirty="0" smtClean="0">
                <a:solidFill>
                  <a:schemeClr val="accent3">
                    <a:lumMod val="10000"/>
                    <a:lumOff val="90000"/>
                  </a:schemeClr>
                </a:solidFill>
              </a:rPr>
              <a:t> </a:t>
            </a:r>
            <a:endParaRPr lang="en-US" sz="4000" b="1" dirty="0">
              <a:solidFill>
                <a:schemeClr val="accent3">
                  <a:lumMod val="10000"/>
                  <a:lumOff val="90000"/>
                </a:schemeClr>
              </a:solidFill>
            </a:endParaRPr>
          </a:p>
        </p:txBody>
      </p:sp>
      <p:sp>
        <p:nvSpPr>
          <p:cNvPr id="3" name="Right Arrow 2"/>
          <p:cNvSpPr/>
          <p:nvPr/>
        </p:nvSpPr>
        <p:spPr>
          <a:xfrm>
            <a:off x="1488022" y="3356056"/>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TextBox 3"/>
          <p:cNvSpPr txBox="1"/>
          <p:nvPr/>
        </p:nvSpPr>
        <p:spPr>
          <a:xfrm>
            <a:off x="1942351" y="3189802"/>
            <a:ext cx="5680114" cy="1446550"/>
          </a:xfrm>
          <a:prstGeom prst="rect">
            <a:avLst/>
          </a:prstGeom>
          <a:noFill/>
        </p:spPr>
        <p:txBody>
          <a:bodyPr wrap="square" lIns="0" tIns="0" rIns="0" bIns="0" rtlCol="1">
            <a:spAutoFit/>
          </a:bodyPr>
          <a:lstStyle/>
          <a:p>
            <a:r>
              <a:rPr lang="en-US" sz="3200" b="1" dirty="0" smtClean="0">
                <a:solidFill>
                  <a:srgbClr val="0070C0"/>
                </a:solidFill>
              </a:rPr>
              <a:t>Entity</a:t>
            </a:r>
            <a:r>
              <a:rPr lang="en-US" sz="3200" dirty="0" smtClean="0">
                <a:solidFill>
                  <a:schemeClr val="accent1">
                    <a:lumMod val="40000"/>
                    <a:lumOff val="60000"/>
                  </a:schemeClr>
                </a:solidFill>
              </a:rPr>
              <a:t> </a:t>
            </a:r>
            <a:r>
              <a:rPr lang="en-US" sz="3200" dirty="0" smtClean="0">
                <a:solidFill>
                  <a:schemeClr val="bg2">
                    <a:lumMod val="85000"/>
                  </a:schemeClr>
                </a:solidFill>
              </a:rPr>
              <a:t>is a thing </a:t>
            </a:r>
            <a:r>
              <a:rPr lang="en-US" sz="3200" dirty="0">
                <a:solidFill>
                  <a:schemeClr val="bg2">
                    <a:lumMod val="85000"/>
                  </a:schemeClr>
                </a:solidFill>
              </a:rPr>
              <a:t>of independent physical or conceptual existence.</a:t>
            </a:r>
          </a:p>
          <a:p>
            <a:endParaRPr lang="en-US" sz="3000" b="1" dirty="0">
              <a:solidFill>
                <a:schemeClr val="bg1"/>
              </a:solidFill>
            </a:endParaRPr>
          </a:p>
        </p:txBody>
      </p:sp>
    </p:spTree>
    <p:extLst>
      <p:ext uri="{BB962C8B-B14F-4D97-AF65-F5344CB8AC3E}">
        <p14:creationId xmlns:p14="http://schemas.microsoft.com/office/powerpoint/2010/main" val="791073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xmlns="" id="{DA6764EB-49EB-4F73-8B9F-647D90D3BAC4}"/>
              </a:ext>
            </a:extLst>
          </p:cNvPr>
          <p:cNvSpPr/>
          <p:nvPr/>
        </p:nvSpPr>
        <p:spPr>
          <a:xfrm>
            <a:off x="-203" y="4936580"/>
            <a:ext cx="12151237" cy="2289656"/>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algn="ctr" defTabSz="1218895">
              <a:defRPr/>
            </a:pPr>
            <a:endParaRPr lang="en-US" sz="2399" kern="0">
              <a:solidFill>
                <a:sysClr val="window" lastClr="FFFFFF"/>
              </a:solidFill>
            </a:endParaRPr>
          </a:p>
        </p:txBody>
      </p:sp>
      <p:sp>
        <p:nvSpPr>
          <p:cNvPr id="4" name="Oval 3">
            <a:extLst>
              <a:ext uri="{FF2B5EF4-FFF2-40B4-BE49-F238E27FC236}">
                <a16:creationId xmlns:a16="http://schemas.microsoft.com/office/drawing/2014/main" xmlns="" id="{FF9C262C-CB00-4FDE-A006-322D175876F3}"/>
              </a:ext>
            </a:extLst>
          </p:cNvPr>
          <p:cNvSpPr/>
          <p:nvPr/>
        </p:nvSpPr>
        <p:spPr>
          <a:xfrm>
            <a:off x="1580788" y="2225744"/>
            <a:ext cx="8989256" cy="3910819"/>
          </a:xfrm>
          <a:prstGeom prst="ellipse">
            <a:avLst/>
          </a:prstGeom>
          <a:solidFill>
            <a:schemeClr val="bg1">
              <a:lumMod val="75000"/>
            </a:schemeClr>
          </a:solidFill>
          <a:ln>
            <a:noFill/>
          </a:ln>
          <a:scene3d>
            <a:camera prst="perspectiveRelaxedModerately" fov="7200000">
              <a:rot lat="17040000" lon="0" rev="0"/>
            </a:camera>
            <a:lightRig rig="twoPt" dir="t"/>
          </a:scene3d>
          <a:sp3d extrusionH="76200"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94B5683D-9FCF-421D-9FC2-5B0278D01963}"/>
              </a:ext>
            </a:extLst>
          </p:cNvPr>
          <p:cNvGrpSpPr/>
          <p:nvPr/>
        </p:nvGrpSpPr>
        <p:grpSpPr>
          <a:xfrm>
            <a:off x="2042057" y="1424780"/>
            <a:ext cx="2358969" cy="2905819"/>
            <a:chOff x="2042057" y="1424780"/>
            <a:chExt cx="2358969" cy="2905819"/>
          </a:xfrm>
        </p:grpSpPr>
        <p:grpSp>
          <p:nvGrpSpPr>
            <p:cNvPr id="15" name="Group 14">
              <a:extLst>
                <a:ext uri="{FF2B5EF4-FFF2-40B4-BE49-F238E27FC236}">
                  <a16:creationId xmlns:a16="http://schemas.microsoft.com/office/drawing/2014/main" xmlns="" id="{713869EB-44C6-40B3-BA10-A8882C5CD439}"/>
                </a:ext>
              </a:extLst>
            </p:cNvPr>
            <p:cNvGrpSpPr/>
            <p:nvPr/>
          </p:nvGrpSpPr>
          <p:grpSpPr>
            <a:xfrm>
              <a:off x="2042057" y="1424780"/>
              <a:ext cx="2358969" cy="2905819"/>
              <a:chOff x="4570017" y="917774"/>
              <a:chExt cx="3010843" cy="3708808"/>
            </a:xfrm>
            <a:effectLst>
              <a:reflection blurRad="6350" stA="51000" endPos="14000" dir="5400000" sy="-100000" algn="bl" rotWithShape="0"/>
            </a:effectLst>
          </p:grpSpPr>
          <p:sp>
            <p:nvSpPr>
              <p:cNvPr id="16" name="Rectangle 15">
                <a:extLst>
                  <a:ext uri="{FF2B5EF4-FFF2-40B4-BE49-F238E27FC236}">
                    <a16:creationId xmlns:a16="http://schemas.microsoft.com/office/drawing/2014/main" xmlns="" id="{5996725C-6D51-46FF-8D49-6E4D2DAE3444}"/>
                  </a:ext>
                </a:extLst>
              </p:cNvPr>
              <p:cNvSpPr/>
              <p:nvPr/>
            </p:nvSpPr>
            <p:spPr>
              <a:xfrm>
                <a:off x="4570375" y="921436"/>
                <a:ext cx="3010485" cy="3705146"/>
              </a:xfrm>
              <a:prstGeom prst="rect">
                <a:avLst/>
              </a:prstGeom>
              <a:gradFill flip="none" rotWithShape="1">
                <a:gsLst>
                  <a:gs pos="100000">
                    <a:schemeClr val="bg1"/>
                  </a:gs>
                  <a:gs pos="0">
                    <a:schemeClr val="bg1">
                      <a:lumMod val="95000"/>
                    </a:schemeClr>
                  </a:gs>
                </a:gsLst>
                <a:lin ang="54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E9B77711-E0CC-408B-8C52-1DA02F689693}"/>
                  </a:ext>
                </a:extLst>
              </p:cNvPr>
              <p:cNvSpPr/>
              <p:nvPr/>
            </p:nvSpPr>
            <p:spPr>
              <a:xfrm flipV="1">
                <a:off x="4570017" y="917774"/>
                <a:ext cx="3010485" cy="1051704"/>
              </a:xfrm>
              <a:custGeom>
                <a:avLst/>
                <a:gdLst>
                  <a:gd name="connsiteX0" fmla="*/ 0 w 3010485"/>
                  <a:gd name="connsiteY0" fmla="*/ 1051704 h 1051704"/>
                  <a:gd name="connsiteX1" fmla="*/ 3010485 w 3010485"/>
                  <a:gd name="connsiteY1" fmla="*/ 1051704 h 1051704"/>
                  <a:gd name="connsiteX2" fmla="*/ 3010485 w 3010485"/>
                  <a:gd name="connsiteY2" fmla="*/ 281356 h 1051704"/>
                  <a:gd name="connsiteX3" fmla="*/ 1668429 w 3010485"/>
                  <a:gd name="connsiteY3" fmla="*/ 281356 h 1051704"/>
                  <a:gd name="connsiteX4" fmla="*/ 1505243 w 3010485"/>
                  <a:gd name="connsiteY4" fmla="*/ 0 h 1051704"/>
                  <a:gd name="connsiteX5" fmla="*/ 1342056 w 3010485"/>
                  <a:gd name="connsiteY5" fmla="*/ 281356 h 1051704"/>
                  <a:gd name="connsiteX6" fmla="*/ 0 w 3010485"/>
                  <a:gd name="connsiteY6" fmla="*/ 281356 h 105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485" h="1051704">
                    <a:moveTo>
                      <a:pt x="0" y="1051704"/>
                    </a:moveTo>
                    <a:lnTo>
                      <a:pt x="3010485" y="1051704"/>
                    </a:lnTo>
                    <a:lnTo>
                      <a:pt x="3010485" y="281356"/>
                    </a:lnTo>
                    <a:lnTo>
                      <a:pt x="1668429" y="281356"/>
                    </a:lnTo>
                    <a:lnTo>
                      <a:pt x="1505243" y="0"/>
                    </a:lnTo>
                    <a:lnTo>
                      <a:pt x="1342056" y="281356"/>
                    </a:lnTo>
                    <a:lnTo>
                      <a:pt x="0" y="281356"/>
                    </a:lnTo>
                    <a:close/>
                  </a:path>
                </a:pathLst>
              </a:cu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xmlns="" id="{69BAD47B-2903-4199-AC1E-AE2AEC30177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23545" y="3194920"/>
              <a:ext cx="1395711" cy="930474"/>
            </a:xfrm>
            <a:prstGeom prst="rect">
              <a:avLst/>
            </a:prstGeom>
          </p:spPr>
        </p:pic>
        <p:sp>
          <p:nvSpPr>
            <p:cNvPr id="21" name="TextBox 20">
              <a:extLst>
                <a:ext uri="{FF2B5EF4-FFF2-40B4-BE49-F238E27FC236}">
                  <a16:creationId xmlns:a16="http://schemas.microsoft.com/office/drawing/2014/main" xmlns="" id="{5CCEA2C2-84AD-4A64-B53E-576282DE9A25}"/>
                </a:ext>
              </a:extLst>
            </p:cNvPr>
            <p:cNvSpPr txBox="1"/>
            <p:nvPr/>
          </p:nvSpPr>
          <p:spPr>
            <a:xfrm>
              <a:off x="2639438" y="1590984"/>
              <a:ext cx="1338828" cy="369332"/>
            </a:xfrm>
            <a:prstGeom prst="rect">
              <a:avLst/>
            </a:prstGeom>
            <a:noFill/>
          </p:spPr>
          <p:txBody>
            <a:bodyPr wrap="none" rtlCol="0">
              <a:spAutoFit/>
            </a:bodyPr>
            <a:lstStyle/>
            <a:p>
              <a:r>
                <a:rPr lang="en-US" b="1" dirty="0" smtClean="0">
                  <a:solidFill>
                    <a:schemeClr val="bg1"/>
                  </a:solidFill>
                  <a:latin typeface="Helvetica" panose="020B0604020202020204" pitchFamily="34" charset="0"/>
                </a:rPr>
                <a:t>SUPPLIER</a:t>
              </a:r>
              <a:endParaRPr lang="en-US" b="1" dirty="0">
                <a:solidFill>
                  <a:schemeClr val="bg1"/>
                </a:solidFill>
                <a:latin typeface="Helvetica" panose="020B0604020202020204" pitchFamily="34" charset="0"/>
              </a:endParaRPr>
            </a:p>
          </p:txBody>
        </p:sp>
        <p:sp>
          <p:nvSpPr>
            <p:cNvPr id="23" name="TextBox 22">
              <a:extLst>
                <a:ext uri="{FF2B5EF4-FFF2-40B4-BE49-F238E27FC236}">
                  <a16:creationId xmlns:a16="http://schemas.microsoft.com/office/drawing/2014/main" xmlns="" id="{60D441B5-F96D-4774-BB84-7A6C12673C8D}"/>
                </a:ext>
              </a:extLst>
            </p:cNvPr>
            <p:cNvSpPr txBox="1"/>
            <p:nvPr/>
          </p:nvSpPr>
          <p:spPr>
            <a:xfrm>
              <a:off x="2117049" y="2246711"/>
              <a:ext cx="2235848" cy="830997"/>
            </a:xfrm>
            <a:prstGeom prst="rect">
              <a:avLst/>
            </a:prstGeom>
            <a:noFill/>
          </p:spPr>
          <p:txBody>
            <a:bodyPr wrap="square" rtlCol="0">
              <a:spAutoFit/>
            </a:bodyPr>
            <a:lstStyle/>
            <a:p>
              <a:pPr algn="just"/>
              <a:r>
                <a:rPr lang="en-US" sz="1200" dirty="0">
                  <a:solidFill>
                    <a:schemeClr val="bg1">
                      <a:lumMod val="50000"/>
                    </a:schemeClr>
                  </a:solidFill>
                </a:rPr>
                <a:t>Lorem ipsum dolor sit amet, consectetuer adipiscing elit. Maecenas porttitor congue massa. </a:t>
              </a:r>
            </a:p>
          </p:txBody>
        </p:sp>
      </p:grpSp>
      <p:grpSp>
        <p:nvGrpSpPr>
          <p:cNvPr id="25" name="Group 24">
            <a:extLst>
              <a:ext uri="{FF2B5EF4-FFF2-40B4-BE49-F238E27FC236}">
                <a16:creationId xmlns:a16="http://schemas.microsoft.com/office/drawing/2014/main" xmlns="" id="{C65010FE-6FBC-4B64-BA17-384139C4B86E}"/>
              </a:ext>
            </a:extLst>
          </p:cNvPr>
          <p:cNvGrpSpPr/>
          <p:nvPr/>
        </p:nvGrpSpPr>
        <p:grpSpPr>
          <a:xfrm>
            <a:off x="4386363" y="642161"/>
            <a:ext cx="3378509" cy="4161705"/>
            <a:chOff x="4386363" y="642161"/>
            <a:chExt cx="3378509" cy="4161705"/>
          </a:xfrm>
        </p:grpSpPr>
        <p:grpSp>
          <p:nvGrpSpPr>
            <p:cNvPr id="10" name="Group 9">
              <a:extLst>
                <a:ext uri="{FF2B5EF4-FFF2-40B4-BE49-F238E27FC236}">
                  <a16:creationId xmlns:a16="http://schemas.microsoft.com/office/drawing/2014/main" xmlns="" id="{0D4D2B6B-04D8-407E-BCA1-42D1DC2582F3}"/>
                </a:ext>
              </a:extLst>
            </p:cNvPr>
            <p:cNvGrpSpPr/>
            <p:nvPr/>
          </p:nvGrpSpPr>
          <p:grpSpPr>
            <a:xfrm>
              <a:off x="4386363" y="642161"/>
              <a:ext cx="3378509" cy="4161705"/>
              <a:chOff x="4570017" y="917774"/>
              <a:chExt cx="3010843" cy="3708808"/>
            </a:xfrm>
            <a:effectLst>
              <a:outerShdw blurRad="50800" dist="38100" dir="10800000" algn="r" rotWithShape="0">
                <a:prstClr val="black">
                  <a:alpha val="40000"/>
                </a:prstClr>
              </a:outerShdw>
              <a:reflection blurRad="6350" stA="51000" endPos="14000" dir="5400000" sy="-100000" algn="bl" rotWithShape="0"/>
            </a:effectLst>
          </p:grpSpPr>
          <p:sp>
            <p:nvSpPr>
              <p:cNvPr id="6" name="Rectangle 5">
                <a:extLst>
                  <a:ext uri="{FF2B5EF4-FFF2-40B4-BE49-F238E27FC236}">
                    <a16:creationId xmlns:a16="http://schemas.microsoft.com/office/drawing/2014/main" xmlns="" id="{F3170FFD-1FDC-43EE-881B-5D21C1DE5196}"/>
                  </a:ext>
                </a:extLst>
              </p:cNvPr>
              <p:cNvSpPr/>
              <p:nvPr/>
            </p:nvSpPr>
            <p:spPr>
              <a:xfrm>
                <a:off x="4570375" y="921436"/>
                <a:ext cx="3010485" cy="3705146"/>
              </a:xfrm>
              <a:prstGeom prst="rect">
                <a:avLst/>
              </a:prstGeom>
              <a:gradFill flip="none" rotWithShape="1">
                <a:gsLst>
                  <a:gs pos="100000">
                    <a:schemeClr val="bg1"/>
                  </a:gs>
                  <a:gs pos="0">
                    <a:schemeClr val="bg1">
                      <a:lumMod val="95000"/>
                    </a:schemeClr>
                  </a:gs>
                </a:gsLst>
                <a:lin ang="54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48FA055A-2529-4FA9-9C7C-A452094C41A6}"/>
                  </a:ext>
                </a:extLst>
              </p:cNvPr>
              <p:cNvSpPr/>
              <p:nvPr/>
            </p:nvSpPr>
            <p:spPr>
              <a:xfrm flipV="1">
                <a:off x="4570017" y="917774"/>
                <a:ext cx="3010485" cy="1051704"/>
              </a:xfrm>
              <a:custGeom>
                <a:avLst/>
                <a:gdLst>
                  <a:gd name="connsiteX0" fmla="*/ 0 w 3010485"/>
                  <a:gd name="connsiteY0" fmla="*/ 1051704 h 1051704"/>
                  <a:gd name="connsiteX1" fmla="*/ 3010485 w 3010485"/>
                  <a:gd name="connsiteY1" fmla="*/ 1051704 h 1051704"/>
                  <a:gd name="connsiteX2" fmla="*/ 3010485 w 3010485"/>
                  <a:gd name="connsiteY2" fmla="*/ 281356 h 1051704"/>
                  <a:gd name="connsiteX3" fmla="*/ 1668429 w 3010485"/>
                  <a:gd name="connsiteY3" fmla="*/ 281356 h 1051704"/>
                  <a:gd name="connsiteX4" fmla="*/ 1505243 w 3010485"/>
                  <a:gd name="connsiteY4" fmla="*/ 0 h 1051704"/>
                  <a:gd name="connsiteX5" fmla="*/ 1342056 w 3010485"/>
                  <a:gd name="connsiteY5" fmla="*/ 281356 h 1051704"/>
                  <a:gd name="connsiteX6" fmla="*/ 0 w 3010485"/>
                  <a:gd name="connsiteY6" fmla="*/ 281356 h 105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485" h="1051704">
                    <a:moveTo>
                      <a:pt x="0" y="1051704"/>
                    </a:moveTo>
                    <a:lnTo>
                      <a:pt x="3010485" y="1051704"/>
                    </a:lnTo>
                    <a:lnTo>
                      <a:pt x="3010485" y="281356"/>
                    </a:lnTo>
                    <a:lnTo>
                      <a:pt x="1668429" y="281356"/>
                    </a:lnTo>
                    <a:lnTo>
                      <a:pt x="1505243" y="0"/>
                    </a:lnTo>
                    <a:lnTo>
                      <a:pt x="1342056" y="281356"/>
                    </a:lnTo>
                    <a:lnTo>
                      <a:pt x="0" y="281356"/>
                    </a:lnTo>
                    <a:close/>
                  </a:path>
                </a:pathLst>
              </a:custGeom>
              <a:solidFill>
                <a:srgbClr val="CC00CC"/>
              </a:solid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xmlns="" id="{1EF9D6C6-49C5-454F-A394-800A537A39B1}"/>
                </a:ext>
              </a:extLst>
            </p:cNvPr>
            <p:cNvSpPr txBox="1"/>
            <p:nvPr/>
          </p:nvSpPr>
          <p:spPr>
            <a:xfrm>
              <a:off x="5286323" y="905238"/>
              <a:ext cx="1707519" cy="461665"/>
            </a:xfrm>
            <a:prstGeom prst="rect">
              <a:avLst/>
            </a:prstGeom>
            <a:noFill/>
          </p:spPr>
          <p:txBody>
            <a:bodyPr wrap="none" rtlCol="0">
              <a:spAutoFit/>
            </a:bodyPr>
            <a:lstStyle/>
            <a:p>
              <a:r>
                <a:rPr lang="en-US" sz="2400" b="1" dirty="0" smtClean="0">
                  <a:solidFill>
                    <a:schemeClr val="bg1"/>
                  </a:solidFill>
                  <a:latin typeface="Helvetica" panose="020B0604020202020204" pitchFamily="34" charset="0"/>
                </a:rPr>
                <a:t>PRODUCT</a:t>
              </a:r>
              <a:endParaRPr lang="en-US" sz="2400" b="1" dirty="0">
                <a:solidFill>
                  <a:schemeClr val="bg1"/>
                </a:solidFill>
                <a:latin typeface="Helvetica" panose="020B0604020202020204" pitchFamily="34" charset="0"/>
              </a:endParaRPr>
            </a:p>
          </p:txBody>
        </p:sp>
        <p:pic>
          <p:nvPicPr>
            <p:cNvPr id="7" name="Picture 6">
              <a:extLst>
                <a:ext uri="{FF2B5EF4-FFF2-40B4-BE49-F238E27FC236}">
                  <a16:creationId xmlns:a16="http://schemas.microsoft.com/office/drawing/2014/main" xmlns="" id="{00F64433-C4DC-41A8-B042-6A4C9BE18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9617" y="3139678"/>
              <a:ext cx="2683291" cy="1512278"/>
            </a:xfrm>
            <a:prstGeom prst="rect">
              <a:avLst/>
            </a:prstGeom>
          </p:spPr>
        </p:pic>
        <p:sp>
          <p:nvSpPr>
            <p:cNvPr id="14" name="TextBox 13">
              <a:extLst>
                <a:ext uri="{FF2B5EF4-FFF2-40B4-BE49-F238E27FC236}">
                  <a16:creationId xmlns:a16="http://schemas.microsoft.com/office/drawing/2014/main" xmlns="" id="{3DD97259-86B9-434A-A5F8-3E259CB0CCDB}"/>
                </a:ext>
              </a:extLst>
            </p:cNvPr>
            <p:cNvSpPr txBox="1"/>
            <p:nvPr/>
          </p:nvSpPr>
          <p:spPr>
            <a:xfrm>
              <a:off x="4581913" y="1939349"/>
              <a:ext cx="3100481" cy="1200329"/>
            </a:xfrm>
            <a:prstGeom prst="rect">
              <a:avLst/>
            </a:prstGeom>
            <a:noFill/>
          </p:spPr>
          <p:txBody>
            <a:bodyPr wrap="square" rtlCol="0">
              <a:spAutoFit/>
            </a:bodyPr>
            <a:lstStyle/>
            <a:p>
              <a:pPr algn="just"/>
              <a:r>
                <a:rPr lang="en-US" sz="1200" dirty="0">
                  <a:solidFill>
                    <a:schemeClr val="bg1">
                      <a:lumMod val="50000"/>
                    </a:schemeClr>
                  </a:solidFill>
                </a:rPr>
                <a:t>Lorem ipsum dolor sit amet, consectetuer adipiscing elit. Maecenas porttitor congue massa. Fusce posuere, magna sed pulvinar ultricies, purus lectus malesuada libero, sit amet commodo magna eros quis urna.</a:t>
              </a:r>
            </a:p>
            <a:p>
              <a:pPr algn="just"/>
              <a:endParaRPr lang="en-US" sz="1200" dirty="0">
                <a:solidFill>
                  <a:schemeClr val="bg1">
                    <a:lumMod val="50000"/>
                  </a:schemeClr>
                </a:solidFill>
              </a:endParaRPr>
            </a:p>
          </p:txBody>
        </p:sp>
      </p:grpSp>
      <p:grpSp>
        <p:nvGrpSpPr>
          <p:cNvPr id="27" name="Group 26">
            <a:extLst>
              <a:ext uri="{FF2B5EF4-FFF2-40B4-BE49-F238E27FC236}">
                <a16:creationId xmlns:a16="http://schemas.microsoft.com/office/drawing/2014/main" xmlns="" id="{2AC1D5D3-5F91-471B-8D64-41C3AFEB8EA0}"/>
              </a:ext>
            </a:extLst>
          </p:cNvPr>
          <p:cNvGrpSpPr/>
          <p:nvPr/>
        </p:nvGrpSpPr>
        <p:grpSpPr>
          <a:xfrm>
            <a:off x="7749851" y="1424780"/>
            <a:ext cx="2358969" cy="2905819"/>
            <a:chOff x="7749851" y="1424780"/>
            <a:chExt cx="2358969" cy="2905819"/>
          </a:xfrm>
        </p:grpSpPr>
        <p:grpSp>
          <p:nvGrpSpPr>
            <p:cNvPr id="18" name="Group 17">
              <a:extLst>
                <a:ext uri="{FF2B5EF4-FFF2-40B4-BE49-F238E27FC236}">
                  <a16:creationId xmlns:a16="http://schemas.microsoft.com/office/drawing/2014/main" xmlns="" id="{53137BCD-AB69-43BC-ACDF-D10660BCA645}"/>
                </a:ext>
              </a:extLst>
            </p:cNvPr>
            <p:cNvGrpSpPr/>
            <p:nvPr/>
          </p:nvGrpSpPr>
          <p:grpSpPr>
            <a:xfrm>
              <a:off x="7749851" y="1424780"/>
              <a:ext cx="2358969" cy="2905819"/>
              <a:chOff x="4570017" y="917774"/>
              <a:chExt cx="3010843" cy="3708808"/>
            </a:xfrm>
            <a:effectLst>
              <a:reflection blurRad="6350" stA="51000" endPos="14000" dir="5400000" sy="-100000" algn="bl" rotWithShape="0"/>
            </a:effectLst>
          </p:grpSpPr>
          <p:sp>
            <p:nvSpPr>
              <p:cNvPr id="19" name="Rectangle 18">
                <a:extLst>
                  <a:ext uri="{FF2B5EF4-FFF2-40B4-BE49-F238E27FC236}">
                    <a16:creationId xmlns:a16="http://schemas.microsoft.com/office/drawing/2014/main" xmlns="" id="{FCBD6FA9-07F9-4D1E-8F2A-B5AA8C77D81F}"/>
                  </a:ext>
                </a:extLst>
              </p:cNvPr>
              <p:cNvSpPr/>
              <p:nvPr/>
            </p:nvSpPr>
            <p:spPr>
              <a:xfrm>
                <a:off x="4570375" y="921436"/>
                <a:ext cx="3010485" cy="3705146"/>
              </a:xfrm>
              <a:prstGeom prst="rect">
                <a:avLst/>
              </a:prstGeom>
              <a:gradFill flip="none" rotWithShape="1">
                <a:gsLst>
                  <a:gs pos="100000">
                    <a:schemeClr val="bg1"/>
                  </a:gs>
                  <a:gs pos="0">
                    <a:schemeClr val="bg1">
                      <a:lumMod val="95000"/>
                    </a:schemeClr>
                  </a:gs>
                </a:gsLst>
                <a:lin ang="5400000" scaled="1"/>
                <a:tileRect/>
              </a:grad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41D7193C-94B5-4C66-A4CF-3DB8A9019A8E}"/>
                  </a:ext>
                </a:extLst>
              </p:cNvPr>
              <p:cNvSpPr/>
              <p:nvPr/>
            </p:nvSpPr>
            <p:spPr>
              <a:xfrm flipV="1">
                <a:off x="4570017" y="917774"/>
                <a:ext cx="3010485" cy="1051704"/>
              </a:xfrm>
              <a:custGeom>
                <a:avLst/>
                <a:gdLst>
                  <a:gd name="connsiteX0" fmla="*/ 0 w 3010485"/>
                  <a:gd name="connsiteY0" fmla="*/ 1051704 h 1051704"/>
                  <a:gd name="connsiteX1" fmla="*/ 3010485 w 3010485"/>
                  <a:gd name="connsiteY1" fmla="*/ 1051704 h 1051704"/>
                  <a:gd name="connsiteX2" fmla="*/ 3010485 w 3010485"/>
                  <a:gd name="connsiteY2" fmla="*/ 281356 h 1051704"/>
                  <a:gd name="connsiteX3" fmla="*/ 1668429 w 3010485"/>
                  <a:gd name="connsiteY3" fmla="*/ 281356 h 1051704"/>
                  <a:gd name="connsiteX4" fmla="*/ 1505243 w 3010485"/>
                  <a:gd name="connsiteY4" fmla="*/ 0 h 1051704"/>
                  <a:gd name="connsiteX5" fmla="*/ 1342056 w 3010485"/>
                  <a:gd name="connsiteY5" fmla="*/ 281356 h 1051704"/>
                  <a:gd name="connsiteX6" fmla="*/ 0 w 3010485"/>
                  <a:gd name="connsiteY6" fmla="*/ 281356 h 105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0485" h="1051704">
                    <a:moveTo>
                      <a:pt x="0" y="1051704"/>
                    </a:moveTo>
                    <a:lnTo>
                      <a:pt x="3010485" y="1051704"/>
                    </a:lnTo>
                    <a:lnTo>
                      <a:pt x="3010485" y="281356"/>
                    </a:lnTo>
                    <a:lnTo>
                      <a:pt x="1668429" y="281356"/>
                    </a:lnTo>
                    <a:lnTo>
                      <a:pt x="1505243" y="0"/>
                    </a:lnTo>
                    <a:lnTo>
                      <a:pt x="1342056" y="281356"/>
                    </a:lnTo>
                    <a:lnTo>
                      <a:pt x="0" y="281356"/>
                    </a:lnTo>
                    <a:close/>
                  </a:path>
                </a:pathLst>
              </a:custGeom>
              <a:solidFill>
                <a:srgbClr val="0066CC"/>
              </a:solidFill>
              <a:ln>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xmlns="" id="{039FBA9A-A698-4B3C-979A-FA7C649AAE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52407" y="3161703"/>
              <a:ext cx="1448226" cy="964713"/>
            </a:xfrm>
            <a:prstGeom prst="rect">
              <a:avLst/>
            </a:prstGeom>
          </p:spPr>
        </p:pic>
        <p:sp>
          <p:nvSpPr>
            <p:cNvPr id="22" name="TextBox 21">
              <a:extLst>
                <a:ext uri="{FF2B5EF4-FFF2-40B4-BE49-F238E27FC236}">
                  <a16:creationId xmlns:a16="http://schemas.microsoft.com/office/drawing/2014/main" xmlns="" id="{3FFEC7E5-9AAA-420D-9D59-9AD5230E6B3C}"/>
                </a:ext>
              </a:extLst>
            </p:cNvPr>
            <p:cNvSpPr txBox="1"/>
            <p:nvPr/>
          </p:nvSpPr>
          <p:spPr>
            <a:xfrm>
              <a:off x="8338749" y="1567811"/>
              <a:ext cx="1501373" cy="369332"/>
            </a:xfrm>
            <a:prstGeom prst="rect">
              <a:avLst/>
            </a:prstGeom>
            <a:noFill/>
          </p:spPr>
          <p:txBody>
            <a:bodyPr wrap="none" rtlCol="0">
              <a:spAutoFit/>
            </a:bodyPr>
            <a:lstStyle/>
            <a:p>
              <a:r>
                <a:rPr lang="en-US" b="1" dirty="0" smtClean="0">
                  <a:solidFill>
                    <a:schemeClr val="bg1"/>
                  </a:solidFill>
                  <a:latin typeface="Helvetica" panose="020B0604020202020204" pitchFamily="34" charset="0"/>
                </a:rPr>
                <a:t>CUSTOMER</a:t>
              </a:r>
              <a:endParaRPr lang="en-US" b="1" dirty="0">
                <a:solidFill>
                  <a:schemeClr val="bg1"/>
                </a:solidFill>
                <a:latin typeface="Helvetica" panose="020B0604020202020204" pitchFamily="34" charset="0"/>
              </a:endParaRPr>
            </a:p>
          </p:txBody>
        </p:sp>
        <p:sp>
          <p:nvSpPr>
            <p:cNvPr id="24" name="TextBox 23">
              <a:extLst>
                <a:ext uri="{FF2B5EF4-FFF2-40B4-BE49-F238E27FC236}">
                  <a16:creationId xmlns:a16="http://schemas.microsoft.com/office/drawing/2014/main" xmlns="" id="{E5F6A9C0-39A0-4BA5-8A62-2067680BA9D3}"/>
                </a:ext>
              </a:extLst>
            </p:cNvPr>
            <p:cNvSpPr txBox="1"/>
            <p:nvPr/>
          </p:nvSpPr>
          <p:spPr>
            <a:xfrm>
              <a:off x="7832609" y="2280857"/>
              <a:ext cx="2235848" cy="830997"/>
            </a:xfrm>
            <a:prstGeom prst="rect">
              <a:avLst/>
            </a:prstGeom>
            <a:noFill/>
          </p:spPr>
          <p:txBody>
            <a:bodyPr wrap="square" rtlCol="0">
              <a:spAutoFit/>
            </a:bodyPr>
            <a:lstStyle/>
            <a:p>
              <a:pPr algn="just"/>
              <a:r>
                <a:rPr lang="en-US" sz="1200" dirty="0">
                  <a:solidFill>
                    <a:schemeClr val="bg1">
                      <a:lumMod val="50000"/>
                    </a:schemeClr>
                  </a:solidFill>
                </a:rPr>
                <a:t>Lorem ipsum dolor sit amet, consectetuer adipiscing elit. Maecenas porttitor congue massa. </a:t>
              </a:r>
            </a:p>
          </p:txBody>
        </p:sp>
      </p:grpSp>
    </p:spTree>
    <p:extLst>
      <p:ext uri="{BB962C8B-B14F-4D97-AF65-F5344CB8AC3E}">
        <p14:creationId xmlns:p14="http://schemas.microsoft.com/office/powerpoint/2010/main" val="313401152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accel="38000" fill="hold" nodeType="clickEffect" p14:presetBounceEnd="53000">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14:bounceEnd="53000">
                                          <p:cBhvr additive="base">
                                            <p:cTn id="16" dur="1000" fill="hold"/>
                                            <p:tgtEl>
                                              <p:spTgt spid="25"/>
                                            </p:tgtEl>
                                            <p:attrNameLst>
                                              <p:attrName>ppt_x</p:attrName>
                                            </p:attrNameLst>
                                          </p:cBhvr>
                                          <p:tavLst>
                                            <p:tav tm="0">
                                              <p:val>
                                                <p:strVal val="#ppt_x"/>
                                              </p:val>
                                            </p:tav>
                                            <p:tav tm="100000">
                                              <p:val>
                                                <p:strVal val="#ppt_x"/>
                                              </p:val>
                                            </p:tav>
                                          </p:tavLst>
                                        </p:anim>
                                        <p:anim calcmode="lin" valueType="num" p14:bounceEnd="53000">
                                          <p:cBhvr additive="base">
                                            <p:cTn id="1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accel="38000" fill="hold" nodeType="clickEffect" p14:presetBounceEnd="53000">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14:bounceEnd="53000">
                                          <p:cBhvr additive="base">
                                            <p:cTn id="22" dur="1000" fill="hold"/>
                                            <p:tgtEl>
                                              <p:spTgt spid="26"/>
                                            </p:tgtEl>
                                            <p:attrNameLst>
                                              <p:attrName>ppt_x</p:attrName>
                                            </p:attrNameLst>
                                          </p:cBhvr>
                                          <p:tavLst>
                                            <p:tav tm="0">
                                              <p:val>
                                                <p:strVal val="#ppt_x"/>
                                              </p:val>
                                            </p:tav>
                                            <p:tav tm="100000">
                                              <p:val>
                                                <p:strVal val="#ppt_x"/>
                                              </p:val>
                                            </p:tav>
                                          </p:tavLst>
                                        </p:anim>
                                        <p:anim calcmode="lin" valueType="num" p14:bounceEnd="53000">
                                          <p:cBhvr additive="base">
                                            <p:cTn id="23"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accel="38000" fill="hold" nodeType="clickEffect" p14:presetBounceEnd="53000">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14:bounceEnd="53000">
                                          <p:cBhvr additive="base">
                                            <p:cTn id="28" dur="1000" fill="hold"/>
                                            <p:tgtEl>
                                              <p:spTgt spid="27"/>
                                            </p:tgtEl>
                                            <p:attrNameLst>
                                              <p:attrName>ppt_x</p:attrName>
                                            </p:attrNameLst>
                                          </p:cBhvr>
                                          <p:tavLst>
                                            <p:tav tm="0">
                                              <p:val>
                                                <p:strVal val="#ppt_x"/>
                                              </p:val>
                                            </p:tav>
                                            <p:tav tm="100000">
                                              <p:val>
                                                <p:strVal val="#ppt_x"/>
                                              </p:val>
                                            </p:tav>
                                          </p:tavLst>
                                        </p:anim>
                                        <p:anim calcmode="lin" valueType="num" p14:bounceEnd="53000">
                                          <p:cBhvr additive="base">
                                            <p:cTn id="29"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accel="3800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1000" fill="hold"/>
                                            <p:tgtEl>
                                              <p:spTgt spid="25"/>
                                            </p:tgtEl>
                                            <p:attrNameLst>
                                              <p:attrName>ppt_x</p:attrName>
                                            </p:attrNameLst>
                                          </p:cBhvr>
                                          <p:tavLst>
                                            <p:tav tm="0">
                                              <p:val>
                                                <p:strVal val="#ppt_x"/>
                                              </p:val>
                                            </p:tav>
                                            <p:tav tm="100000">
                                              <p:val>
                                                <p:strVal val="#ppt_x"/>
                                              </p:val>
                                            </p:tav>
                                          </p:tavLst>
                                        </p:anim>
                                        <p:anim calcmode="lin" valueType="num">
                                          <p:cBhvr additive="base">
                                            <p:cTn id="17" dur="10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accel="3800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0" fill="hold"/>
                                            <p:tgtEl>
                                              <p:spTgt spid="26"/>
                                            </p:tgtEl>
                                            <p:attrNameLst>
                                              <p:attrName>ppt_x</p:attrName>
                                            </p:attrNameLst>
                                          </p:cBhvr>
                                          <p:tavLst>
                                            <p:tav tm="0">
                                              <p:val>
                                                <p:strVal val="#ppt_x"/>
                                              </p:val>
                                            </p:tav>
                                            <p:tav tm="100000">
                                              <p:val>
                                                <p:strVal val="#ppt_x"/>
                                              </p:val>
                                            </p:tav>
                                          </p:tavLst>
                                        </p:anim>
                                        <p:anim calcmode="lin" valueType="num">
                                          <p:cBhvr additive="base">
                                            <p:cTn id="23" dur="10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1" accel="3800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1000" fill="hold"/>
                                            <p:tgtEl>
                                              <p:spTgt spid="27"/>
                                            </p:tgtEl>
                                            <p:attrNameLst>
                                              <p:attrName>ppt_x</p:attrName>
                                            </p:attrNameLst>
                                          </p:cBhvr>
                                          <p:tavLst>
                                            <p:tav tm="0">
                                              <p:val>
                                                <p:strVal val="#ppt_x"/>
                                              </p:val>
                                            </p:tav>
                                            <p:tav tm="100000">
                                              <p:val>
                                                <p:strVal val="#ppt_x"/>
                                              </p:val>
                                            </p:tav>
                                          </p:tavLst>
                                        </p:anim>
                                        <p:anim calcmode="lin" valueType="num">
                                          <p:cBhvr additive="base">
                                            <p:cTn id="29"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1381" y="829294"/>
            <a:ext cx="9948049" cy="1231106"/>
          </a:xfrm>
          <a:prstGeom prst="rect">
            <a:avLst/>
          </a:prstGeom>
          <a:noFill/>
        </p:spPr>
        <p:txBody>
          <a:bodyPr wrap="square" lIns="0" tIns="0" rIns="0" bIns="0" rtlCol="1">
            <a:spAutoFit/>
          </a:bodyPr>
          <a:lstStyle/>
          <a:p>
            <a:pPr algn="ctr"/>
            <a:r>
              <a:rPr lang="en-US" sz="4000" b="1" dirty="0" smtClean="0">
                <a:solidFill>
                  <a:schemeClr val="bg1"/>
                </a:solidFill>
              </a:rPr>
              <a:t>How we</a:t>
            </a:r>
            <a:r>
              <a:rPr lang="en-US" sz="4000" b="1" dirty="0">
                <a:solidFill>
                  <a:schemeClr val="bg1"/>
                </a:solidFill>
              </a:rPr>
              <a:t> </a:t>
            </a:r>
            <a:r>
              <a:rPr lang="en-US" sz="4000" b="1" dirty="0" smtClean="0">
                <a:solidFill>
                  <a:schemeClr val="bg1"/>
                </a:solidFill>
              </a:rPr>
              <a:t>Developed our</a:t>
            </a:r>
            <a:r>
              <a:rPr lang="en-US" sz="4000" b="1" dirty="0" smtClean="0">
                <a:solidFill>
                  <a:schemeClr val="accent3">
                    <a:lumMod val="10000"/>
                    <a:lumOff val="90000"/>
                  </a:schemeClr>
                </a:solidFill>
              </a:rPr>
              <a:t> </a:t>
            </a:r>
            <a:r>
              <a:rPr lang="en-US" sz="4000" b="1" dirty="0">
                <a:solidFill>
                  <a:schemeClr val="accent3">
                    <a:lumMod val="10000"/>
                    <a:lumOff val="90000"/>
                  </a:schemeClr>
                </a:solidFill>
              </a:rPr>
              <a:t>Inventory Management </a:t>
            </a:r>
            <a:r>
              <a:rPr lang="en-US" sz="4000" b="1" dirty="0" smtClean="0">
                <a:solidFill>
                  <a:schemeClr val="accent3">
                    <a:lumMod val="10000"/>
                    <a:lumOff val="90000"/>
                  </a:schemeClr>
                </a:solidFill>
              </a:rPr>
              <a:t>System Desktop Application</a:t>
            </a:r>
            <a:r>
              <a:rPr lang="en-US" sz="4000" b="1" i="1" dirty="0" smtClean="0">
                <a:solidFill>
                  <a:schemeClr val="accent3">
                    <a:lumMod val="10000"/>
                    <a:lumOff val="90000"/>
                  </a:schemeClr>
                </a:solidFill>
              </a:rPr>
              <a:t> </a:t>
            </a:r>
            <a:endParaRPr lang="en-US" sz="4000" b="1" dirty="0">
              <a:solidFill>
                <a:schemeClr val="accent3">
                  <a:lumMod val="10000"/>
                  <a:lumOff val="90000"/>
                </a:schemeClr>
              </a:solidFill>
            </a:endParaRPr>
          </a:p>
        </p:txBody>
      </p:sp>
      <p:sp>
        <p:nvSpPr>
          <p:cNvPr id="4" name="Right Arrow 3"/>
          <p:cNvSpPr/>
          <p:nvPr/>
        </p:nvSpPr>
        <p:spPr>
          <a:xfrm>
            <a:off x="1191139" y="3189178"/>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p:cNvSpPr txBox="1"/>
          <p:nvPr/>
        </p:nvSpPr>
        <p:spPr>
          <a:xfrm>
            <a:off x="1011380" y="3046675"/>
            <a:ext cx="9948049" cy="1292662"/>
          </a:xfrm>
          <a:prstGeom prst="rect">
            <a:avLst/>
          </a:prstGeom>
          <a:noFill/>
        </p:spPr>
        <p:txBody>
          <a:bodyPr wrap="square" lIns="0" tIns="0" rIns="0" bIns="0" rtlCol="1">
            <a:spAutoFit/>
          </a:bodyPr>
          <a:lstStyle/>
          <a:p>
            <a:pPr algn="ctr"/>
            <a:r>
              <a:rPr lang="en-US" sz="2800" b="1" dirty="0" smtClean="0">
                <a:solidFill>
                  <a:schemeClr val="accent3">
                    <a:lumMod val="10000"/>
                    <a:lumOff val="90000"/>
                  </a:schemeClr>
                </a:solidFill>
              </a:rPr>
              <a:t>Usually there are 8 Steps to be taken by the Programmers</a:t>
            </a:r>
          </a:p>
          <a:p>
            <a:pPr algn="ctr"/>
            <a:r>
              <a:rPr lang="en-US" sz="2800" b="1" dirty="0" smtClean="0">
                <a:solidFill>
                  <a:schemeClr val="accent3">
                    <a:lumMod val="10000"/>
                    <a:lumOff val="90000"/>
                  </a:schemeClr>
                </a:solidFill>
              </a:rPr>
              <a:t>In Order to build a Database using Application Software before Start Coding for the specific problems.</a:t>
            </a:r>
            <a:endParaRPr lang="en-US" sz="2800" b="1" dirty="0">
              <a:solidFill>
                <a:schemeClr val="accent3">
                  <a:lumMod val="10000"/>
                  <a:lumOff val="90000"/>
                </a:schemeClr>
              </a:solidFill>
            </a:endParaRPr>
          </a:p>
        </p:txBody>
      </p:sp>
      <p:sp>
        <p:nvSpPr>
          <p:cNvPr id="6" name="Right Arrow 5"/>
          <p:cNvSpPr/>
          <p:nvPr/>
        </p:nvSpPr>
        <p:spPr>
          <a:xfrm>
            <a:off x="1191138" y="4814119"/>
            <a:ext cx="333557" cy="242316"/>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TextBox 6"/>
          <p:cNvSpPr txBox="1"/>
          <p:nvPr/>
        </p:nvSpPr>
        <p:spPr>
          <a:xfrm>
            <a:off x="273132" y="4710059"/>
            <a:ext cx="9948049" cy="492443"/>
          </a:xfrm>
          <a:prstGeom prst="rect">
            <a:avLst/>
          </a:prstGeom>
          <a:noFill/>
        </p:spPr>
        <p:txBody>
          <a:bodyPr wrap="square" lIns="0" tIns="0" rIns="0" bIns="0" rtlCol="1">
            <a:spAutoFit/>
          </a:bodyPr>
          <a:lstStyle/>
          <a:p>
            <a:r>
              <a:rPr lang="en-US" sz="3200" b="1" dirty="0" smtClean="0">
                <a:solidFill>
                  <a:schemeClr val="bg1"/>
                </a:solidFill>
              </a:rPr>
              <a:t>                These 8 Steps are given as follows </a:t>
            </a:r>
            <a:endParaRPr lang="en-US" sz="3200" b="1" dirty="0">
              <a:solidFill>
                <a:schemeClr val="accent3">
                  <a:lumMod val="10000"/>
                  <a:lumOff val="90000"/>
                </a:schemeClr>
              </a:solidFill>
            </a:endParaRPr>
          </a:p>
        </p:txBody>
      </p:sp>
    </p:spTree>
    <p:extLst>
      <p:ext uri="{BB962C8B-B14F-4D97-AF65-F5344CB8AC3E}">
        <p14:creationId xmlns:p14="http://schemas.microsoft.com/office/powerpoint/2010/main" val="185429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4825843C-03B2-4DDB-BCAC-A073F06C667F}"/>
              </a:ext>
            </a:extLst>
          </p:cNvPr>
          <p:cNvSpPr/>
          <p:nvPr/>
        </p:nvSpPr>
        <p:spPr>
          <a:xfrm flipV="1">
            <a:off x="3474719" y="972411"/>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 xmlns:a16="http://schemas.microsoft.com/office/drawing/2014/main" id="{FEEC09C0-BA0C-493D-A21A-C49CED20A36F}"/>
              </a:ext>
            </a:extLst>
          </p:cNvPr>
          <p:cNvSpPr/>
          <p:nvPr/>
        </p:nvSpPr>
        <p:spPr>
          <a:xfrm flipV="1">
            <a:off x="3474719" y="2383863"/>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 xmlns:a16="http://schemas.microsoft.com/office/drawing/2014/main" id="{25BF44A0-43CF-49BA-9EE6-EDDD5A6120FF}"/>
              </a:ext>
            </a:extLst>
          </p:cNvPr>
          <p:cNvSpPr/>
          <p:nvPr/>
        </p:nvSpPr>
        <p:spPr>
          <a:xfrm flipV="1">
            <a:off x="3474719" y="3795315"/>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 xmlns:a16="http://schemas.microsoft.com/office/drawing/2014/main" id="{E119DBF6-8F68-4D33-B965-90BE47DED9B9}"/>
              </a:ext>
            </a:extLst>
          </p:cNvPr>
          <p:cNvSpPr/>
          <p:nvPr/>
        </p:nvSpPr>
        <p:spPr>
          <a:xfrm flipV="1">
            <a:off x="3474719" y="5206767"/>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 xmlns:a16="http://schemas.microsoft.com/office/drawing/2014/main" id="{1C5D6E32-4D14-46D5-A727-C52DCC4C3EBD}"/>
              </a:ext>
            </a:extLst>
          </p:cNvPr>
          <p:cNvSpPr/>
          <p:nvPr/>
        </p:nvSpPr>
        <p:spPr>
          <a:xfrm flipH="1" flipV="1">
            <a:off x="6096000" y="5915339"/>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 xmlns:a16="http://schemas.microsoft.com/office/drawing/2014/main" id="{CC9279CB-D40E-4594-AE7A-092D7960E521}"/>
              </a:ext>
            </a:extLst>
          </p:cNvPr>
          <p:cNvSpPr/>
          <p:nvPr/>
        </p:nvSpPr>
        <p:spPr>
          <a:xfrm flipH="1" flipV="1">
            <a:off x="6096000" y="4539071"/>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 xmlns:a16="http://schemas.microsoft.com/office/drawing/2014/main" id="{D9E61EF6-BB9C-4005-9C03-6DA9071F7894}"/>
              </a:ext>
            </a:extLst>
          </p:cNvPr>
          <p:cNvSpPr/>
          <p:nvPr/>
        </p:nvSpPr>
        <p:spPr>
          <a:xfrm flipH="1" flipV="1">
            <a:off x="6096000" y="3108846"/>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 xmlns:a16="http://schemas.microsoft.com/office/drawing/2014/main" id="{DF8BCACB-31B1-4C1D-81D5-0E3BD74C544F}"/>
              </a:ext>
            </a:extLst>
          </p:cNvPr>
          <p:cNvSpPr/>
          <p:nvPr/>
        </p:nvSpPr>
        <p:spPr>
          <a:xfrm flipH="1" flipV="1">
            <a:off x="6096000" y="1668088"/>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497338ED-1796-412A-9724-BCCD8DC4707F}"/>
              </a:ext>
            </a:extLst>
          </p:cNvPr>
          <p:cNvSpPr/>
          <p:nvPr/>
        </p:nvSpPr>
        <p:spPr>
          <a:xfrm>
            <a:off x="5486399" y="315531"/>
            <a:ext cx="1222420" cy="6226936"/>
          </a:xfrm>
          <a:custGeom>
            <a:avLst/>
            <a:gdLst>
              <a:gd name="connsiteX0" fmla="*/ 609600 w 1222420"/>
              <a:gd name="connsiteY0" fmla="*/ 199622 h 6226936"/>
              <a:gd name="connsiteX1" fmla="*/ 163132 w 1222420"/>
              <a:gd name="connsiteY1" fmla="*/ 646090 h 6226936"/>
              <a:gd name="connsiteX2" fmla="*/ 163132 w 1222420"/>
              <a:gd name="connsiteY2" fmla="*/ 5574405 h 6226936"/>
              <a:gd name="connsiteX3" fmla="*/ 609600 w 1222420"/>
              <a:gd name="connsiteY3" fmla="*/ 6020873 h 6226936"/>
              <a:gd name="connsiteX4" fmla="*/ 609599 w 1222420"/>
              <a:gd name="connsiteY4" fmla="*/ 6020874 h 6226936"/>
              <a:gd name="connsiteX5" fmla="*/ 1056067 w 1222420"/>
              <a:gd name="connsiteY5" fmla="*/ 5574406 h 6226936"/>
              <a:gd name="connsiteX6" fmla="*/ 1056068 w 1222420"/>
              <a:gd name="connsiteY6" fmla="*/ 646090 h 6226936"/>
              <a:gd name="connsiteX7" fmla="*/ 609600 w 1222420"/>
              <a:gd name="connsiteY7" fmla="*/ 199622 h 6226936"/>
              <a:gd name="connsiteX8" fmla="*/ 611210 w 1222420"/>
              <a:gd name="connsiteY8" fmla="*/ 0 h 6226936"/>
              <a:gd name="connsiteX9" fmla="*/ 1222420 w 1222420"/>
              <a:gd name="connsiteY9" fmla="*/ 611210 h 6226936"/>
              <a:gd name="connsiteX10" fmla="*/ 1222419 w 1222420"/>
              <a:gd name="connsiteY10" fmla="*/ 5615726 h 6226936"/>
              <a:gd name="connsiteX11" fmla="*/ 611209 w 1222420"/>
              <a:gd name="connsiteY11" fmla="*/ 6226936 h 6226936"/>
              <a:gd name="connsiteX12" fmla="*/ 611210 w 1222420"/>
              <a:gd name="connsiteY12" fmla="*/ 6226935 h 6226936"/>
              <a:gd name="connsiteX13" fmla="*/ 0 w 1222420"/>
              <a:gd name="connsiteY13" fmla="*/ 5615725 h 6226936"/>
              <a:gd name="connsiteX14" fmla="*/ 0 w 1222420"/>
              <a:gd name="connsiteY14" fmla="*/ 611210 h 6226936"/>
              <a:gd name="connsiteX15" fmla="*/ 611210 w 1222420"/>
              <a:gd name="connsiteY15" fmla="*/ 0 h 622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2420" h="6226936">
                <a:moveTo>
                  <a:pt x="609600" y="199622"/>
                </a:moveTo>
                <a:cubicBezTo>
                  <a:pt x="363023" y="199622"/>
                  <a:pt x="163132" y="399513"/>
                  <a:pt x="163132" y="646090"/>
                </a:cubicBezTo>
                <a:lnTo>
                  <a:pt x="163132" y="5574405"/>
                </a:lnTo>
                <a:cubicBezTo>
                  <a:pt x="163132" y="5820982"/>
                  <a:pt x="363023" y="6020873"/>
                  <a:pt x="609600" y="6020873"/>
                </a:cubicBezTo>
                <a:lnTo>
                  <a:pt x="609599" y="6020874"/>
                </a:lnTo>
                <a:cubicBezTo>
                  <a:pt x="856176" y="6020874"/>
                  <a:pt x="1056067" y="5820983"/>
                  <a:pt x="1056067" y="5574406"/>
                </a:cubicBezTo>
                <a:cubicBezTo>
                  <a:pt x="1056067" y="3931634"/>
                  <a:pt x="1056068" y="2288862"/>
                  <a:pt x="1056068" y="646090"/>
                </a:cubicBezTo>
                <a:cubicBezTo>
                  <a:pt x="1056068" y="399513"/>
                  <a:pt x="856177" y="199622"/>
                  <a:pt x="609600" y="199622"/>
                </a:cubicBezTo>
                <a:close/>
                <a:moveTo>
                  <a:pt x="611210" y="0"/>
                </a:moveTo>
                <a:cubicBezTo>
                  <a:pt x="948772" y="0"/>
                  <a:pt x="1222420" y="273648"/>
                  <a:pt x="1222420" y="611210"/>
                </a:cubicBezTo>
                <a:cubicBezTo>
                  <a:pt x="1222420" y="2279382"/>
                  <a:pt x="1222419" y="3947554"/>
                  <a:pt x="1222419" y="5615726"/>
                </a:cubicBezTo>
                <a:cubicBezTo>
                  <a:pt x="1222419" y="5953288"/>
                  <a:pt x="948771" y="6226936"/>
                  <a:pt x="611209" y="6226936"/>
                </a:cubicBezTo>
                <a:lnTo>
                  <a:pt x="611210" y="6226935"/>
                </a:lnTo>
                <a:cubicBezTo>
                  <a:pt x="273648" y="6226935"/>
                  <a:pt x="0" y="5953287"/>
                  <a:pt x="0" y="5615725"/>
                </a:cubicBezTo>
                <a:lnTo>
                  <a:pt x="0" y="611210"/>
                </a:lnTo>
                <a:cubicBezTo>
                  <a:pt x="0" y="273648"/>
                  <a:pt x="273648" y="0"/>
                  <a:pt x="611210" y="0"/>
                </a:cubicBezTo>
                <a:close/>
              </a:path>
            </a:pathLst>
          </a:custGeom>
          <a:gradFill>
            <a:gsLst>
              <a:gs pos="0">
                <a:schemeClr val="bg1">
                  <a:lumMod val="85000"/>
                </a:schemeClr>
              </a:gs>
              <a:gs pos="100000">
                <a:schemeClr val="bg1"/>
              </a:gs>
            </a:gsLst>
            <a:lin ang="2700000" scaled="1"/>
          </a:gradFill>
          <a:ln>
            <a:noFill/>
          </a:ln>
          <a:effectLst>
            <a:outerShdw blurRad="127000" dist="38100" dir="2700000" algn="t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5FD330FF-ADDB-45A7-BC9C-2FBFE99C3252}"/>
              </a:ext>
            </a:extLst>
          </p:cNvPr>
          <p:cNvSpPr/>
          <p:nvPr/>
        </p:nvSpPr>
        <p:spPr>
          <a:xfrm>
            <a:off x="2590800" y="434611"/>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EE1B22"/>
              </a:gs>
              <a:gs pos="100000">
                <a:srgbClr val="F47B2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20A9F5BF-03F0-4CB9-A433-5DB82204930D}"/>
              </a:ext>
            </a:extLst>
          </p:cNvPr>
          <p:cNvSpPr/>
          <p:nvPr/>
        </p:nvSpPr>
        <p:spPr>
          <a:xfrm>
            <a:off x="5133205" y="800963"/>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9A844BFD-073E-4F72-AB2A-7A9284816F66}"/>
              </a:ext>
            </a:extLst>
          </p:cNvPr>
          <p:cNvSpPr/>
          <p:nvPr/>
        </p:nvSpPr>
        <p:spPr>
          <a:xfrm>
            <a:off x="3474720" y="434611"/>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35F02C0B-752D-4058-9CC9-34A830DE56D9}"/>
              </a:ext>
            </a:extLst>
          </p:cNvPr>
          <p:cNvSpPr/>
          <p:nvPr/>
        </p:nvSpPr>
        <p:spPr>
          <a:xfrm>
            <a:off x="2590800" y="1830419"/>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394AA6"/>
              </a:gs>
              <a:gs pos="100000">
                <a:srgbClr val="9071B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78559BA6-31BE-45EF-8A7B-8018810E6DF3}"/>
              </a:ext>
            </a:extLst>
          </p:cNvPr>
          <p:cNvSpPr/>
          <p:nvPr/>
        </p:nvSpPr>
        <p:spPr>
          <a:xfrm>
            <a:off x="5133205" y="2212415"/>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BF479D8B-173D-43D8-82AF-9AFBF756321B}"/>
              </a:ext>
            </a:extLst>
          </p:cNvPr>
          <p:cNvSpPr/>
          <p:nvPr/>
        </p:nvSpPr>
        <p:spPr>
          <a:xfrm>
            <a:off x="3474720" y="1846063"/>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1EDFFDD5-F9E0-42F5-B15C-728120CE1021}"/>
              </a:ext>
            </a:extLst>
          </p:cNvPr>
          <p:cNvSpPr/>
          <p:nvPr/>
        </p:nvSpPr>
        <p:spPr>
          <a:xfrm>
            <a:off x="2590800" y="3257515"/>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00A567"/>
              </a:gs>
              <a:gs pos="100000">
                <a:srgbClr val="A2CD4A"/>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9483D6D5-94B5-4889-9A73-3AE5E783F3C2}"/>
              </a:ext>
            </a:extLst>
          </p:cNvPr>
          <p:cNvSpPr/>
          <p:nvPr/>
        </p:nvSpPr>
        <p:spPr>
          <a:xfrm>
            <a:off x="5133205" y="3623867"/>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 xmlns:a16="http://schemas.microsoft.com/office/drawing/2014/main" id="{AB5E7695-57A6-4198-88E6-F8B61A1DA6F4}"/>
              </a:ext>
            </a:extLst>
          </p:cNvPr>
          <p:cNvSpPr/>
          <p:nvPr/>
        </p:nvSpPr>
        <p:spPr>
          <a:xfrm>
            <a:off x="3474720" y="3257515"/>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 xmlns:a16="http://schemas.microsoft.com/office/drawing/2014/main" id="{F814F597-73DA-42D7-A6FA-604E6DDCAF0B}"/>
              </a:ext>
            </a:extLst>
          </p:cNvPr>
          <p:cNvSpPr/>
          <p:nvPr/>
        </p:nvSpPr>
        <p:spPr>
          <a:xfrm>
            <a:off x="2590800" y="4668967"/>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B25B45"/>
              </a:gs>
              <a:gs pos="100000">
                <a:srgbClr val="FED37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3BCDD191-3C03-4952-AF13-40C96A7B9C73}"/>
              </a:ext>
            </a:extLst>
          </p:cNvPr>
          <p:cNvSpPr/>
          <p:nvPr/>
        </p:nvSpPr>
        <p:spPr>
          <a:xfrm>
            <a:off x="5133205" y="5035319"/>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 xmlns:a16="http://schemas.microsoft.com/office/drawing/2014/main" id="{44DF0BC7-74A3-47A7-899C-50A0E9C22EB7}"/>
              </a:ext>
            </a:extLst>
          </p:cNvPr>
          <p:cNvSpPr/>
          <p:nvPr/>
        </p:nvSpPr>
        <p:spPr>
          <a:xfrm>
            <a:off x="3474720" y="4668967"/>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 xmlns:a16="http://schemas.microsoft.com/office/drawing/2014/main" id="{55F4E106-A902-4D65-B87F-9D316A5D7FEA}"/>
              </a:ext>
            </a:extLst>
          </p:cNvPr>
          <p:cNvSpPr/>
          <p:nvPr/>
        </p:nvSpPr>
        <p:spPr>
          <a:xfrm flipH="1">
            <a:off x="8717280" y="5377539"/>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F10F53"/>
              </a:gs>
              <a:gs pos="100000">
                <a:srgbClr val="FE478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C0437EEE-2603-4F48-8289-88184901F9DE}"/>
              </a:ext>
            </a:extLst>
          </p:cNvPr>
          <p:cNvSpPr/>
          <p:nvPr/>
        </p:nvSpPr>
        <p:spPr>
          <a:xfrm flipH="1">
            <a:off x="6201546" y="5743891"/>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 xmlns:a16="http://schemas.microsoft.com/office/drawing/2014/main" id="{DA7F6050-491D-43DA-B1BA-183816B3899F}"/>
              </a:ext>
            </a:extLst>
          </p:cNvPr>
          <p:cNvSpPr/>
          <p:nvPr/>
        </p:nvSpPr>
        <p:spPr>
          <a:xfrm flipH="1">
            <a:off x="6095999" y="5377539"/>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 xmlns:a16="http://schemas.microsoft.com/office/drawing/2014/main" id="{2F1A4815-CE82-401D-B7CC-A73CC7CB9F58}"/>
              </a:ext>
            </a:extLst>
          </p:cNvPr>
          <p:cNvSpPr/>
          <p:nvPr/>
        </p:nvSpPr>
        <p:spPr>
          <a:xfrm flipH="1">
            <a:off x="8717280" y="4001271"/>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A1CE54"/>
              </a:gs>
              <a:gs pos="100000">
                <a:srgbClr val="CEE02D"/>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C0C02B0C-092D-41B4-BB90-5D0467EF7D4A}"/>
              </a:ext>
            </a:extLst>
          </p:cNvPr>
          <p:cNvSpPr/>
          <p:nvPr/>
        </p:nvSpPr>
        <p:spPr>
          <a:xfrm flipH="1">
            <a:off x="6201546" y="4367623"/>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 xmlns:a16="http://schemas.microsoft.com/office/drawing/2014/main" id="{0142DB67-820E-4398-AB49-4E5F59213D69}"/>
              </a:ext>
            </a:extLst>
          </p:cNvPr>
          <p:cNvSpPr/>
          <p:nvPr/>
        </p:nvSpPr>
        <p:spPr>
          <a:xfrm flipH="1">
            <a:off x="6095999" y="4001271"/>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 xmlns:a16="http://schemas.microsoft.com/office/drawing/2014/main" id="{79C1E1F6-4D1B-47DB-B058-B86B8E9E2834}"/>
              </a:ext>
            </a:extLst>
          </p:cNvPr>
          <p:cNvSpPr/>
          <p:nvPr/>
        </p:nvSpPr>
        <p:spPr>
          <a:xfrm flipH="1">
            <a:off x="8717280" y="2571046"/>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00B0D9"/>
              </a:gs>
              <a:gs pos="100000">
                <a:srgbClr val="69C6B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 xmlns:a16="http://schemas.microsoft.com/office/drawing/2014/main" id="{39CB4C53-12BC-47C8-A2B6-23EA6B536670}"/>
              </a:ext>
            </a:extLst>
          </p:cNvPr>
          <p:cNvSpPr/>
          <p:nvPr/>
        </p:nvSpPr>
        <p:spPr>
          <a:xfrm flipH="1">
            <a:off x="6201546" y="2937398"/>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 xmlns:a16="http://schemas.microsoft.com/office/drawing/2014/main" id="{55293AFD-346F-4C85-BEF9-584D4B698EB7}"/>
              </a:ext>
            </a:extLst>
          </p:cNvPr>
          <p:cNvSpPr/>
          <p:nvPr/>
        </p:nvSpPr>
        <p:spPr>
          <a:xfrm flipH="1">
            <a:off x="6095999" y="2571046"/>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 xmlns:a16="http://schemas.microsoft.com/office/drawing/2014/main" id="{FED6910F-A4C9-4881-AEC5-C3C82F75E262}"/>
              </a:ext>
            </a:extLst>
          </p:cNvPr>
          <p:cNvSpPr/>
          <p:nvPr/>
        </p:nvSpPr>
        <p:spPr>
          <a:xfrm flipH="1">
            <a:off x="8717280" y="1130288"/>
            <a:ext cx="883920" cy="1075601"/>
          </a:xfrm>
          <a:custGeom>
            <a:avLst/>
            <a:gdLst>
              <a:gd name="connsiteX0" fmla="*/ 537801 w 883920"/>
              <a:gd name="connsiteY0" fmla="*/ 0 h 1075601"/>
              <a:gd name="connsiteX1" fmla="*/ 883920 w 883920"/>
              <a:gd name="connsiteY1" fmla="*/ 0 h 1075601"/>
              <a:gd name="connsiteX2" fmla="*/ 883920 w 883920"/>
              <a:gd name="connsiteY2" fmla="*/ 1075601 h 1075601"/>
              <a:gd name="connsiteX3" fmla="*/ 537801 w 883920"/>
              <a:gd name="connsiteY3" fmla="*/ 1075601 h 1075601"/>
              <a:gd name="connsiteX4" fmla="*/ 10926 w 883920"/>
              <a:gd name="connsiteY4" fmla="*/ 646186 h 1075601"/>
              <a:gd name="connsiteX5" fmla="*/ 0 w 883920"/>
              <a:gd name="connsiteY5" fmla="*/ 537801 h 1075601"/>
              <a:gd name="connsiteX6" fmla="*/ 10926 w 883920"/>
              <a:gd name="connsiteY6" fmla="*/ 429415 h 1075601"/>
              <a:gd name="connsiteX7" fmla="*/ 537801 w 883920"/>
              <a:gd name="connsiteY7" fmla="*/ 0 h 1075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3920" h="1075601">
                <a:moveTo>
                  <a:pt x="537801" y="0"/>
                </a:moveTo>
                <a:lnTo>
                  <a:pt x="883920" y="0"/>
                </a:lnTo>
                <a:lnTo>
                  <a:pt x="883920" y="1075601"/>
                </a:lnTo>
                <a:lnTo>
                  <a:pt x="537801" y="1075601"/>
                </a:lnTo>
                <a:cubicBezTo>
                  <a:pt x="277910" y="1075601"/>
                  <a:pt x="61074" y="891252"/>
                  <a:pt x="10926" y="646186"/>
                </a:cubicBezTo>
                <a:lnTo>
                  <a:pt x="0" y="537801"/>
                </a:lnTo>
                <a:lnTo>
                  <a:pt x="10926" y="429415"/>
                </a:lnTo>
                <a:cubicBezTo>
                  <a:pt x="61074" y="184349"/>
                  <a:pt x="277910" y="0"/>
                  <a:pt x="537801" y="0"/>
                </a:cubicBezTo>
                <a:close/>
              </a:path>
            </a:pathLst>
          </a:custGeom>
          <a:gradFill flip="none" rotWithShape="1">
            <a:gsLst>
              <a:gs pos="0">
                <a:srgbClr val="AA278F"/>
              </a:gs>
              <a:gs pos="100000">
                <a:srgbClr val="F15FA6"/>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 xmlns:a16="http://schemas.microsoft.com/office/drawing/2014/main" id="{53BFE9EE-64D1-4F5C-B753-028030012F11}"/>
              </a:ext>
            </a:extLst>
          </p:cNvPr>
          <p:cNvSpPr/>
          <p:nvPr/>
        </p:nvSpPr>
        <p:spPr>
          <a:xfrm flipH="1">
            <a:off x="6201546" y="1496640"/>
            <a:ext cx="857249" cy="171450"/>
          </a:xfrm>
          <a:prstGeom prst="ellipse">
            <a:avLst/>
          </a:prstGeom>
          <a:solidFill>
            <a:schemeClr val="tx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 xmlns:a16="http://schemas.microsoft.com/office/drawing/2014/main" id="{89AD72EE-919C-47A3-BE60-36D22FC77DEA}"/>
              </a:ext>
            </a:extLst>
          </p:cNvPr>
          <p:cNvSpPr/>
          <p:nvPr/>
        </p:nvSpPr>
        <p:spPr>
          <a:xfrm flipH="1">
            <a:off x="6095999" y="1130288"/>
            <a:ext cx="2621281" cy="537801"/>
          </a:xfrm>
          <a:custGeom>
            <a:avLst/>
            <a:gdLst>
              <a:gd name="connsiteX0" fmla="*/ 0 w 2621281"/>
              <a:gd name="connsiteY0" fmla="*/ 0 h 537801"/>
              <a:gd name="connsiteX1" fmla="*/ 2083480 w 2621281"/>
              <a:gd name="connsiteY1" fmla="*/ 0 h 537801"/>
              <a:gd name="connsiteX2" fmla="*/ 2621281 w 2621281"/>
              <a:gd name="connsiteY2" fmla="*/ 537801 h 537801"/>
              <a:gd name="connsiteX3" fmla="*/ 2621280 w 2621281"/>
              <a:gd name="connsiteY3" fmla="*/ 537801 h 537801"/>
              <a:gd name="connsiteX4" fmla="*/ 2331720 w 2621281"/>
              <a:gd name="connsiteY4" fmla="*/ 537801 h 537801"/>
              <a:gd name="connsiteX5" fmla="*/ 2331720 w 2621281"/>
              <a:gd name="connsiteY5" fmla="*/ 451779 h 537801"/>
              <a:gd name="connsiteX6" fmla="*/ 1836420 w 2621281"/>
              <a:gd name="connsiteY6" fmla="*/ 451779 h 537801"/>
              <a:gd name="connsiteX7" fmla="*/ 1836420 w 2621281"/>
              <a:gd name="connsiteY7" fmla="*/ 537801 h 537801"/>
              <a:gd name="connsiteX8" fmla="*/ 0 w 2621281"/>
              <a:gd name="connsiteY8" fmla="*/ 537801 h 53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1281" h="537801">
                <a:moveTo>
                  <a:pt x="0" y="0"/>
                </a:moveTo>
                <a:lnTo>
                  <a:pt x="2083480" y="0"/>
                </a:lnTo>
                <a:cubicBezTo>
                  <a:pt x="2380499" y="0"/>
                  <a:pt x="2621281" y="240782"/>
                  <a:pt x="2621281" y="537801"/>
                </a:cubicBezTo>
                <a:lnTo>
                  <a:pt x="2621280" y="537801"/>
                </a:lnTo>
                <a:lnTo>
                  <a:pt x="2331720" y="537801"/>
                </a:lnTo>
                <a:lnTo>
                  <a:pt x="2331720" y="451779"/>
                </a:lnTo>
                <a:lnTo>
                  <a:pt x="1836420" y="451779"/>
                </a:lnTo>
                <a:lnTo>
                  <a:pt x="1836420" y="537801"/>
                </a:lnTo>
                <a:lnTo>
                  <a:pt x="0" y="537801"/>
                </a:lnTo>
                <a:close/>
              </a:path>
            </a:pathLst>
          </a:custGeom>
          <a:gradFill flip="none" rotWithShape="1">
            <a:gsLst>
              <a:gs pos="0">
                <a:schemeClr val="bg1"/>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 xmlns:a16="http://schemas.microsoft.com/office/drawing/2014/main" id="{F1D05982-D410-45DD-A74B-1E1E96E3A7FA}"/>
              </a:ext>
            </a:extLst>
          </p:cNvPr>
          <p:cNvSpPr txBox="1"/>
          <p:nvPr/>
        </p:nvSpPr>
        <p:spPr>
          <a:xfrm>
            <a:off x="2755534" y="707844"/>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01</a:t>
            </a:r>
          </a:p>
        </p:txBody>
      </p:sp>
      <p:sp>
        <p:nvSpPr>
          <p:cNvPr id="36" name="TextBox 35">
            <a:extLst>
              <a:ext uri="{FF2B5EF4-FFF2-40B4-BE49-F238E27FC236}">
                <a16:creationId xmlns="" xmlns:a16="http://schemas.microsoft.com/office/drawing/2014/main" id="{CD28641E-2D93-41AA-A70B-84F27D1AA64B}"/>
              </a:ext>
            </a:extLst>
          </p:cNvPr>
          <p:cNvSpPr txBox="1"/>
          <p:nvPr/>
        </p:nvSpPr>
        <p:spPr>
          <a:xfrm>
            <a:off x="8724356" y="1399188"/>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02</a:t>
            </a:r>
          </a:p>
        </p:txBody>
      </p:sp>
      <p:sp>
        <p:nvSpPr>
          <p:cNvPr id="37" name="TextBox 36">
            <a:extLst>
              <a:ext uri="{FF2B5EF4-FFF2-40B4-BE49-F238E27FC236}">
                <a16:creationId xmlns="" xmlns:a16="http://schemas.microsoft.com/office/drawing/2014/main" id="{3C4A5BFE-1B36-4518-81F9-837CDFA64E17}"/>
              </a:ext>
            </a:extLst>
          </p:cNvPr>
          <p:cNvSpPr txBox="1"/>
          <p:nvPr/>
        </p:nvSpPr>
        <p:spPr>
          <a:xfrm>
            <a:off x="2774791" y="2114963"/>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03</a:t>
            </a:r>
          </a:p>
        </p:txBody>
      </p:sp>
      <p:sp>
        <p:nvSpPr>
          <p:cNvPr id="38" name="TextBox 37">
            <a:extLst>
              <a:ext uri="{FF2B5EF4-FFF2-40B4-BE49-F238E27FC236}">
                <a16:creationId xmlns="" xmlns:a16="http://schemas.microsoft.com/office/drawing/2014/main" id="{731907B8-C3CE-4B76-A34D-18AD8C797065}"/>
              </a:ext>
            </a:extLst>
          </p:cNvPr>
          <p:cNvSpPr txBox="1"/>
          <p:nvPr/>
        </p:nvSpPr>
        <p:spPr>
          <a:xfrm>
            <a:off x="8733358" y="2846609"/>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04</a:t>
            </a:r>
          </a:p>
        </p:txBody>
      </p:sp>
      <p:sp>
        <p:nvSpPr>
          <p:cNvPr id="39" name="TextBox 38">
            <a:extLst>
              <a:ext uri="{FF2B5EF4-FFF2-40B4-BE49-F238E27FC236}">
                <a16:creationId xmlns="" xmlns:a16="http://schemas.microsoft.com/office/drawing/2014/main" id="{C515622D-C95D-413A-AF4A-8F4ED2CB04B3}"/>
              </a:ext>
            </a:extLst>
          </p:cNvPr>
          <p:cNvSpPr txBox="1"/>
          <p:nvPr/>
        </p:nvSpPr>
        <p:spPr>
          <a:xfrm>
            <a:off x="2752429" y="3525206"/>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05</a:t>
            </a:r>
          </a:p>
        </p:txBody>
      </p:sp>
      <p:sp>
        <p:nvSpPr>
          <p:cNvPr id="40" name="TextBox 39">
            <a:extLst>
              <a:ext uri="{FF2B5EF4-FFF2-40B4-BE49-F238E27FC236}">
                <a16:creationId xmlns="" xmlns:a16="http://schemas.microsoft.com/office/drawing/2014/main" id="{69B4B624-08BE-470E-AD7A-DD04B66B0DAB}"/>
              </a:ext>
            </a:extLst>
          </p:cNvPr>
          <p:cNvSpPr txBox="1"/>
          <p:nvPr/>
        </p:nvSpPr>
        <p:spPr>
          <a:xfrm>
            <a:off x="8724356" y="4270171"/>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06</a:t>
            </a:r>
          </a:p>
        </p:txBody>
      </p:sp>
      <p:sp>
        <p:nvSpPr>
          <p:cNvPr id="41" name="TextBox 40">
            <a:extLst>
              <a:ext uri="{FF2B5EF4-FFF2-40B4-BE49-F238E27FC236}">
                <a16:creationId xmlns="" xmlns:a16="http://schemas.microsoft.com/office/drawing/2014/main" id="{D38837CB-25EB-47EF-8CA9-F2D8F0DBD09B}"/>
              </a:ext>
            </a:extLst>
          </p:cNvPr>
          <p:cNvSpPr txBox="1"/>
          <p:nvPr/>
        </p:nvSpPr>
        <p:spPr>
          <a:xfrm>
            <a:off x="2774791" y="4955352"/>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07</a:t>
            </a:r>
          </a:p>
        </p:txBody>
      </p:sp>
      <p:sp>
        <p:nvSpPr>
          <p:cNvPr id="42" name="TextBox 41">
            <a:extLst>
              <a:ext uri="{FF2B5EF4-FFF2-40B4-BE49-F238E27FC236}">
                <a16:creationId xmlns="" xmlns:a16="http://schemas.microsoft.com/office/drawing/2014/main" id="{E5F2B263-5758-4CD6-8AE2-C2C89BF6F7FF}"/>
              </a:ext>
            </a:extLst>
          </p:cNvPr>
          <p:cNvSpPr txBox="1"/>
          <p:nvPr/>
        </p:nvSpPr>
        <p:spPr>
          <a:xfrm>
            <a:off x="8733358" y="5622951"/>
            <a:ext cx="685800" cy="584775"/>
          </a:xfrm>
          <a:prstGeom prst="rect">
            <a:avLst/>
          </a:prstGeom>
          <a:noFill/>
        </p:spPr>
        <p:txBody>
          <a:bodyPr wrap="square" rtlCol="0">
            <a:spAutoFit/>
          </a:bodyPr>
          <a:lstStyle/>
          <a:p>
            <a:r>
              <a:rPr lang="en-US" sz="3200" dirty="0">
                <a:solidFill>
                  <a:schemeClr val="bg1"/>
                </a:solidFill>
                <a:latin typeface="Arca Majora 3 Bold" panose="00000800000000000000" pitchFamily="50" charset="0"/>
              </a:rPr>
              <a:t>08</a:t>
            </a:r>
          </a:p>
        </p:txBody>
      </p:sp>
      <p:sp>
        <p:nvSpPr>
          <p:cNvPr id="43" name="TextBox 42">
            <a:extLst>
              <a:ext uri="{FF2B5EF4-FFF2-40B4-BE49-F238E27FC236}">
                <a16:creationId xmlns="" xmlns:a16="http://schemas.microsoft.com/office/drawing/2014/main" id="{8B7CEB22-5E98-47AF-91C7-C4DDE0A7EF8B}"/>
              </a:ext>
            </a:extLst>
          </p:cNvPr>
          <p:cNvSpPr txBox="1"/>
          <p:nvPr/>
        </p:nvSpPr>
        <p:spPr>
          <a:xfrm>
            <a:off x="3803904" y="443977"/>
            <a:ext cx="1686059" cy="1292662"/>
          </a:xfrm>
          <a:prstGeom prst="rect">
            <a:avLst/>
          </a:prstGeom>
          <a:noFill/>
        </p:spPr>
        <p:txBody>
          <a:bodyPr wrap="square" rtlCol="0">
            <a:spAutoFit/>
          </a:bodyPr>
          <a:lstStyle/>
          <a:p>
            <a:r>
              <a:rPr lang="en-US" sz="1700" b="1" dirty="0" smtClean="0">
                <a:latin typeface="Bebas Neue Bold" panose="020B0606020202050201" pitchFamily="34" charset="0"/>
              </a:rPr>
              <a:t>Identify Problems</a:t>
            </a:r>
          </a:p>
          <a:p>
            <a:r>
              <a:rPr lang="en-US" sz="1600" b="1" dirty="0">
                <a:solidFill>
                  <a:schemeClr val="tx1">
                    <a:lumMod val="50000"/>
                  </a:schemeClr>
                </a:solidFill>
                <a:latin typeface="Bebas Neue Bold" panose="020B0606020202050201" pitchFamily="34" charset="0"/>
              </a:rPr>
              <a:t>#</a:t>
            </a:r>
            <a:r>
              <a:rPr lang="en-US" sz="1100" i="1" dirty="0" smtClean="0">
                <a:solidFill>
                  <a:schemeClr val="tx1">
                    <a:lumMod val="50000"/>
                  </a:schemeClr>
                </a:solidFill>
              </a:rPr>
              <a:t>Not </a:t>
            </a:r>
            <a:r>
              <a:rPr lang="en-US" sz="1100" i="1" dirty="0">
                <a:solidFill>
                  <a:schemeClr val="tx1">
                    <a:lumMod val="50000"/>
                  </a:schemeClr>
                </a:solidFill>
              </a:rPr>
              <a:t>being </a:t>
            </a:r>
            <a:r>
              <a:rPr lang="en-US" sz="1100" i="1" dirty="0" smtClean="0">
                <a:solidFill>
                  <a:schemeClr val="tx1">
                    <a:lumMod val="50000"/>
                  </a:schemeClr>
                </a:solidFill>
              </a:rPr>
              <a:t>Organized</a:t>
            </a:r>
            <a:r>
              <a:rPr lang="en-US" sz="1050" i="1" dirty="0" smtClean="0">
                <a:solidFill>
                  <a:schemeClr val="tx1">
                    <a:lumMod val="50000"/>
                  </a:schemeClr>
                </a:solidFill>
                <a:latin typeface="Bahnschrift Condensed" panose="020B0502040204020203" pitchFamily="34" charset="0"/>
              </a:rPr>
              <a:t> </a:t>
            </a:r>
          </a:p>
          <a:p>
            <a:r>
              <a:rPr lang="en-US" sz="1100" b="1" dirty="0">
                <a:solidFill>
                  <a:schemeClr val="tx1">
                    <a:lumMod val="75000"/>
                  </a:schemeClr>
                </a:solidFill>
              </a:rPr>
              <a:t>#</a:t>
            </a:r>
            <a:r>
              <a:rPr lang="en-US" sz="1100" i="1" dirty="0" smtClean="0">
                <a:solidFill>
                  <a:schemeClr val="tx1">
                    <a:lumMod val="75000"/>
                  </a:schemeClr>
                </a:solidFill>
              </a:rPr>
              <a:t>West </a:t>
            </a:r>
            <a:r>
              <a:rPr lang="en-US" sz="1100" i="1" dirty="0">
                <a:solidFill>
                  <a:schemeClr val="tx1">
                    <a:lumMod val="75000"/>
                  </a:schemeClr>
                </a:solidFill>
              </a:rPr>
              <a:t>of Time and Money in Paper </a:t>
            </a:r>
            <a:r>
              <a:rPr lang="en-US" sz="1100" i="1" dirty="0" smtClean="0">
                <a:solidFill>
                  <a:schemeClr val="tx1">
                    <a:lumMod val="75000"/>
                  </a:schemeClr>
                </a:solidFill>
              </a:rPr>
              <a:t>works….</a:t>
            </a:r>
          </a:p>
          <a:p>
            <a:pPr lvl="0"/>
            <a:r>
              <a:rPr lang="en-US" sz="1200" b="1" dirty="0"/>
              <a:t>#</a:t>
            </a:r>
            <a:r>
              <a:rPr lang="en-US" sz="1100" i="1" dirty="0" smtClean="0"/>
              <a:t>No </a:t>
            </a:r>
            <a:r>
              <a:rPr lang="en-US" sz="1100" i="1" dirty="0"/>
              <a:t>Transparency</a:t>
            </a:r>
          </a:p>
          <a:p>
            <a:endParaRPr lang="en-US" sz="1100" i="1" dirty="0">
              <a:solidFill>
                <a:schemeClr val="tx1">
                  <a:lumMod val="75000"/>
                </a:schemeClr>
              </a:solidFill>
            </a:endParaRPr>
          </a:p>
        </p:txBody>
      </p:sp>
      <p:sp>
        <p:nvSpPr>
          <p:cNvPr id="47" name="TextBox 46">
            <a:extLst>
              <a:ext uri="{FF2B5EF4-FFF2-40B4-BE49-F238E27FC236}">
                <a16:creationId xmlns="" xmlns:a16="http://schemas.microsoft.com/office/drawing/2014/main" id="{AFC9C08F-868A-4532-8D97-E58A5A9A6B30}"/>
              </a:ext>
            </a:extLst>
          </p:cNvPr>
          <p:cNvSpPr txBox="1"/>
          <p:nvPr/>
        </p:nvSpPr>
        <p:spPr>
          <a:xfrm>
            <a:off x="7051601" y="1142504"/>
            <a:ext cx="1686059" cy="1015663"/>
          </a:xfrm>
          <a:prstGeom prst="rect">
            <a:avLst/>
          </a:prstGeom>
          <a:noFill/>
        </p:spPr>
        <p:txBody>
          <a:bodyPr wrap="square" rtlCol="0">
            <a:spAutoFit/>
          </a:bodyPr>
          <a:lstStyle/>
          <a:p>
            <a:r>
              <a:rPr lang="en-US" b="1" dirty="0" smtClean="0">
                <a:latin typeface="Bebas Neue Bold" panose="020B0606020202050201" pitchFamily="34" charset="0"/>
              </a:rPr>
              <a:t>Define Tables</a:t>
            </a:r>
          </a:p>
          <a:p>
            <a:r>
              <a:rPr lang="en-US" sz="1400" dirty="0" smtClean="0">
                <a:latin typeface="Bebas Neue Bold" panose="020B0606020202050201" pitchFamily="34" charset="0"/>
              </a:rPr>
              <a:t>Suppliers</a:t>
            </a:r>
          </a:p>
          <a:p>
            <a:r>
              <a:rPr lang="en-US" sz="1400" dirty="0" smtClean="0">
                <a:latin typeface="Bebas Neue Bold" panose="020B0606020202050201" pitchFamily="34" charset="0"/>
              </a:rPr>
              <a:t>Products</a:t>
            </a:r>
          </a:p>
          <a:p>
            <a:r>
              <a:rPr lang="en-US" sz="1400" dirty="0" smtClean="0">
                <a:latin typeface="Bebas Neue Bold" panose="020B0606020202050201" pitchFamily="34" charset="0"/>
              </a:rPr>
              <a:t>Customers</a:t>
            </a:r>
          </a:p>
        </p:txBody>
      </p:sp>
      <p:sp>
        <p:nvSpPr>
          <p:cNvPr id="48" name="TextBox 47">
            <a:extLst>
              <a:ext uri="{FF2B5EF4-FFF2-40B4-BE49-F238E27FC236}">
                <a16:creationId xmlns="" xmlns:a16="http://schemas.microsoft.com/office/drawing/2014/main" id="{BAF701D5-9F3B-43C9-B5D0-E13445F0CB4E}"/>
              </a:ext>
            </a:extLst>
          </p:cNvPr>
          <p:cNvSpPr txBox="1"/>
          <p:nvPr/>
        </p:nvSpPr>
        <p:spPr>
          <a:xfrm>
            <a:off x="7060727" y="2598498"/>
            <a:ext cx="1686059" cy="646331"/>
          </a:xfrm>
          <a:prstGeom prst="rect">
            <a:avLst/>
          </a:prstGeom>
          <a:noFill/>
        </p:spPr>
        <p:txBody>
          <a:bodyPr wrap="square" rtlCol="0">
            <a:spAutoFit/>
          </a:bodyPr>
          <a:lstStyle/>
          <a:p>
            <a:r>
              <a:rPr lang="en-US" b="1" dirty="0" smtClean="0">
                <a:latin typeface="Bebas Neue Bold" panose="020B0606020202050201" pitchFamily="34" charset="0"/>
              </a:rPr>
              <a:t>Identify Columns </a:t>
            </a:r>
            <a:r>
              <a:rPr lang="en-US" sz="1050" dirty="0" smtClean="0">
                <a:latin typeface="Bahnschrift Condensed" panose="020B0502040204020203" pitchFamily="34" charset="0"/>
              </a:rPr>
              <a:t> </a:t>
            </a:r>
            <a:endParaRPr lang="en-US" sz="1050" dirty="0">
              <a:latin typeface="Bahnschrift Condensed" panose="020B0502040204020203" pitchFamily="34" charset="0"/>
            </a:endParaRPr>
          </a:p>
        </p:txBody>
      </p:sp>
      <p:pic>
        <p:nvPicPr>
          <p:cNvPr id="51" name="Graphic 50" descr="Computer">
            <a:extLst>
              <a:ext uri="{FF2B5EF4-FFF2-40B4-BE49-F238E27FC236}">
                <a16:creationId xmlns="" xmlns:a16="http://schemas.microsoft.com/office/drawing/2014/main" id="{8D82C37B-EAE9-4D99-858C-4D7638CCD25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510199" y="445852"/>
            <a:ext cx="318019" cy="318019"/>
          </a:xfrm>
          <a:prstGeom prst="rect">
            <a:avLst/>
          </a:prstGeom>
        </p:spPr>
      </p:pic>
      <p:pic>
        <p:nvPicPr>
          <p:cNvPr id="52" name="Graphic 51" descr="Laptop">
            <a:extLst>
              <a:ext uri="{FF2B5EF4-FFF2-40B4-BE49-F238E27FC236}">
                <a16:creationId xmlns="" xmlns:a16="http://schemas.microsoft.com/office/drawing/2014/main" id="{393142AA-F8DB-4DEA-9124-DAD36F8E0BD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738716" y="1177423"/>
            <a:ext cx="318019" cy="318019"/>
          </a:xfrm>
          <a:prstGeom prst="rect">
            <a:avLst/>
          </a:prstGeom>
        </p:spPr>
      </p:pic>
      <p:pic>
        <p:nvPicPr>
          <p:cNvPr id="53" name="Graphic 52" descr="Internet">
            <a:extLst>
              <a:ext uri="{FF2B5EF4-FFF2-40B4-BE49-F238E27FC236}">
                <a16:creationId xmlns="" xmlns:a16="http://schemas.microsoft.com/office/drawing/2014/main" id="{D7F4A42B-5BC6-47A0-BA7B-0D6F8DF7C76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3480518" y="1898752"/>
            <a:ext cx="318019" cy="318019"/>
          </a:xfrm>
          <a:prstGeom prst="rect">
            <a:avLst/>
          </a:prstGeom>
        </p:spPr>
      </p:pic>
      <p:pic>
        <p:nvPicPr>
          <p:cNvPr id="54" name="Graphic 53" descr="Monitor">
            <a:extLst>
              <a:ext uri="{FF2B5EF4-FFF2-40B4-BE49-F238E27FC236}">
                <a16:creationId xmlns="" xmlns:a16="http://schemas.microsoft.com/office/drawing/2014/main" id="{B6C5FCFF-9417-4941-B690-129B257747F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6783111" y="2624934"/>
            <a:ext cx="318019" cy="318019"/>
          </a:xfrm>
          <a:prstGeom prst="rect">
            <a:avLst/>
          </a:prstGeom>
        </p:spPr>
      </p:pic>
      <p:pic>
        <p:nvPicPr>
          <p:cNvPr id="55" name="Graphic 54" descr="Smart Phone">
            <a:extLst>
              <a:ext uri="{FF2B5EF4-FFF2-40B4-BE49-F238E27FC236}">
                <a16:creationId xmlns="" xmlns:a16="http://schemas.microsoft.com/office/drawing/2014/main" id="{4E6D45BD-C021-4CEF-ADB2-9F6245C73BA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 xmlns:asvg="http://schemas.microsoft.com/office/drawing/2016/SVG/main" r:embed="rId11"/>
              </a:ext>
            </a:extLst>
          </a:blip>
          <a:stretch>
            <a:fillRect/>
          </a:stretch>
        </p:blipFill>
        <p:spPr>
          <a:xfrm>
            <a:off x="3453476" y="3321507"/>
            <a:ext cx="318019" cy="318019"/>
          </a:xfrm>
          <a:prstGeom prst="rect">
            <a:avLst/>
          </a:prstGeom>
        </p:spPr>
      </p:pic>
      <p:pic>
        <p:nvPicPr>
          <p:cNvPr id="56" name="Graphic 55" descr="Tablet">
            <a:extLst>
              <a:ext uri="{FF2B5EF4-FFF2-40B4-BE49-F238E27FC236}">
                <a16:creationId xmlns="" xmlns:a16="http://schemas.microsoft.com/office/drawing/2014/main" id="{E1C92076-7160-4B46-B2A0-B1802C6D2102}"/>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6765662" y="4048595"/>
            <a:ext cx="318019" cy="318019"/>
          </a:xfrm>
          <a:prstGeom prst="rect">
            <a:avLst/>
          </a:prstGeom>
        </p:spPr>
      </p:pic>
      <p:pic>
        <p:nvPicPr>
          <p:cNvPr id="57" name="Graphic 56" descr="Television">
            <a:extLst>
              <a:ext uri="{FF2B5EF4-FFF2-40B4-BE49-F238E27FC236}">
                <a16:creationId xmlns="" xmlns:a16="http://schemas.microsoft.com/office/drawing/2014/main" id="{509BD161-F699-4879-8720-617E80FD786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3510199" y="4719397"/>
            <a:ext cx="318019" cy="318019"/>
          </a:xfrm>
          <a:prstGeom prst="rect">
            <a:avLst/>
          </a:prstGeom>
        </p:spPr>
      </p:pic>
      <p:pic>
        <p:nvPicPr>
          <p:cNvPr id="58" name="Graphic 57" descr="Projector screen">
            <a:extLst>
              <a:ext uri="{FF2B5EF4-FFF2-40B4-BE49-F238E27FC236}">
                <a16:creationId xmlns="" xmlns:a16="http://schemas.microsoft.com/office/drawing/2014/main" id="{510109E2-5F69-49B8-855A-61AADF0BFA1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tretch>
            <a:fillRect/>
          </a:stretch>
        </p:blipFill>
        <p:spPr>
          <a:xfrm>
            <a:off x="6738716" y="5463860"/>
            <a:ext cx="318019" cy="318019"/>
          </a:xfrm>
          <a:prstGeom prst="rect">
            <a:avLst/>
          </a:prstGeom>
        </p:spPr>
      </p:pic>
      <p:sp>
        <p:nvSpPr>
          <p:cNvPr id="59" name="TextBox 58">
            <a:extLst>
              <a:ext uri="{FF2B5EF4-FFF2-40B4-BE49-F238E27FC236}">
                <a16:creationId xmlns="" xmlns:a16="http://schemas.microsoft.com/office/drawing/2014/main" id="{8BDCE9F6-055F-482F-8DCC-387451CFB748}"/>
              </a:ext>
            </a:extLst>
          </p:cNvPr>
          <p:cNvSpPr txBox="1"/>
          <p:nvPr/>
        </p:nvSpPr>
        <p:spPr>
          <a:xfrm>
            <a:off x="8250189" y="136415"/>
            <a:ext cx="3941811" cy="707886"/>
          </a:xfrm>
          <a:prstGeom prst="rect">
            <a:avLst/>
          </a:prstGeom>
          <a:noFill/>
        </p:spPr>
        <p:txBody>
          <a:bodyPr wrap="square" rtlCol="0">
            <a:spAutoFit/>
          </a:bodyPr>
          <a:lstStyle/>
          <a:p>
            <a:pPr algn="ctr"/>
            <a:r>
              <a:rPr lang="en-US" sz="2000" b="1" dirty="0" smtClean="0">
                <a:solidFill>
                  <a:schemeClr val="tx1">
                    <a:lumMod val="20000"/>
                    <a:lumOff val="80000"/>
                  </a:schemeClr>
                </a:solidFill>
                <a:latin typeface="Arca Majora 3 Bold" panose="00000800000000000000" pitchFamily="50" charset="0"/>
              </a:rPr>
              <a:t>The 8 Steps of Database Designing Concepts</a:t>
            </a:r>
            <a:r>
              <a:rPr lang="en-US" sz="2000" dirty="0" smtClean="0">
                <a:latin typeface="Arca Majora 3 Bold" panose="00000800000000000000" pitchFamily="50" charset="0"/>
              </a:rPr>
              <a:t>. </a:t>
            </a:r>
            <a:endParaRPr lang="en-US" sz="2000" dirty="0">
              <a:latin typeface="Arca Majora 3 Bold" panose="00000800000000000000" pitchFamily="50" charset="0"/>
            </a:endParaRPr>
          </a:p>
        </p:txBody>
      </p:sp>
      <p:sp>
        <p:nvSpPr>
          <p:cNvPr id="60" name="TextBox 59">
            <a:extLst>
              <a:ext uri="{FF2B5EF4-FFF2-40B4-BE49-F238E27FC236}">
                <a16:creationId xmlns="" xmlns:a16="http://schemas.microsoft.com/office/drawing/2014/main" id="{FB580F6E-CDD6-4F87-A1E2-73A68D0925D4}"/>
              </a:ext>
            </a:extLst>
          </p:cNvPr>
          <p:cNvSpPr txBox="1"/>
          <p:nvPr/>
        </p:nvSpPr>
        <p:spPr>
          <a:xfrm>
            <a:off x="7083681" y="3999596"/>
            <a:ext cx="1686059" cy="1154162"/>
          </a:xfrm>
          <a:prstGeom prst="rect">
            <a:avLst/>
          </a:prstGeom>
          <a:noFill/>
        </p:spPr>
        <p:txBody>
          <a:bodyPr wrap="square" rtlCol="0">
            <a:spAutoFit/>
          </a:bodyPr>
          <a:lstStyle/>
          <a:p>
            <a:r>
              <a:rPr lang="en-US" b="1" dirty="0" smtClean="0">
                <a:latin typeface="Bebas Neue Bold" panose="020B0606020202050201" pitchFamily="34" charset="0"/>
              </a:rPr>
              <a:t>Identifying Keys</a:t>
            </a:r>
            <a:endParaRPr lang="en-US" sz="1100" b="1" dirty="0" smtClean="0">
              <a:latin typeface="Bebas Neue Bold" panose="020B0606020202050201" pitchFamily="34" charset="0"/>
            </a:endParaRPr>
          </a:p>
          <a:p>
            <a:endParaRPr lang="en-US" sz="900" b="1" dirty="0" smtClean="0">
              <a:latin typeface="Bebas Neue Bold" panose="020B0606020202050201" pitchFamily="34" charset="0"/>
            </a:endParaRPr>
          </a:p>
          <a:p>
            <a:r>
              <a:rPr lang="en-US" sz="1400" dirty="0" smtClean="0">
                <a:latin typeface="Bahnschrift Condensed" panose="020B0502040204020203" pitchFamily="34" charset="0"/>
              </a:rPr>
              <a:t>Primary keys</a:t>
            </a:r>
          </a:p>
          <a:p>
            <a:r>
              <a:rPr lang="en-US" sz="1400" dirty="0" smtClean="0">
                <a:latin typeface="Bahnschrift Condensed" panose="020B0502040204020203" pitchFamily="34" charset="0"/>
              </a:rPr>
              <a:t>Foreign keys</a:t>
            </a:r>
          </a:p>
          <a:p>
            <a:r>
              <a:rPr lang="en-US" sz="1400" dirty="0" smtClean="0">
                <a:latin typeface="Bahnschrift Condensed" panose="020B0502040204020203" pitchFamily="34" charset="0"/>
              </a:rPr>
              <a:t> </a:t>
            </a:r>
            <a:endParaRPr lang="en-US" sz="1400" dirty="0">
              <a:latin typeface="Bahnschrift Condensed" panose="020B0502040204020203" pitchFamily="34" charset="0"/>
            </a:endParaRPr>
          </a:p>
        </p:txBody>
      </p:sp>
      <p:sp>
        <p:nvSpPr>
          <p:cNvPr id="61" name="TextBox 60">
            <a:extLst>
              <a:ext uri="{FF2B5EF4-FFF2-40B4-BE49-F238E27FC236}">
                <a16:creationId xmlns="" xmlns:a16="http://schemas.microsoft.com/office/drawing/2014/main" id="{767269EA-DA29-45B6-AD3A-DEF2622499FF}"/>
              </a:ext>
            </a:extLst>
          </p:cNvPr>
          <p:cNvSpPr txBox="1"/>
          <p:nvPr/>
        </p:nvSpPr>
        <p:spPr>
          <a:xfrm>
            <a:off x="6814365" y="5437677"/>
            <a:ext cx="1686059" cy="746358"/>
          </a:xfrm>
          <a:prstGeom prst="rect">
            <a:avLst/>
          </a:prstGeom>
          <a:noFill/>
        </p:spPr>
        <p:txBody>
          <a:bodyPr wrap="square" rtlCol="0">
            <a:spAutoFit/>
          </a:bodyPr>
          <a:lstStyle/>
          <a:p>
            <a:pPr algn="ctr"/>
            <a:r>
              <a:rPr lang="en-US" sz="1600" b="1" dirty="0" smtClean="0">
                <a:latin typeface="Bahnschrift Condensed" panose="020B0502040204020203" pitchFamily="34" charset="0"/>
              </a:rPr>
              <a:t>Draw E-R Diagram</a:t>
            </a:r>
          </a:p>
          <a:p>
            <a:r>
              <a:rPr lang="en-US" sz="1050" dirty="0" smtClean="0">
                <a:latin typeface="Bahnschrift Condensed" panose="020B0502040204020203" pitchFamily="34" charset="0"/>
              </a:rPr>
              <a:t>. </a:t>
            </a:r>
            <a:endParaRPr lang="en-US" sz="1050" dirty="0">
              <a:latin typeface="Bahnschrift Condensed" panose="020B0502040204020203" pitchFamily="34" charset="0"/>
            </a:endParaRPr>
          </a:p>
        </p:txBody>
      </p:sp>
      <p:sp>
        <p:nvSpPr>
          <p:cNvPr id="62" name="TextBox 61">
            <a:extLst>
              <a:ext uri="{FF2B5EF4-FFF2-40B4-BE49-F238E27FC236}">
                <a16:creationId xmlns="" xmlns:a16="http://schemas.microsoft.com/office/drawing/2014/main" id="{947AFDC5-B8D9-4BB7-BAA6-707ECF6313E6}"/>
              </a:ext>
            </a:extLst>
          </p:cNvPr>
          <p:cNvSpPr txBox="1"/>
          <p:nvPr/>
        </p:nvSpPr>
        <p:spPr>
          <a:xfrm>
            <a:off x="3734235" y="1877471"/>
            <a:ext cx="1686059" cy="646331"/>
          </a:xfrm>
          <a:prstGeom prst="rect">
            <a:avLst/>
          </a:prstGeom>
          <a:noFill/>
        </p:spPr>
        <p:txBody>
          <a:bodyPr wrap="square" rtlCol="0">
            <a:spAutoFit/>
          </a:bodyPr>
          <a:lstStyle/>
          <a:p>
            <a:pPr algn="ctr"/>
            <a:r>
              <a:rPr lang="en-US" b="1" dirty="0" smtClean="0">
                <a:latin typeface="Bebas Neue Bold" panose="020B0606020202050201" pitchFamily="34" charset="0"/>
              </a:rPr>
              <a:t>Specifying Data types</a:t>
            </a:r>
          </a:p>
        </p:txBody>
      </p:sp>
      <p:sp>
        <p:nvSpPr>
          <p:cNvPr id="63" name="TextBox 62">
            <a:extLst>
              <a:ext uri="{FF2B5EF4-FFF2-40B4-BE49-F238E27FC236}">
                <a16:creationId xmlns="" xmlns:a16="http://schemas.microsoft.com/office/drawing/2014/main" id="{032551E6-7DE2-46E4-8340-DB2EA6C85D4D}"/>
              </a:ext>
            </a:extLst>
          </p:cNvPr>
          <p:cNvSpPr txBox="1"/>
          <p:nvPr/>
        </p:nvSpPr>
        <p:spPr>
          <a:xfrm>
            <a:off x="3762282" y="3258890"/>
            <a:ext cx="1686059" cy="646331"/>
          </a:xfrm>
          <a:prstGeom prst="rect">
            <a:avLst/>
          </a:prstGeom>
          <a:noFill/>
        </p:spPr>
        <p:txBody>
          <a:bodyPr wrap="square" rtlCol="0">
            <a:spAutoFit/>
          </a:bodyPr>
          <a:lstStyle/>
          <a:p>
            <a:r>
              <a:rPr lang="en-US" b="1" dirty="0" smtClean="0">
                <a:latin typeface="Bebas Neue Bold" panose="020B0606020202050201" pitchFamily="34" charset="0"/>
              </a:rPr>
              <a:t>Normalizing a Table</a:t>
            </a:r>
            <a:endParaRPr lang="en-US" b="1" dirty="0">
              <a:latin typeface="Bebas Neue Bold" panose="020B0606020202050201" pitchFamily="34" charset="0"/>
            </a:endParaRPr>
          </a:p>
        </p:txBody>
      </p:sp>
      <p:sp>
        <p:nvSpPr>
          <p:cNvPr id="64" name="TextBox 63">
            <a:extLst>
              <a:ext uri="{FF2B5EF4-FFF2-40B4-BE49-F238E27FC236}">
                <a16:creationId xmlns="" xmlns:a16="http://schemas.microsoft.com/office/drawing/2014/main" id="{DB0C7484-E41B-4690-B1A8-80C576FFCCF0}"/>
              </a:ext>
            </a:extLst>
          </p:cNvPr>
          <p:cNvSpPr txBox="1"/>
          <p:nvPr/>
        </p:nvSpPr>
        <p:spPr>
          <a:xfrm>
            <a:off x="3741900" y="4661315"/>
            <a:ext cx="1686059" cy="984885"/>
          </a:xfrm>
          <a:prstGeom prst="rect">
            <a:avLst/>
          </a:prstGeom>
          <a:noFill/>
        </p:spPr>
        <p:txBody>
          <a:bodyPr wrap="square" rtlCol="0">
            <a:spAutoFit/>
          </a:bodyPr>
          <a:lstStyle/>
          <a:p>
            <a:pPr algn="ctr"/>
            <a:r>
              <a:rPr lang="en-US" b="1" dirty="0" smtClean="0">
                <a:latin typeface="Bebas Neue Bold" panose="020B0606020202050201" pitchFamily="34" charset="0"/>
              </a:rPr>
              <a:t>Define a Relationship</a:t>
            </a:r>
            <a:endParaRPr lang="en-US" b="1" dirty="0">
              <a:latin typeface="Bebas Neue Bold" panose="020B0606020202050201" pitchFamily="34" charset="0"/>
            </a:endParaRPr>
          </a:p>
          <a:p>
            <a:r>
              <a:rPr lang="en-US" sz="1100" dirty="0" smtClean="0">
                <a:latin typeface="Bahnschrift Condensed" panose="020B0502040204020203" pitchFamily="34" charset="0"/>
              </a:rPr>
              <a:t>Product with Supplier</a:t>
            </a:r>
          </a:p>
          <a:p>
            <a:r>
              <a:rPr lang="en-US" sz="1100" dirty="0" smtClean="0">
                <a:latin typeface="Bahnschrift Condensed" panose="020B0502040204020203" pitchFamily="34" charset="0"/>
              </a:rPr>
              <a:t>Product With Customer </a:t>
            </a:r>
            <a:endParaRPr lang="en-US" sz="1100" dirty="0">
              <a:latin typeface="Bahnschrift Condensed" panose="020B0502040204020203" pitchFamily="34" charset="0"/>
            </a:endParaRPr>
          </a:p>
        </p:txBody>
      </p:sp>
      <p:pic>
        <p:nvPicPr>
          <p:cNvPr id="65" name="Picture 6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6623911"/>
            <a:ext cx="12192000" cy="208624"/>
          </a:xfrm>
          <a:prstGeom prst="rect">
            <a:avLst/>
          </a:prstGeom>
        </p:spPr>
      </p:pic>
    </p:spTree>
    <p:extLst>
      <p:ext uri="{BB962C8B-B14F-4D97-AF65-F5344CB8AC3E}">
        <p14:creationId xmlns:p14="http://schemas.microsoft.com/office/powerpoint/2010/main" val="2466684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pptA919.tmp</Template>
  <TotalTime>528</TotalTime>
  <Words>822</Words>
  <Application>Microsoft Office PowerPoint</Application>
  <PresentationFormat>Widescreen</PresentationFormat>
  <Paragraphs>219</Paragraphs>
  <Slides>15</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15</vt:i4>
      </vt:variant>
    </vt:vector>
  </HeadingPairs>
  <TitlesOfParts>
    <vt:vector size="37" baseType="lpstr">
      <vt:lpstr>ＭＳ Ｐゴシック</vt:lpstr>
      <vt:lpstr>MS UI Gothic</vt:lpstr>
      <vt:lpstr>Arca Majora 3 Bold</vt:lpstr>
      <vt:lpstr>Arial</vt:lpstr>
      <vt:lpstr>Bahnschrift Condensed</vt:lpstr>
      <vt:lpstr>Bebas Neue</vt:lpstr>
      <vt:lpstr>Bebas Neue Bold</vt:lpstr>
      <vt:lpstr>Calibri</vt:lpstr>
      <vt:lpstr>Economica</vt:lpstr>
      <vt:lpstr>Gill Sans</vt:lpstr>
      <vt:lpstr>Gill Sans MT</vt:lpstr>
      <vt:lpstr>Helvetica</vt:lpstr>
      <vt:lpstr>Lato</vt:lpstr>
      <vt:lpstr>Lato Bold</vt:lpstr>
      <vt:lpstr>Lato Light</vt:lpstr>
      <vt:lpstr>Lato Regular</vt:lpstr>
      <vt:lpstr>Montserrat</vt:lpstr>
      <vt:lpstr>Montserrat Light</vt:lpstr>
      <vt:lpstr>MS Outlook</vt:lpstr>
      <vt:lpstr>Open Sans</vt:lpstr>
      <vt:lpstr>Open Sans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UserName</dc:creator>
  <cp:lastModifiedBy>Lâşt Kînğş</cp:lastModifiedBy>
  <cp:revision>89</cp:revision>
  <dcterms:created xsi:type="dcterms:W3CDTF">2018-01-31T07:11:03Z</dcterms:created>
  <dcterms:modified xsi:type="dcterms:W3CDTF">2019-12-13T07:49:46Z</dcterms:modified>
</cp:coreProperties>
</file>