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7A8BEE-FB5A-433C-AF1B-83E9563899C3}">
  <a:tblStyle styleId="{BF7A8BEE-FB5A-433C-AF1B-83E9563899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56" d="100"/>
          <a:sy n="156" d="100"/>
        </p:scale>
        <p:origin x="3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Name of project</a:t>
            </a:r>
            <a:endParaRPr>
              <a:solidFill>
                <a:schemeClr val="dk1"/>
              </a:solidFill>
            </a:endParaRPr>
          </a:p>
          <a:p>
            <a:pPr marL="0" lvl="0" indent="0" algn="l" rtl="0">
              <a:spcBef>
                <a:spcPts val="0"/>
              </a:spcBef>
              <a:spcAft>
                <a:spcPts val="0"/>
              </a:spcAft>
              <a:buNone/>
            </a:pPr>
            <a:r>
              <a:rPr lang="en">
                <a:solidFill>
                  <a:schemeClr val="dk1"/>
                </a:solidFill>
              </a:rPr>
              <a:t>Team members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bed993add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bed993add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Describe the questions you and your group found interesting, and what motivated you to answer them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This year of COVID has us all thinking about vaccinations, and we began thinking about vaccination trends in general in pop culture today. We tracked into the anti-vax movement and all of the misinformation around the COVID Vaccine and began wondering how immunization rates varied over time. When we searched for this data, we found MMR Vaccination rates data and decided to analyze along the lines of different school types rather than over time based on the data set.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007c13af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007c13a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Rylee</a:t>
            </a:r>
            <a:endParaRPr/>
          </a:p>
          <a:p>
            <a:pPr marL="0" lvl="0" indent="0" algn="l" rtl="0">
              <a:spcBef>
                <a:spcPts val="0"/>
              </a:spcBef>
              <a:spcAft>
                <a:spcPts val="0"/>
              </a:spcAft>
              <a:buNone/>
            </a:pPr>
            <a:endParaRPr/>
          </a:p>
          <a:p>
            <a:pPr marL="0" lvl="0" indent="0" algn="l" rtl="0">
              <a:spcBef>
                <a:spcPts val="0"/>
              </a:spcBef>
              <a:spcAft>
                <a:spcPts val="0"/>
              </a:spcAft>
              <a:buNone/>
            </a:pPr>
            <a:r>
              <a:rPr lang="en"/>
              <a:t>Some states have religious and personal belief exemptions. Some private schools are religious, so those schools may have lower immunization rates. Public schools have an extremely rigorous immunization requirements, so they should have higher immunization rates. Other school types don’t have as strict of policies regarding immunization requirements, so their rates should be lower.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007c13af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007c13af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FKM: Cleanup Data</a:t>
            </a:r>
            <a:endParaRPr/>
          </a:p>
          <a:p>
            <a:pPr marL="0" lvl="0" indent="0" algn="l" rtl="0">
              <a:spcBef>
                <a:spcPts val="0"/>
              </a:spcBef>
              <a:spcAft>
                <a:spcPts val="0"/>
              </a:spcAft>
              <a:buNone/>
            </a:pPr>
            <a:r>
              <a:rPr lang="en"/>
              <a:t>Discuss insights you had while exploring the data that you didn't anticipate: We had russian data (bad longitude values). </a:t>
            </a:r>
            <a:endParaRPr/>
          </a:p>
          <a:p>
            <a:pPr marL="0" lvl="0" indent="0" algn="l" rtl="0">
              <a:spcBef>
                <a:spcPts val="0"/>
              </a:spcBef>
              <a:spcAft>
                <a:spcPts val="0"/>
              </a:spcAft>
              <a:buNone/>
            </a:pPr>
            <a:r>
              <a:rPr lang="en"/>
              <a:t>Problems? - Maybe move to earlier slides; troubleshoot on Monday</a:t>
            </a:r>
            <a:endParaRPr/>
          </a:p>
          <a:p>
            <a:pPr marL="0" lvl="0" indent="457200" algn="l" rtl="0">
              <a:spcBef>
                <a:spcPts val="0"/>
              </a:spcBef>
              <a:spcAft>
                <a:spcPts val="0"/>
              </a:spcAft>
              <a:buNone/>
            </a:pPr>
            <a:r>
              <a:rPr lang="en"/>
              <a:t> </a:t>
            </a:r>
            <a:r>
              <a:rPr lang="en">
                <a:highlight>
                  <a:srgbClr val="FFFF00"/>
                </a:highlight>
              </a:rPr>
              <a:t>States which had clean data didn’t have consistent school type reporting so we couldn’t compare all states with the same manner, but not each state is represented in an equal way. </a:t>
            </a:r>
            <a:endParaRPr>
              <a:highlight>
                <a:srgbClr val="FFFF00"/>
              </a:highlight>
            </a:endParaRPr>
          </a:p>
          <a:p>
            <a:pPr marL="0" lvl="0" indent="457200" algn="l" rtl="0">
              <a:spcBef>
                <a:spcPts val="0"/>
              </a:spcBef>
              <a:spcAft>
                <a:spcPts val="0"/>
              </a:spcAft>
              <a:buNone/>
            </a:pPr>
            <a:r>
              <a:rPr lang="en">
                <a:highlight>
                  <a:srgbClr val="FFFF00"/>
                </a:highlight>
              </a:rPr>
              <a:t>We couldn’t use the -1 values for MMR rate of immunization because we couldn’t find out what that specific value meant for the data.</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t>Discussion:</a:t>
            </a:r>
            <a:endParaRPr/>
          </a:p>
          <a:p>
            <a:pPr marL="0" lvl="0" indent="0" algn="l" rtl="0">
              <a:spcBef>
                <a:spcPts val="0"/>
              </a:spcBef>
              <a:spcAft>
                <a:spcPts val="0"/>
              </a:spcAft>
              <a:buNone/>
            </a:pPr>
            <a:r>
              <a:rPr lang="en"/>
              <a:t>Melissa comes in at the end of this slide to do this: Present and discuss interesting figures developed during exploration, ideally with the help of Jupyter Notebook (different bar charts, boxplot) </a:t>
            </a:r>
            <a:endParaRPr/>
          </a:p>
          <a:p>
            <a:pPr marL="0" lvl="0" indent="0" algn="l" rtl="0">
              <a:spcBef>
                <a:spcPts val="0"/>
              </a:spcBef>
              <a:spcAft>
                <a:spcPts val="0"/>
              </a:spcAft>
              <a:buNone/>
            </a:pPr>
            <a:r>
              <a:rPr lang="en"/>
              <a:t>	Flagging states with school types, bar charts first, boxplot next, then stats.</a:t>
            </a:r>
            <a:endParaRPr/>
          </a:p>
          <a:p>
            <a:pPr marL="0" lvl="0" indent="0" algn="l" rtl="0">
              <a:spcBef>
                <a:spcPts val="0"/>
              </a:spcBef>
              <a:spcAft>
                <a:spcPts val="0"/>
              </a:spcAft>
              <a:buNone/>
            </a:pPr>
            <a:endParaRPr/>
          </a:p>
          <a:p>
            <a:pPr marL="0" lvl="0" indent="0" algn="l" rtl="0">
              <a:spcBef>
                <a:spcPts val="0"/>
              </a:spcBef>
              <a:spcAft>
                <a:spcPts val="0"/>
              </a:spcAft>
              <a:buNone/>
            </a:pPr>
            <a:r>
              <a:rPr lang="en"/>
              <a:t>Rylee: Explains hypothesis tests. Talk about removing outliers difficulties.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f09313a8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f09313a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2658" algn="l" rtl="0">
              <a:lnSpc>
                <a:spcPct val="95000"/>
              </a:lnSpc>
              <a:spcBef>
                <a:spcPts val="0"/>
              </a:spcBef>
              <a:spcAft>
                <a:spcPts val="0"/>
              </a:spcAft>
              <a:buClr>
                <a:srgbClr val="CC0000"/>
              </a:buClr>
              <a:buSzPts val="1324"/>
              <a:buChar char="●"/>
            </a:pPr>
            <a:r>
              <a:rPr lang="en" sz="1323">
                <a:solidFill>
                  <a:srgbClr val="CC0000"/>
                </a:solidFill>
              </a:rPr>
              <a:t>Data was provided by the state health departments</a:t>
            </a:r>
            <a:endParaRPr sz="1323">
              <a:solidFill>
                <a:srgbClr val="CC0000"/>
              </a:solidFill>
            </a:endParaRPr>
          </a:p>
          <a:p>
            <a:pPr marL="914400" lvl="1" indent="-312658" algn="l" rtl="0">
              <a:lnSpc>
                <a:spcPct val="95000"/>
              </a:lnSpc>
              <a:spcBef>
                <a:spcPts val="0"/>
              </a:spcBef>
              <a:spcAft>
                <a:spcPts val="0"/>
              </a:spcAft>
              <a:buClr>
                <a:srgbClr val="CC0000"/>
              </a:buClr>
              <a:buSzPts val="1324"/>
              <a:buChar char="○"/>
            </a:pPr>
            <a:r>
              <a:rPr lang="en" sz="1323">
                <a:solidFill>
                  <a:srgbClr val="CC0000"/>
                </a:solidFill>
              </a:rPr>
              <a:t>Original data: 16,000 schools in 8 states </a:t>
            </a:r>
            <a:endParaRPr sz="1323">
              <a:solidFill>
                <a:srgbClr val="CC0000"/>
              </a:solidFill>
            </a:endParaRPr>
          </a:p>
          <a:p>
            <a:pPr marL="914400" lvl="1" indent="-312658" algn="l" rtl="0">
              <a:lnSpc>
                <a:spcPct val="95000"/>
              </a:lnSpc>
              <a:spcBef>
                <a:spcPts val="0"/>
              </a:spcBef>
              <a:spcAft>
                <a:spcPts val="0"/>
              </a:spcAft>
              <a:buClr>
                <a:srgbClr val="CC0000"/>
              </a:buClr>
              <a:buSzPts val="1324"/>
              <a:buChar char="○"/>
            </a:pPr>
            <a:r>
              <a:rPr lang="en" sz="1323">
                <a:solidFill>
                  <a:srgbClr val="CC0000"/>
                </a:solidFill>
              </a:rPr>
              <a:t>Remaining data:  National Center for Education Statistics’ school directories and the states’ school directory </a:t>
            </a:r>
            <a:endParaRPr sz="1423">
              <a:solidFill>
                <a:srgbClr val="CC0000"/>
              </a:solidFill>
            </a:endParaRPr>
          </a:p>
          <a:p>
            <a:pPr marL="914400" lvl="1" indent="-312658" algn="l" rtl="0">
              <a:lnSpc>
                <a:spcPct val="95000"/>
              </a:lnSpc>
              <a:spcBef>
                <a:spcPts val="0"/>
              </a:spcBef>
              <a:spcAft>
                <a:spcPts val="0"/>
              </a:spcAft>
              <a:buClr>
                <a:srgbClr val="CC0000"/>
              </a:buClr>
              <a:buSzPts val="1324"/>
              <a:buChar char="○"/>
            </a:pPr>
            <a:r>
              <a:rPr lang="en" sz="1300">
                <a:solidFill>
                  <a:srgbClr val="CC0000"/>
                </a:solidFill>
              </a:rPr>
              <a:t>Vaccination rate differences between different school types (public, private, etc.) and differences between states. </a:t>
            </a:r>
            <a:endParaRPr sz="1623">
              <a:solidFill>
                <a:srgbClr val="CC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007c13af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007c13af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t>Discuss any additional questions that came up, but which you didn't have time to answer: What would you research next, if you had two more weeks?</a:t>
            </a:r>
            <a:endParaRPr/>
          </a:p>
          <a:p>
            <a:pPr marL="0" lvl="0" indent="0" algn="l" rtl="0">
              <a:lnSpc>
                <a:spcPct val="115000"/>
              </a:lnSpc>
              <a:spcBef>
                <a:spcPts val="1200"/>
              </a:spcBef>
              <a:spcAft>
                <a:spcPts val="0"/>
              </a:spcAft>
              <a:buNone/>
            </a:pPr>
            <a:r>
              <a:rPr lang="en"/>
              <a:t>We wanted to know how the immunization rates differed by state and by time. We thought that different states having different requirements for vaccination exemption would allow for varied rates. Also, we wanted to know if immunization rates across school types were dropping; we thought this may be the case because of the growing coverage in recent news.</a:t>
            </a:r>
            <a:endParaRPr/>
          </a:p>
          <a:p>
            <a:pPr marL="0" lvl="0" indent="0" algn="l" rtl="0">
              <a:lnSpc>
                <a:spcPct val="115000"/>
              </a:lnSpc>
              <a:spcBef>
                <a:spcPts val="1200"/>
              </a:spcBef>
              <a:spcAft>
                <a:spcPts val="0"/>
              </a:spcAft>
              <a:buNone/>
            </a:pPr>
            <a:r>
              <a:rPr lang="en"/>
              <a:t>Open-floor Q&amp;A with the audience.</a:t>
            </a:r>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Describe the data exploration and cleanup process (accompanied by your Jupyter Notebook)</a:t>
            </a:r>
            <a:endParaRPr>
              <a:solidFill>
                <a:schemeClr val="dk1"/>
              </a:solidFill>
            </a:endParaRPr>
          </a:p>
          <a:p>
            <a:pPr marL="0" lvl="0" indent="457200" algn="l" rtl="0">
              <a:lnSpc>
                <a:spcPct val="115000"/>
              </a:lnSpc>
              <a:spcBef>
                <a:spcPts val="0"/>
              </a:spcBef>
              <a:spcAft>
                <a:spcPts val="0"/>
              </a:spcAft>
              <a:buClr>
                <a:schemeClr val="dk1"/>
              </a:buClr>
              <a:buSzPts val="1100"/>
              <a:buFont typeface="Arial"/>
              <a:buNone/>
            </a:pPr>
            <a:r>
              <a:rPr lang="en">
                <a:solidFill>
                  <a:schemeClr val="dk1"/>
                </a:solidFill>
              </a:rPr>
              <a:t>Link in the powerpoint to github maybe? Maybe not a live jupyter notebook and just snapshots of our graphs and code?</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007c13af7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007c13af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kaggle.com/jessemostipak/measles-immunization-rates-in-us-school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github.com/mel-c-lowe/UMN_Bootcamp_Project_One/blob/main/MMR%20Vaccinations%20Trends.ipynb"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1"/>
          </a:xfrm>
          <a:prstGeom prst="rect">
            <a:avLst/>
          </a:prstGeom>
          <a:noFill/>
          <a:ln>
            <a:noFill/>
          </a:ln>
        </p:spPr>
      </p:pic>
      <p:sp>
        <p:nvSpPr>
          <p:cNvPr id="55" name="Google Shape;55;p13"/>
          <p:cNvSpPr txBox="1">
            <a:spLocks noGrp="1"/>
          </p:cNvSpPr>
          <p:nvPr>
            <p:ph type="ctrTitle"/>
          </p:nvPr>
        </p:nvSpPr>
        <p:spPr>
          <a:xfrm>
            <a:off x="-213475" y="-145575"/>
            <a:ext cx="7509900" cy="1071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i="1"/>
              <a:t>MMR Vaccination Trends</a:t>
            </a:r>
            <a:endParaRPr i="1"/>
          </a:p>
        </p:txBody>
      </p:sp>
      <p:sp>
        <p:nvSpPr>
          <p:cNvPr id="56" name="Google Shape;56;p13"/>
          <p:cNvSpPr txBox="1">
            <a:spLocks noGrp="1"/>
          </p:cNvSpPr>
          <p:nvPr>
            <p:ph type="subTitle" idx="1"/>
          </p:nvPr>
        </p:nvSpPr>
        <p:spPr>
          <a:xfrm>
            <a:off x="450425" y="1197500"/>
            <a:ext cx="3053100" cy="2092500"/>
          </a:xfrm>
          <a:prstGeom prst="rect">
            <a:avLst/>
          </a:prstGeom>
        </p:spPr>
        <p:txBody>
          <a:bodyPr spcFirstLastPara="1" wrap="square" lIns="91425" tIns="91425" rIns="91425" bIns="91425" anchor="t" anchorCtr="0">
            <a:normAutofit fontScale="55000" lnSpcReduction="10000"/>
          </a:bodyPr>
          <a:lstStyle/>
          <a:p>
            <a:pPr marL="0" lvl="0" indent="0" algn="ctr" rtl="0">
              <a:lnSpc>
                <a:spcPct val="115000"/>
              </a:lnSpc>
              <a:spcBef>
                <a:spcPts val="0"/>
              </a:spcBef>
              <a:spcAft>
                <a:spcPts val="0"/>
              </a:spcAft>
              <a:buClr>
                <a:schemeClr val="dk1"/>
              </a:buClr>
              <a:buSzPts val="605"/>
              <a:buFont typeface="Arial"/>
              <a:buNone/>
            </a:pPr>
            <a:r>
              <a:rPr lang="en" sz="4789">
                <a:solidFill>
                  <a:schemeClr val="dk1"/>
                </a:solidFill>
              </a:rPr>
              <a:t>Melissa Lowe</a:t>
            </a:r>
            <a:endParaRPr sz="4789">
              <a:solidFill>
                <a:schemeClr val="dk1"/>
              </a:solidFill>
            </a:endParaRPr>
          </a:p>
          <a:p>
            <a:pPr marL="0" lvl="0" indent="0" algn="ctr" rtl="0">
              <a:lnSpc>
                <a:spcPct val="115000"/>
              </a:lnSpc>
              <a:spcBef>
                <a:spcPts val="0"/>
              </a:spcBef>
              <a:spcAft>
                <a:spcPts val="0"/>
              </a:spcAft>
              <a:buClr>
                <a:schemeClr val="dk1"/>
              </a:buClr>
              <a:buSzPts val="605"/>
              <a:buFont typeface="Arial"/>
              <a:buNone/>
            </a:pPr>
            <a:r>
              <a:rPr lang="en" sz="4789">
                <a:solidFill>
                  <a:schemeClr val="dk1"/>
                </a:solidFill>
              </a:rPr>
              <a:t>Fukhrudin Maalim</a:t>
            </a:r>
            <a:endParaRPr sz="4789">
              <a:solidFill>
                <a:schemeClr val="dk1"/>
              </a:solidFill>
            </a:endParaRPr>
          </a:p>
          <a:p>
            <a:pPr marL="0" lvl="0" indent="0" algn="ctr" rtl="0">
              <a:lnSpc>
                <a:spcPct val="115000"/>
              </a:lnSpc>
              <a:spcBef>
                <a:spcPts val="0"/>
              </a:spcBef>
              <a:spcAft>
                <a:spcPts val="0"/>
              </a:spcAft>
              <a:buClr>
                <a:schemeClr val="dk1"/>
              </a:buClr>
              <a:buSzPts val="605"/>
              <a:buFont typeface="Arial"/>
              <a:buNone/>
            </a:pPr>
            <a:r>
              <a:rPr lang="en" sz="4789">
                <a:solidFill>
                  <a:schemeClr val="dk1"/>
                </a:solidFill>
              </a:rPr>
              <a:t>Rylee Nelson</a:t>
            </a:r>
            <a:endParaRPr sz="4789">
              <a:solidFill>
                <a:schemeClr val="dk1"/>
              </a:solidFill>
            </a:endParaRPr>
          </a:p>
          <a:p>
            <a:pPr marL="0" lvl="0" indent="0" algn="ctr" rtl="0">
              <a:lnSpc>
                <a:spcPct val="115000"/>
              </a:lnSpc>
              <a:spcBef>
                <a:spcPts val="0"/>
              </a:spcBef>
              <a:spcAft>
                <a:spcPts val="0"/>
              </a:spcAft>
              <a:buClr>
                <a:schemeClr val="dk1"/>
              </a:buClr>
              <a:buSzPts val="605"/>
              <a:buFont typeface="Arial"/>
              <a:buNone/>
            </a:pPr>
            <a:r>
              <a:rPr lang="en" sz="4789">
                <a:solidFill>
                  <a:schemeClr val="dk1"/>
                </a:solidFill>
              </a:rPr>
              <a:t>Terra Vaughn </a:t>
            </a:r>
            <a:endParaRPr sz="4789">
              <a:solidFill>
                <a:schemeClr val="dk1"/>
              </a:solidFill>
            </a:endParaRPr>
          </a:p>
          <a:p>
            <a:pPr marL="0" lvl="0" indent="0" algn="ctr" rtl="0">
              <a:spcBef>
                <a:spcPts val="0"/>
              </a:spcBef>
              <a:spcAft>
                <a:spcPts val="0"/>
              </a:spcAft>
              <a:buNone/>
            </a:pPr>
            <a:endParaRPr/>
          </a:p>
        </p:txBody>
      </p:sp>
      <p:sp>
        <p:nvSpPr>
          <p:cNvPr id="57" name="Google Shape;57;p13"/>
          <p:cNvSpPr txBox="1"/>
          <p:nvPr/>
        </p:nvSpPr>
        <p:spPr>
          <a:xfrm>
            <a:off x="4740100" y="4113250"/>
            <a:ext cx="4314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 am not throwing away my </a:t>
            </a:r>
            <a:r>
              <a:rPr lang="en" b="1"/>
              <a:t>shot</a:t>
            </a:r>
            <a:r>
              <a:rPr lang="en"/>
              <a:t>!” </a:t>
            </a:r>
            <a:endParaRPr/>
          </a:p>
          <a:p>
            <a:pPr marL="0" lvl="0" indent="0" algn="l" rtl="0">
              <a:spcBef>
                <a:spcPts val="0"/>
              </a:spcBef>
              <a:spcAft>
                <a:spcPts val="0"/>
              </a:spcAft>
              <a:buNone/>
            </a:pPr>
            <a:r>
              <a:rPr lang="en"/>
              <a:t>	-L. Miranda, </a:t>
            </a:r>
            <a:r>
              <a:rPr lang="en" i="1"/>
              <a:t>Hamiltion: An American Musical</a:t>
            </a:r>
            <a:endParaRPr i="1"/>
          </a:p>
        </p:txBody>
      </p:sp>
      <p:sp>
        <p:nvSpPr>
          <p:cNvPr id="58" name="Google Shape;58;p13"/>
          <p:cNvSpPr txBox="1"/>
          <p:nvPr/>
        </p:nvSpPr>
        <p:spPr>
          <a:xfrm>
            <a:off x="-67950" y="4932625"/>
            <a:ext cx="31833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t>Image Source: Google Images</a:t>
            </a:r>
            <a:endParaRPr sz="700"/>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171125" y="216425"/>
            <a:ext cx="86613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741B47"/>
                </a:solidFill>
              </a:rPr>
              <a:t>Our Thought Process</a:t>
            </a:r>
            <a:endParaRPr b="1">
              <a:solidFill>
                <a:srgbClr val="741B47"/>
              </a:solidFill>
            </a:endParaRPr>
          </a:p>
        </p:txBody>
      </p:sp>
      <p:pic>
        <p:nvPicPr>
          <p:cNvPr id="64" name="Google Shape;64;p14"/>
          <p:cNvPicPr preferRelativeResize="0"/>
          <p:nvPr/>
        </p:nvPicPr>
        <p:blipFill>
          <a:blip r:embed="rId3">
            <a:alphaModFix/>
          </a:blip>
          <a:stretch>
            <a:fillRect/>
          </a:stretch>
        </p:blipFill>
        <p:spPr>
          <a:xfrm>
            <a:off x="943600" y="744850"/>
            <a:ext cx="7116350" cy="4318125"/>
          </a:xfrm>
          <a:prstGeom prst="rect">
            <a:avLst/>
          </a:prstGeom>
          <a:noFill/>
          <a:ln>
            <a:noFill/>
          </a:ln>
        </p:spPr>
      </p:pic>
      <p:sp>
        <p:nvSpPr>
          <p:cNvPr id="65" name="Google Shape;65;p14"/>
          <p:cNvSpPr txBox="1"/>
          <p:nvPr/>
        </p:nvSpPr>
        <p:spPr>
          <a:xfrm>
            <a:off x="2697550" y="1282925"/>
            <a:ext cx="10368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t>COVID</a:t>
            </a:r>
            <a:r>
              <a:rPr lang="en"/>
              <a:t> </a:t>
            </a:r>
            <a:endParaRPr/>
          </a:p>
        </p:txBody>
      </p:sp>
      <p:cxnSp>
        <p:nvCxnSpPr>
          <p:cNvPr id="66" name="Google Shape;66;p14"/>
          <p:cNvCxnSpPr>
            <a:endCxn id="67" idx="1"/>
          </p:cNvCxnSpPr>
          <p:nvPr/>
        </p:nvCxnSpPr>
        <p:spPr>
          <a:xfrm rot="10800000" flipH="1">
            <a:off x="3520025" y="1429925"/>
            <a:ext cx="428100" cy="12300"/>
          </a:xfrm>
          <a:prstGeom prst="straightConnector1">
            <a:avLst/>
          </a:prstGeom>
          <a:noFill/>
          <a:ln w="9525" cap="flat" cmpd="sng">
            <a:solidFill>
              <a:schemeClr val="dk2"/>
            </a:solidFill>
            <a:prstDash val="solid"/>
            <a:round/>
            <a:headEnd type="none" w="med" len="med"/>
            <a:tailEnd type="triangle" w="med" len="med"/>
          </a:ln>
        </p:spPr>
      </p:cxnSp>
      <p:sp>
        <p:nvSpPr>
          <p:cNvPr id="67" name="Google Shape;67;p14"/>
          <p:cNvSpPr txBox="1"/>
          <p:nvPr/>
        </p:nvSpPr>
        <p:spPr>
          <a:xfrm>
            <a:off x="3948125" y="1206725"/>
            <a:ext cx="1107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t>Vaccine</a:t>
            </a:r>
            <a:endParaRPr sz="1700"/>
          </a:p>
        </p:txBody>
      </p:sp>
      <p:cxnSp>
        <p:nvCxnSpPr>
          <p:cNvPr id="68" name="Google Shape;68;p14"/>
          <p:cNvCxnSpPr>
            <a:endCxn id="69" idx="1"/>
          </p:cNvCxnSpPr>
          <p:nvPr/>
        </p:nvCxnSpPr>
        <p:spPr>
          <a:xfrm rot="10800000" flipH="1">
            <a:off x="4810925" y="1320450"/>
            <a:ext cx="244500" cy="121800"/>
          </a:xfrm>
          <a:prstGeom prst="straightConnector1">
            <a:avLst/>
          </a:prstGeom>
          <a:noFill/>
          <a:ln w="9525" cap="flat" cmpd="sng">
            <a:solidFill>
              <a:schemeClr val="dk2"/>
            </a:solidFill>
            <a:prstDash val="solid"/>
            <a:round/>
            <a:headEnd type="none" w="med" len="med"/>
            <a:tailEnd type="triangle" w="med" len="med"/>
          </a:ln>
        </p:spPr>
      </p:cxnSp>
      <p:cxnSp>
        <p:nvCxnSpPr>
          <p:cNvPr id="70" name="Google Shape;70;p14"/>
          <p:cNvCxnSpPr/>
          <p:nvPr/>
        </p:nvCxnSpPr>
        <p:spPr>
          <a:xfrm>
            <a:off x="3511600" y="1975675"/>
            <a:ext cx="251700" cy="0"/>
          </a:xfrm>
          <a:prstGeom prst="straightConnector1">
            <a:avLst/>
          </a:prstGeom>
          <a:noFill/>
          <a:ln w="9525" cap="flat" cmpd="sng">
            <a:solidFill>
              <a:schemeClr val="dk2"/>
            </a:solidFill>
            <a:prstDash val="solid"/>
            <a:round/>
            <a:headEnd type="none" w="med" len="med"/>
            <a:tailEnd type="triangle" w="med" len="med"/>
          </a:ln>
        </p:spPr>
      </p:cxnSp>
      <p:sp>
        <p:nvSpPr>
          <p:cNvPr id="69" name="Google Shape;69;p14"/>
          <p:cNvSpPr txBox="1"/>
          <p:nvPr/>
        </p:nvSpPr>
        <p:spPr>
          <a:xfrm>
            <a:off x="5055425" y="1097250"/>
            <a:ext cx="12381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t>Too soon?</a:t>
            </a:r>
            <a:endParaRPr sz="1700"/>
          </a:p>
        </p:txBody>
      </p:sp>
      <p:sp>
        <p:nvSpPr>
          <p:cNvPr id="71" name="Google Shape;71;p14"/>
          <p:cNvSpPr txBox="1"/>
          <p:nvPr/>
        </p:nvSpPr>
        <p:spPr>
          <a:xfrm>
            <a:off x="3927275" y="2843075"/>
            <a:ext cx="20118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t>Yes! Let’s do it!</a:t>
            </a:r>
            <a:endParaRPr sz="1700"/>
          </a:p>
        </p:txBody>
      </p:sp>
      <p:sp>
        <p:nvSpPr>
          <p:cNvPr id="72" name="Google Shape;72;p14"/>
          <p:cNvSpPr txBox="1"/>
          <p:nvPr/>
        </p:nvSpPr>
        <p:spPr>
          <a:xfrm>
            <a:off x="1722550" y="1752475"/>
            <a:ext cx="20118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t>Likely no data yet</a:t>
            </a:r>
            <a:endParaRPr sz="1700"/>
          </a:p>
        </p:txBody>
      </p:sp>
      <p:sp>
        <p:nvSpPr>
          <p:cNvPr id="73" name="Google Shape;73;p14"/>
          <p:cNvSpPr txBox="1"/>
          <p:nvPr/>
        </p:nvSpPr>
        <p:spPr>
          <a:xfrm>
            <a:off x="4039050" y="2179088"/>
            <a:ext cx="20118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t>We were all little once</a:t>
            </a:r>
            <a:endParaRPr sz="1700"/>
          </a:p>
        </p:txBody>
      </p:sp>
      <p:sp>
        <p:nvSpPr>
          <p:cNvPr id="74" name="Google Shape;74;p14"/>
          <p:cNvSpPr txBox="1"/>
          <p:nvPr/>
        </p:nvSpPr>
        <p:spPr>
          <a:xfrm>
            <a:off x="2060450" y="2221975"/>
            <a:ext cx="20118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t>2 of us have little ones at home</a:t>
            </a:r>
            <a:endParaRPr sz="1700"/>
          </a:p>
        </p:txBody>
      </p:sp>
      <p:sp>
        <p:nvSpPr>
          <p:cNvPr id="75" name="Google Shape;75;p14"/>
          <p:cNvSpPr txBox="1"/>
          <p:nvPr/>
        </p:nvSpPr>
        <p:spPr>
          <a:xfrm>
            <a:off x="6116800" y="2233700"/>
            <a:ext cx="1479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t>Can we find </a:t>
            </a:r>
            <a:endParaRPr sz="1700"/>
          </a:p>
          <a:p>
            <a:pPr marL="0" lvl="0" indent="0" algn="l" rtl="0">
              <a:spcBef>
                <a:spcPts val="0"/>
              </a:spcBef>
              <a:spcAft>
                <a:spcPts val="0"/>
              </a:spcAft>
              <a:buNone/>
            </a:pPr>
            <a:r>
              <a:rPr lang="en" sz="1700"/>
              <a:t>data?</a:t>
            </a:r>
            <a:endParaRPr sz="1700"/>
          </a:p>
        </p:txBody>
      </p:sp>
      <p:sp>
        <p:nvSpPr>
          <p:cNvPr id="76" name="Google Shape;76;p14"/>
          <p:cNvSpPr txBox="1"/>
          <p:nvPr/>
        </p:nvSpPr>
        <p:spPr>
          <a:xfrm>
            <a:off x="5345400" y="1584400"/>
            <a:ext cx="20118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t>How about school vaccination rates?</a:t>
            </a:r>
            <a:endParaRPr sz="1700"/>
          </a:p>
        </p:txBody>
      </p:sp>
      <p:sp>
        <p:nvSpPr>
          <p:cNvPr id="77" name="Google Shape;77;p14"/>
          <p:cNvSpPr txBox="1"/>
          <p:nvPr/>
        </p:nvSpPr>
        <p:spPr>
          <a:xfrm>
            <a:off x="3783013" y="1715188"/>
            <a:ext cx="1479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t>Anti-Vaxxers</a:t>
            </a:r>
            <a:endParaRPr sz="1700"/>
          </a:p>
        </p:txBody>
      </p:sp>
      <p:cxnSp>
        <p:nvCxnSpPr>
          <p:cNvPr id="78" name="Google Shape;78;p14"/>
          <p:cNvCxnSpPr>
            <a:endCxn id="76" idx="1"/>
          </p:cNvCxnSpPr>
          <p:nvPr/>
        </p:nvCxnSpPr>
        <p:spPr>
          <a:xfrm rot="10800000" flipH="1">
            <a:off x="5131500" y="1938400"/>
            <a:ext cx="213900" cy="22800"/>
          </a:xfrm>
          <a:prstGeom prst="straightConnector1">
            <a:avLst/>
          </a:prstGeom>
          <a:noFill/>
          <a:ln w="9525" cap="flat" cmpd="sng">
            <a:solidFill>
              <a:schemeClr val="dk2"/>
            </a:solidFill>
            <a:prstDash val="solid"/>
            <a:round/>
            <a:headEnd type="none" w="med" len="med"/>
            <a:tailEnd type="triangle" w="med" len="med"/>
          </a:ln>
        </p:spPr>
      </p:cxnSp>
      <p:cxnSp>
        <p:nvCxnSpPr>
          <p:cNvPr id="79" name="Google Shape;79;p14"/>
          <p:cNvCxnSpPr>
            <a:stCxn id="76" idx="3"/>
          </p:cNvCxnSpPr>
          <p:nvPr/>
        </p:nvCxnSpPr>
        <p:spPr>
          <a:xfrm flipH="1">
            <a:off x="2697600" y="1938400"/>
            <a:ext cx="4659600" cy="286200"/>
          </a:xfrm>
          <a:prstGeom prst="bentConnector5">
            <a:avLst>
              <a:gd name="adj1" fmla="val -2824"/>
              <a:gd name="adj2" fmla="val 103477"/>
              <a:gd name="adj3" fmla="val 71588"/>
            </a:avLst>
          </a:prstGeom>
          <a:noFill/>
          <a:ln w="9525" cap="flat" cmpd="sng">
            <a:solidFill>
              <a:schemeClr val="dk2"/>
            </a:solidFill>
            <a:prstDash val="solid"/>
            <a:round/>
            <a:headEnd type="none" w="med" len="med"/>
            <a:tailEnd type="none" w="med" len="med"/>
          </a:ln>
        </p:spPr>
      </p:cxnSp>
      <p:cxnSp>
        <p:nvCxnSpPr>
          <p:cNvPr id="80" name="Google Shape;80;p14"/>
          <p:cNvCxnSpPr/>
          <p:nvPr/>
        </p:nvCxnSpPr>
        <p:spPr>
          <a:xfrm>
            <a:off x="2688825" y="2216575"/>
            <a:ext cx="1500" cy="128700"/>
          </a:xfrm>
          <a:prstGeom prst="straightConnector1">
            <a:avLst/>
          </a:prstGeom>
          <a:noFill/>
          <a:ln w="9525" cap="flat" cmpd="sng">
            <a:solidFill>
              <a:schemeClr val="dk2"/>
            </a:solidFill>
            <a:prstDash val="solid"/>
            <a:round/>
            <a:headEnd type="none" w="med" len="med"/>
            <a:tailEnd type="triangle" w="med" len="med"/>
          </a:ln>
        </p:spPr>
      </p:cxnSp>
      <p:cxnSp>
        <p:nvCxnSpPr>
          <p:cNvPr id="81" name="Google Shape;81;p14"/>
          <p:cNvCxnSpPr/>
          <p:nvPr/>
        </p:nvCxnSpPr>
        <p:spPr>
          <a:xfrm rot="10800000" flipH="1">
            <a:off x="3901050" y="2466188"/>
            <a:ext cx="336600" cy="119100"/>
          </a:xfrm>
          <a:prstGeom prst="straightConnector1">
            <a:avLst/>
          </a:prstGeom>
          <a:noFill/>
          <a:ln w="9525" cap="flat" cmpd="sng">
            <a:solidFill>
              <a:schemeClr val="dk2"/>
            </a:solidFill>
            <a:prstDash val="solid"/>
            <a:round/>
            <a:headEnd type="none" w="med" len="med"/>
            <a:tailEnd type="triangle" w="med" len="med"/>
          </a:ln>
        </p:spPr>
      </p:cxnSp>
      <p:cxnSp>
        <p:nvCxnSpPr>
          <p:cNvPr id="82" name="Google Shape;82;p14"/>
          <p:cNvCxnSpPr>
            <a:endCxn id="75" idx="1"/>
          </p:cNvCxnSpPr>
          <p:nvPr/>
        </p:nvCxnSpPr>
        <p:spPr>
          <a:xfrm>
            <a:off x="5838100" y="2486300"/>
            <a:ext cx="278700" cy="101400"/>
          </a:xfrm>
          <a:prstGeom prst="straightConnector1">
            <a:avLst/>
          </a:prstGeom>
          <a:noFill/>
          <a:ln w="9525" cap="flat" cmpd="sng">
            <a:solidFill>
              <a:schemeClr val="dk2"/>
            </a:solidFill>
            <a:prstDash val="solid"/>
            <a:round/>
            <a:headEnd type="none" w="med" len="med"/>
            <a:tailEnd type="triangle" w="med" len="med"/>
          </a:ln>
        </p:spPr>
      </p:cxnSp>
      <p:cxnSp>
        <p:nvCxnSpPr>
          <p:cNvPr id="83" name="Google Shape;83;p14"/>
          <p:cNvCxnSpPr/>
          <p:nvPr/>
        </p:nvCxnSpPr>
        <p:spPr>
          <a:xfrm flipH="1">
            <a:off x="4750875" y="2838475"/>
            <a:ext cx="1509900" cy="120900"/>
          </a:xfrm>
          <a:prstGeom prst="straightConnector1">
            <a:avLst/>
          </a:prstGeom>
          <a:noFill/>
          <a:ln w="9525" cap="flat" cmpd="sng">
            <a:solidFill>
              <a:schemeClr val="dk2"/>
            </a:solidFill>
            <a:prstDash val="solid"/>
            <a:round/>
            <a:headEnd type="none" w="med" len="med"/>
            <a:tailEnd type="triangle" w="med" len="med"/>
          </a:ln>
        </p:spPr>
      </p:cxnSp>
      <p:sp>
        <p:nvSpPr>
          <p:cNvPr id="84" name="Google Shape;84;p14"/>
          <p:cNvSpPr txBox="1"/>
          <p:nvPr/>
        </p:nvSpPr>
        <p:spPr>
          <a:xfrm>
            <a:off x="3948125" y="4355600"/>
            <a:ext cx="4357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u="sng">
                <a:solidFill>
                  <a:schemeClr val="accent5"/>
                </a:solidFill>
                <a:hlinkClick r:id="rId4">
                  <a:extLst>
                    <a:ext uri="{A12FA001-AC4F-418D-AE19-62706E023703}">
                      <ahyp:hlinkClr xmlns:ahyp="http://schemas.microsoft.com/office/drawing/2018/hyperlinkcolor" val="tx"/>
                    </a:ext>
                  </a:extLst>
                </a:hlinkClick>
              </a:rPr>
              <a:t>https://www.</a:t>
            </a:r>
            <a:r>
              <a:rPr lang="en" b="1" u="sng">
                <a:solidFill>
                  <a:srgbClr val="CC0000"/>
                </a:solidFill>
                <a:hlinkClick r:id="rId4">
                  <a:extLst>
                    <a:ext uri="{A12FA001-AC4F-418D-AE19-62706E023703}">
                      <ahyp:hlinkClr xmlns:ahyp="http://schemas.microsoft.com/office/drawing/2018/hyperlinkcolor" val="tx"/>
                    </a:ext>
                  </a:extLst>
                </a:hlinkClick>
              </a:rPr>
              <a:t>kaggle</a:t>
            </a:r>
            <a:r>
              <a:rPr lang="en" u="sng">
                <a:solidFill>
                  <a:schemeClr val="accent5"/>
                </a:solidFill>
                <a:hlinkClick r:id="rId4">
                  <a:extLst>
                    <a:ext uri="{A12FA001-AC4F-418D-AE19-62706E023703}">
                      <ahyp:hlinkClr xmlns:ahyp="http://schemas.microsoft.com/office/drawing/2018/hyperlinkcolor" val="tx"/>
                    </a:ext>
                  </a:extLst>
                </a:hlinkClick>
              </a:rPr>
              <a:t>.com/jessemostipak/measles-immunization-rates-in-us-schools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362550" y="293600"/>
            <a:ext cx="3237900" cy="71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100"/>
              <a:t>Hypothesis:</a:t>
            </a:r>
            <a:endParaRPr sz="4100"/>
          </a:p>
        </p:txBody>
      </p:sp>
      <p:sp>
        <p:nvSpPr>
          <p:cNvPr id="90" name="Google Shape;90;p15"/>
          <p:cNvSpPr txBox="1">
            <a:spLocks noGrp="1"/>
          </p:cNvSpPr>
          <p:nvPr>
            <p:ph type="body" idx="1"/>
          </p:nvPr>
        </p:nvSpPr>
        <p:spPr>
          <a:xfrm>
            <a:off x="538800" y="1011200"/>
            <a:ext cx="2885400" cy="3416400"/>
          </a:xfrm>
          <a:prstGeom prst="rect">
            <a:avLst/>
          </a:prstGeom>
          <a:noFill/>
        </p:spPr>
        <p:txBody>
          <a:bodyPr spcFirstLastPara="1" wrap="square" lIns="91425" tIns="91425" rIns="91425" bIns="91425" anchor="t" anchorCtr="0">
            <a:normAutofit/>
          </a:bodyPr>
          <a:lstStyle/>
          <a:p>
            <a:pPr marL="0" lvl="0" indent="0" algn="ctr" rtl="0">
              <a:spcBef>
                <a:spcPts val="0"/>
              </a:spcBef>
              <a:spcAft>
                <a:spcPts val="1200"/>
              </a:spcAft>
              <a:buNone/>
            </a:pPr>
            <a:r>
              <a:rPr lang="en">
                <a:solidFill>
                  <a:srgbClr val="000000"/>
                </a:solidFill>
              </a:rPr>
              <a:t>MMR immunization rates  should vary based on school type (public, private, kindergarten, other).</a:t>
            </a:r>
            <a:endParaRPr>
              <a:solidFill>
                <a:srgbClr val="000000"/>
              </a:solidFill>
            </a:endParaRPr>
          </a:p>
        </p:txBody>
      </p:sp>
      <p:sp>
        <p:nvSpPr>
          <p:cNvPr id="91" name="Google Shape;91;p15"/>
          <p:cNvSpPr txBox="1"/>
          <p:nvPr/>
        </p:nvSpPr>
        <p:spPr>
          <a:xfrm>
            <a:off x="5154375" y="293600"/>
            <a:ext cx="3989700" cy="109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100"/>
              <a:t>Null Hypothesis:</a:t>
            </a:r>
            <a:endParaRPr sz="4100"/>
          </a:p>
          <a:p>
            <a:pPr marL="0" lvl="0" indent="0" algn="l" rtl="0">
              <a:spcBef>
                <a:spcPts val="0"/>
              </a:spcBef>
              <a:spcAft>
                <a:spcPts val="0"/>
              </a:spcAft>
              <a:buNone/>
            </a:pPr>
            <a:endParaRPr sz="1800"/>
          </a:p>
        </p:txBody>
      </p:sp>
      <p:sp>
        <p:nvSpPr>
          <p:cNvPr id="92" name="Google Shape;92;p15"/>
          <p:cNvSpPr txBox="1">
            <a:spLocks noGrp="1"/>
          </p:cNvSpPr>
          <p:nvPr>
            <p:ph type="body" idx="1"/>
          </p:nvPr>
        </p:nvSpPr>
        <p:spPr>
          <a:xfrm>
            <a:off x="5706525" y="1011200"/>
            <a:ext cx="2885400" cy="3416400"/>
          </a:xfrm>
          <a:prstGeom prst="rect">
            <a:avLst/>
          </a:prstGeom>
          <a:noFill/>
        </p:spPr>
        <p:txBody>
          <a:bodyPr spcFirstLastPara="1" wrap="square" lIns="91425" tIns="91425" rIns="91425" bIns="91425" anchor="t" anchorCtr="0">
            <a:normAutofit/>
          </a:bodyPr>
          <a:lstStyle/>
          <a:p>
            <a:pPr marL="0" lvl="0" indent="0" algn="ctr" rtl="0">
              <a:spcBef>
                <a:spcPts val="0"/>
              </a:spcBef>
              <a:spcAft>
                <a:spcPts val="1200"/>
              </a:spcAft>
              <a:buNone/>
            </a:pPr>
            <a:r>
              <a:rPr lang="en">
                <a:solidFill>
                  <a:srgbClr val="000000"/>
                </a:solidFill>
              </a:rPr>
              <a:t>There is no difference among MMR immunization rates of different school types (public, private, kindergarten, other).</a:t>
            </a:r>
            <a:endParaRPr>
              <a:solidFill>
                <a:srgbClr val="000000"/>
              </a:solidFill>
            </a:endParaRPr>
          </a:p>
        </p:txBody>
      </p:sp>
      <p:sp>
        <p:nvSpPr>
          <p:cNvPr id="93" name="Google Shape;93;p15"/>
          <p:cNvSpPr txBox="1"/>
          <p:nvPr/>
        </p:nvSpPr>
        <p:spPr>
          <a:xfrm>
            <a:off x="-67950" y="4932625"/>
            <a:ext cx="31833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t>Image Source: Google Images</a:t>
            </a:r>
            <a:endParaRPr sz="700"/>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49675" y="0"/>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400"/>
              <a:t>Cleaning the Data</a:t>
            </a:r>
            <a:endParaRPr sz="3400"/>
          </a:p>
        </p:txBody>
      </p:sp>
      <p:pic>
        <p:nvPicPr>
          <p:cNvPr id="99" name="Google Shape;99;p16"/>
          <p:cNvPicPr preferRelativeResize="0"/>
          <p:nvPr/>
        </p:nvPicPr>
        <p:blipFill>
          <a:blip r:embed="rId3">
            <a:alphaModFix/>
          </a:blip>
          <a:stretch>
            <a:fillRect/>
          </a:stretch>
        </p:blipFill>
        <p:spPr>
          <a:xfrm>
            <a:off x="152400" y="815250"/>
            <a:ext cx="8839203" cy="3970700"/>
          </a:xfrm>
          <a:prstGeom prst="rect">
            <a:avLst/>
          </a:prstGeom>
          <a:noFill/>
          <a:ln>
            <a:noFill/>
          </a:ln>
        </p:spPr>
      </p:pic>
      <p:sp>
        <p:nvSpPr>
          <p:cNvPr id="100" name="Google Shape;100;p16"/>
          <p:cNvSpPr txBox="1"/>
          <p:nvPr/>
        </p:nvSpPr>
        <p:spPr>
          <a:xfrm>
            <a:off x="4357425" y="4900875"/>
            <a:ext cx="2086500" cy="24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p:nvPr/>
        </p:nvSpPr>
        <p:spPr>
          <a:xfrm>
            <a:off x="5741750" y="3078825"/>
            <a:ext cx="2094000" cy="389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Clr>
                <a:schemeClr val="dk1"/>
              </a:buClr>
              <a:buSzPts val="1100"/>
              <a:buFont typeface="Arial"/>
              <a:buNone/>
            </a:pPr>
            <a:endParaRPr>
              <a:solidFill>
                <a:srgbClr val="CC0000"/>
              </a:solidFill>
            </a:endParaRPr>
          </a:p>
        </p:txBody>
      </p:sp>
      <p:sp>
        <p:nvSpPr>
          <p:cNvPr id="106" name="Google Shape;106;p17"/>
          <p:cNvSpPr txBox="1"/>
          <p:nvPr/>
        </p:nvSpPr>
        <p:spPr>
          <a:xfrm>
            <a:off x="3071500" y="4364375"/>
            <a:ext cx="5865900" cy="4041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Clr>
                <a:schemeClr val="dk1"/>
              </a:buClr>
              <a:buSzPts val="1100"/>
              <a:buFont typeface="Arial"/>
              <a:buNone/>
            </a:pPr>
            <a:endParaRPr sz="1500">
              <a:solidFill>
                <a:srgbClr val="CC0000"/>
              </a:solidFill>
            </a:endParaRPr>
          </a:p>
        </p:txBody>
      </p:sp>
      <p:pic>
        <p:nvPicPr>
          <p:cNvPr id="107" name="Google Shape;107;p17"/>
          <p:cNvPicPr preferRelativeResize="0"/>
          <p:nvPr/>
        </p:nvPicPr>
        <p:blipFill>
          <a:blip r:embed="rId3">
            <a:alphaModFix/>
          </a:blip>
          <a:stretch>
            <a:fillRect/>
          </a:stretch>
        </p:blipFill>
        <p:spPr>
          <a:xfrm>
            <a:off x="252325" y="747325"/>
            <a:ext cx="4401600" cy="4318074"/>
          </a:xfrm>
          <a:prstGeom prst="rect">
            <a:avLst/>
          </a:prstGeom>
          <a:noFill/>
          <a:ln>
            <a:noFill/>
          </a:ln>
        </p:spPr>
      </p:pic>
      <p:pic>
        <p:nvPicPr>
          <p:cNvPr id="108" name="Google Shape;108;p17"/>
          <p:cNvPicPr preferRelativeResize="0"/>
          <p:nvPr/>
        </p:nvPicPr>
        <p:blipFill>
          <a:blip r:embed="rId4">
            <a:alphaModFix/>
          </a:blip>
          <a:stretch>
            <a:fillRect/>
          </a:stretch>
        </p:blipFill>
        <p:spPr>
          <a:xfrm>
            <a:off x="4572000" y="747325"/>
            <a:ext cx="4590000" cy="4170329"/>
          </a:xfrm>
          <a:prstGeom prst="rect">
            <a:avLst/>
          </a:prstGeom>
          <a:noFill/>
          <a:ln>
            <a:noFill/>
          </a:ln>
        </p:spPr>
      </p:pic>
      <p:sp>
        <p:nvSpPr>
          <p:cNvPr id="109" name="Google Shape;109;p17"/>
          <p:cNvSpPr txBox="1">
            <a:spLocks noGrp="1"/>
          </p:cNvSpPr>
          <p:nvPr>
            <p:ph type="title"/>
          </p:nvPr>
        </p:nvSpPr>
        <p:spPr>
          <a:xfrm>
            <a:off x="75" y="93775"/>
            <a:ext cx="914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MMR Vaccination Overview by State and by School Type</a:t>
            </a:r>
            <a:endParaRPr/>
          </a:p>
        </p:txBody>
      </p:sp>
      <p:sp>
        <p:nvSpPr>
          <p:cNvPr id="110" name="Google Shape;110;p17"/>
          <p:cNvSpPr txBox="1"/>
          <p:nvPr/>
        </p:nvSpPr>
        <p:spPr>
          <a:xfrm>
            <a:off x="8346075" y="4832950"/>
            <a:ext cx="7980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100" u="sng">
                <a:solidFill>
                  <a:schemeClr val="accent5"/>
                </a:solidFill>
                <a:hlinkClick r:id="rId5">
                  <a:extLst>
                    <a:ext uri="{A12FA001-AC4F-418D-AE19-62706E023703}">
                      <ahyp:hlinkClr xmlns:ahyp="http://schemas.microsoft.com/office/drawing/2018/hyperlinkcolor" val="tx"/>
                    </a:ext>
                  </a:extLst>
                </a:hlinkClick>
              </a:rPr>
              <a:t>GITHUB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195250" y="135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Summary and Conclusions</a:t>
            </a:r>
            <a:endParaRPr/>
          </a:p>
        </p:txBody>
      </p:sp>
      <p:graphicFrame>
        <p:nvGraphicFramePr>
          <p:cNvPr id="116" name="Google Shape;116;p18"/>
          <p:cNvGraphicFramePr/>
          <p:nvPr/>
        </p:nvGraphicFramePr>
        <p:xfrm>
          <a:off x="2563200" y="708555"/>
          <a:ext cx="3000000" cy="3000000"/>
        </p:xfrm>
        <a:graphic>
          <a:graphicData uri="http://schemas.openxmlformats.org/drawingml/2006/table">
            <a:tbl>
              <a:tblPr>
                <a:noFill/>
                <a:tableStyleId>{BF7A8BEE-FB5A-433C-AF1B-83E9563899C3}</a:tableStyleId>
              </a:tblPr>
              <a:tblGrid>
                <a:gridCol w="2125100">
                  <a:extLst>
                    <a:ext uri="{9D8B030D-6E8A-4147-A177-3AD203B41FA5}">
                      <a16:colId xmlns:a16="http://schemas.microsoft.com/office/drawing/2014/main" val="20000"/>
                    </a:ext>
                  </a:extLst>
                </a:gridCol>
                <a:gridCol w="2125100">
                  <a:extLst>
                    <a:ext uri="{9D8B030D-6E8A-4147-A177-3AD203B41FA5}">
                      <a16:colId xmlns:a16="http://schemas.microsoft.com/office/drawing/2014/main" val="20001"/>
                    </a:ext>
                  </a:extLst>
                </a:gridCol>
                <a:gridCol w="2125100">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r>
                        <a:rPr lang="en" sz="1200"/>
                        <a:t>T-test pairs</a:t>
                      </a:r>
                      <a:endParaRPr sz="1200"/>
                    </a:p>
                  </a:txBody>
                  <a:tcPr marL="91425" marR="91425" marT="91425" marB="91425">
                    <a:lnL w="381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r>
                        <a:rPr lang="en" sz="1200"/>
                        <a:t>With Outliers p-value</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r>
                        <a:rPr lang="en" sz="1200"/>
                        <a:t>Without Outliers p-value</a:t>
                      </a:r>
                      <a:endParaRPr sz="1200"/>
                    </a:p>
                  </a:txBody>
                  <a:tcPr marL="91425" marR="91425" marT="91425" marB="91425">
                    <a:lnL w="9525"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9FC5E8"/>
                    </a:solidFill>
                  </a:tcPr>
                </a:tc>
                <a:extLst>
                  <a:ext uri="{0D108BD9-81ED-4DB2-BD59-A6C34878D82A}">
                    <a16:rowId xmlns:a16="http://schemas.microsoft.com/office/drawing/2014/main" val="10000"/>
                  </a:ext>
                </a:extLst>
              </a:tr>
              <a:tr h="275850">
                <a:tc>
                  <a:txBody>
                    <a:bodyPr/>
                    <a:lstStyle/>
                    <a:p>
                      <a:pPr marL="0" lvl="0" indent="0" algn="l" rtl="0">
                        <a:spcBef>
                          <a:spcPts val="0"/>
                        </a:spcBef>
                        <a:spcAft>
                          <a:spcPts val="0"/>
                        </a:spcAft>
                        <a:buNone/>
                      </a:pPr>
                      <a:r>
                        <a:rPr lang="en" sz="1050" b="1"/>
                        <a:t>Public and Kindergarten</a:t>
                      </a:r>
                      <a:endParaRPr sz="1050" b="1"/>
                    </a:p>
                  </a:txBody>
                  <a:tcPr marL="91425" marR="91425" marT="91425" marB="91425">
                    <a:lnL w="38100" cap="flat" cmpd="sng">
                      <a:solidFill>
                        <a:srgbClr val="000000"/>
                      </a:solidFill>
                      <a:prstDash val="solid"/>
                      <a:round/>
                      <a:headEnd type="none" w="sm" len="sm"/>
                      <a:tailEnd type="none" w="sm" len="sm"/>
                    </a:lnL>
                    <a:lnR w="9525" cap="flat" cmpd="sng">
                      <a:solidFill>
                        <a:srgbClr val="B7B7B7"/>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en" sz="1050">
                          <a:solidFill>
                            <a:schemeClr val="dk1"/>
                          </a:solidFill>
                          <a:highlight>
                            <a:srgbClr val="FFFFFF"/>
                          </a:highlight>
                        </a:rPr>
                        <a:t>4.4358036238342905e-13</a:t>
                      </a:r>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50">
                          <a:solidFill>
                            <a:schemeClr val="dk1"/>
                          </a:solidFill>
                          <a:highlight>
                            <a:srgbClr val="FFFFFF"/>
                          </a:highlight>
                        </a:rPr>
                        <a:t>9.22064324541552e-24</a:t>
                      </a:r>
                      <a:endParaRPr/>
                    </a:p>
                  </a:txBody>
                  <a:tcPr marL="91425" marR="91425" marT="91425" marB="91425">
                    <a:lnL w="9525" cap="flat" cmpd="sng">
                      <a:solidFill>
                        <a:srgbClr val="B7B7B7"/>
                      </a:solidFill>
                      <a:prstDash val="solid"/>
                      <a:round/>
                      <a:headEnd type="none" w="sm" len="sm"/>
                      <a:tailEnd type="none" w="sm" len="sm"/>
                    </a:lnL>
                    <a:lnR w="381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1"/>
                  </a:ext>
                </a:extLst>
              </a:tr>
              <a:tr h="275850">
                <a:tc>
                  <a:txBody>
                    <a:bodyPr/>
                    <a:lstStyle/>
                    <a:p>
                      <a:pPr marL="0" lvl="0" indent="0" algn="l" rtl="0">
                        <a:spcBef>
                          <a:spcPts val="0"/>
                        </a:spcBef>
                        <a:spcAft>
                          <a:spcPts val="0"/>
                        </a:spcAft>
                        <a:buNone/>
                      </a:pPr>
                      <a:r>
                        <a:rPr lang="en" sz="1050" b="1"/>
                        <a:t>Public and Private</a:t>
                      </a:r>
                      <a:endParaRPr sz="1050" b="1"/>
                    </a:p>
                  </a:txBody>
                  <a:tcPr marL="91425" marR="91425" marT="91425" marB="91425">
                    <a:lnL w="38100" cap="flat" cmpd="sng">
                      <a:solidFill>
                        <a:srgbClr val="000000"/>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en" sz="1050">
                          <a:solidFill>
                            <a:schemeClr val="dk1"/>
                          </a:solidFill>
                          <a:highlight>
                            <a:srgbClr val="FFFFFF"/>
                          </a:highlight>
                        </a:rPr>
                        <a:t>6.555688834799406e-51</a:t>
                      </a:r>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50">
                          <a:solidFill>
                            <a:schemeClr val="dk1"/>
                          </a:solidFill>
                          <a:highlight>
                            <a:srgbClr val="FFFFFF"/>
                          </a:highlight>
                        </a:rPr>
                        <a:t>6.022047238728933e-134</a:t>
                      </a:r>
                      <a:endParaRPr/>
                    </a:p>
                  </a:txBody>
                  <a:tcPr marL="91425" marR="91425" marT="91425" marB="91425">
                    <a:lnL w="9525" cap="flat" cmpd="sng">
                      <a:solidFill>
                        <a:srgbClr val="B7B7B7"/>
                      </a:solidFill>
                      <a:prstDash val="solid"/>
                      <a:round/>
                      <a:headEnd type="none" w="sm" len="sm"/>
                      <a:tailEnd type="none" w="sm" len="sm"/>
                    </a:lnL>
                    <a:lnR w="38100" cap="flat" cmpd="sng">
                      <a:solidFill>
                        <a:srgbClr val="000000"/>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2"/>
                  </a:ext>
                </a:extLst>
              </a:tr>
              <a:tr h="275850">
                <a:tc>
                  <a:txBody>
                    <a:bodyPr/>
                    <a:lstStyle/>
                    <a:p>
                      <a:pPr marL="0" lvl="0" indent="0" algn="l" rtl="0">
                        <a:spcBef>
                          <a:spcPts val="0"/>
                        </a:spcBef>
                        <a:spcAft>
                          <a:spcPts val="0"/>
                        </a:spcAft>
                        <a:buNone/>
                      </a:pPr>
                      <a:r>
                        <a:rPr lang="en" sz="1050" b="1"/>
                        <a:t>Public and Other</a:t>
                      </a:r>
                      <a:endParaRPr sz="1050" b="1"/>
                    </a:p>
                  </a:txBody>
                  <a:tcPr marL="91425" marR="91425" marT="91425" marB="91425">
                    <a:lnL w="38100" cap="flat" cmpd="sng">
                      <a:solidFill>
                        <a:srgbClr val="000000"/>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en" sz="1050">
                          <a:solidFill>
                            <a:schemeClr val="dk1"/>
                          </a:solidFill>
                          <a:highlight>
                            <a:srgbClr val="FFFFFF"/>
                          </a:highlight>
                        </a:rPr>
                        <a:t>6.735876076356765e-130</a:t>
                      </a:r>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50">
                          <a:solidFill>
                            <a:schemeClr val="dk1"/>
                          </a:solidFill>
                          <a:highlight>
                            <a:srgbClr val="FFFFFF"/>
                          </a:highlight>
                        </a:rPr>
                        <a:t>4.78528524653695e-270</a:t>
                      </a:r>
                      <a:endParaRPr/>
                    </a:p>
                  </a:txBody>
                  <a:tcPr marL="91425" marR="91425" marT="91425" marB="91425">
                    <a:lnL w="9525" cap="flat" cmpd="sng">
                      <a:solidFill>
                        <a:srgbClr val="B7B7B7"/>
                      </a:solidFill>
                      <a:prstDash val="solid"/>
                      <a:round/>
                      <a:headEnd type="none" w="sm" len="sm"/>
                      <a:tailEnd type="none" w="sm" len="sm"/>
                    </a:lnL>
                    <a:lnR w="38100" cap="flat" cmpd="sng">
                      <a:solidFill>
                        <a:srgbClr val="000000"/>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3"/>
                  </a:ext>
                </a:extLst>
              </a:tr>
              <a:tr h="424375">
                <a:tc>
                  <a:txBody>
                    <a:bodyPr/>
                    <a:lstStyle/>
                    <a:p>
                      <a:pPr marL="0" lvl="0" indent="0" algn="l" rtl="0">
                        <a:spcBef>
                          <a:spcPts val="0"/>
                        </a:spcBef>
                        <a:spcAft>
                          <a:spcPts val="0"/>
                        </a:spcAft>
                        <a:buNone/>
                      </a:pPr>
                      <a:r>
                        <a:rPr lang="en" sz="1050" b="1"/>
                        <a:t>Kindergarten and Private</a:t>
                      </a:r>
                      <a:endParaRPr sz="1050" b="1"/>
                    </a:p>
                  </a:txBody>
                  <a:tcPr marL="91425" marR="91425" marT="91425" marB="91425">
                    <a:lnL w="38100" cap="flat" cmpd="sng">
                      <a:solidFill>
                        <a:srgbClr val="000000"/>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en" sz="1050">
                          <a:solidFill>
                            <a:schemeClr val="dk1"/>
                          </a:solidFill>
                          <a:highlight>
                            <a:srgbClr val="FFFF00"/>
                          </a:highlight>
                        </a:rPr>
                        <a:t>0.0002379061203745497</a:t>
                      </a:r>
                      <a:endParaRPr>
                        <a:highlight>
                          <a:srgbClr val="FFFF00"/>
                        </a:highlight>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00"/>
                    </a:solidFill>
                  </a:tcPr>
                </a:tc>
                <a:tc>
                  <a:txBody>
                    <a:bodyPr/>
                    <a:lstStyle/>
                    <a:p>
                      <a:pPr marL="0" lvl="0" indent="0" algn="l" rtl="0">
                        <a:lnSpc>
                          <a:spcPct val="115000"/>
                        </a:lnSpc>
                        <a:spcBef>
                          <a:spcPts val="0"/>
                        </a:spcBef>
                        <a:spcAft>
                          <a:spcPts val="0"/>
                        </a:spcAft>
                        <a:buNone/>
                      </a:pPr>
                      <a:r>
                        <a:rPr lang="en" sz="1050">
                          <a:solidFill>
                            <a:schemeClr val="dk1"/>
                          </a:solidFill>
                          <a:highlight>
                            <a:srgbClr val="FFFF00"/>
                          </a:highlight>
                        </a:rPr>
                        <a:t>0.2288244860245795</a:t>
                      </a:r>
                      <a:endParaRPr>
                        <a:highlight>
                          <a:srgbClr val="FFFF00"/>
                        </a:highlight>
                      </a:endParaRPr>
                    </a:p>
                  </a:txBody>
                  <a:tcPr marL="91425" marR="91425" marT="91425" marB="91425">
                    <a:lnL w="9525" cap="flat" cmpd="sng">
                      <a:solidFill>
                        <a:srgbClr val="B7B7B7"/>
                      </a:solidFill>
                      <a:prstDash val="solid"/>
                      <a:round/>
                      <a:headEnd type="none" w="sm" len="sm"/>
                      <a:tailEnd type="none" w="sm" len="sm"/>
                    </a:lnL>
                    <a:lnR w="38100" cap="flat" cmpd="sng">
                      <a:solidFill>
                        <a:srgbClr val="000000"/>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00"/>
                    </a:solidFill>
                  </a:tcPr>
                </a:tc>
                <a:extLst>
                  <a:ext uri="{0D108BD9-81ED-4DB2-BD59-A6C34878D82A}">
                    <a16:rowId xmlns:a16="http://schemas.microsoft.com/office/drawing/2014/main" val="10004"/>
                  </a:ext>
                </a:extLst>
              </a:tr>
              <a:tr h="275850">
                <a:tc>
                  <a:txBody>
                    <a:bodyPr/>
                    <a:lstStyle/>
                    <a:p>
                      <a:pPr marL="0" lvl="0" indent="0" algn="l" rtl="0">
                        <a:spcBef>
                          <a:spcPts val="0"/>
                        </a:spcBef>
                        <a:spcAft>
                          <a:spcPts val="0"/>
                        </a:spcAft>
                        <a:buNone/>
                      </a:pPr>
                      <a:r>
                        <a:rPr lang="en" sz="1050" b="1"/>
                        <a:t>Kindergarten and Other</a:t>
                      </a:r>
                      <a:endParaRPr sz="1050" b="1"/>
                    </a:p>
                  </a:txBody>
                  <a:tcPr marL="91425" marR="91425" marT="91425" marB="91425">
                    <a:lnL w="38100" cap="flat" cmpd="sng">
                      <a:solidFill>
                        <a:srgbClr val="000000"/>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en" sz="1050">
                          <a:solidFill>
                            <a:schemeClr val="dk1"/>
                          </a:solidFill>
                          <a:highlight>
                            <a:srgbClr val="FFFFFF"/>
                          </a:highlight>
                        </a:rPr>
                        <a:t>8.414602855892066e-26</a:t>
                      </a:r>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50">
                          <a:solidFill>
                            <a:schemeClr val="dk1"/>
                          </a:solidFill>
                          <a:highlight>
                            <a:srgbClr val="FFFFFF"/>
                          </a:highlight>
                        </a:rPr>
                        <a:t>3.0779097249208934e-40</a:t>
                      </a:r>
                      <a:endParaRPr/>
                    </a:p>
                  </a:txBody>
                  <a:tcPr marL="91425" marR="91425" marT="91425" marB="91425">
                    <a:lnL w="9525" cap="flat" cmpd="sng">
                      <a:solidFill>
                        <a:srgbClr val="B7B7B7"/>
                      </a:solidFill>
                      <a:prstDash val="solid"/>
                      <a:round/>
                      <a:headEnd type="none" w="sm" len="sm"/>
                      <a:tailEnd type="none" w="sm" len="sm"/>
                    </a:lnL>
                    <a:lnR w="38100" cap="flat" cmpd="sng">
                      <a:solidFill>
                        <a:srgbClr val="000000"/>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5"/>
                  </a:ext>
                </a:extLst>
              </a:tr>
              <a:tr h="275850">
                <a:tc>
                  <a:txBody>
                    <a:bodyPr/>
                    <a:lstStyle/>
                    <a:p>
                      <a:pPr marL="0" lvl="0" indent="0" algn="l" rtl="0">
                        <a:spcBef>
                          <a:spcPts val="0"/>
                        </a:spcBef>
                        <a:spcAft>
                          <a:spcPts val="0"/>
                        </a:spcAft>
                        <a:buNone/>
                      </a:pPr>
                      <a:r>
                        <a:rPr lang="en" sz="1050" b="1"/>
                        <a:t>Private and Other</a:t>
                      </a:r>
                      <a:endParaRPr sz="1050" b="1"/>
                    </a:p>
                  </a:txBody>
                  <a:tcPr marL="91425" marR="91425" marT="91425" marB="91425">
                    <a:lnL w="38100" cap="flat" cmpd="sng">
                      <a:solidFill>
                        <a:srgbClr val="000000"/>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28575" cap="flat" cmpd="sng">
                      <a:solidFill>
                        <a:srgbClr val="000000"/>
                      </a:solidFill>
                      <a:prstDash val="solid"/>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en" sz="1050">
                          <a:solidFill>
                            <a:schemeClr val="dk1"/>
                          </a:solidFill>
                          <a:highlight>
                            <a:srgbClr val="FFFFFF"/>
                          </a:highlight>
                        </a:rPr>
                        <a:t>4.526050894470002e-16</a:t>
                      </a:r>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50">
                          <a:solidFill>
                            <a:schemeClr val="dk1"/>
                          </a:solidFill>
                          <a:highlight>
                            <a:srgbClr val="FFFFFF"/>
                          </a:highlight>
                        </a:rPr>
                        <a:t>4.968781246618259e-76</a:t>
                      </a:r>
                      <a:endParaRPr/>
                    </a:p>
                  </a:txBody>
                  <a:tcPr marL="91425" marR="91425" marT="91425" marB="91425">
                    <a:lnL w="9525" cap="flat" cmpd="sng">
                      <a:solidFill>
                        <a:srgbClr val="B7B7B7"/>
                      </a:solidFill>
                      <a:prstDash val="solid"/>
                      <a:round/>
                      <a:headEnd type="none" w="sm" len="sm"/>
                      <a:tailEnd type="none" w="sm" len="sm"/>
                    </a:lnL>
                    <a:lnR w="38100" cap="flat" cmpd="sng">
                      <a:solidFill>
                        <a:srgbClr val="000000"/>
                      </a:solidFill>
                      <a:prstDash val="solid"/>
                      <a:round/>
                      <a:headEnd type="none" w="sm" len="sm"/>
                      <a:tailEnd type="none" w="sm" len="sm"/>
                    </a:lnR>
                    <a:lnT w="9525" cap="flat" cmpd="sng">
                      <a:solidFill>
                        <a:srgbClr val="B7B7B7"/>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75850">
                <a:tc>
                  <a:txBody>
                    <a:bodyPr/>
                    <a:lstStyle/>
                    <a:p>
                      <a:pPr marL="0" lvl="0" indent="0" algn="l" rtl="0">
                        <a:spcBef>
                          <a:spcPts val="0"/>
                        </a:spcBef>
                        <a:spcAft>
                          <a:spcPts val="0"/>
                        </a:spcAft>
                        <a:buNone/>
                      </a:pPr>
                      <a:r>
                        <a:rPr lang="en" sz="1050"/>
                        <a:t>ANOVA with 3 School Types</a:t>
                      </a:r>
                      <a:endParaRPr sz="1050"/>
                    </a:p>
                  </a:txBody>
                  <a:tcPr marL="91425" marR="91425" marT="91425" marB="91425">
                    <a:lnL w="381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9FC5E8"/>
                    </a:solidFill>
                  </a:tcPr>
                </a:tc>
                <a:tc>
                  <a:txBody>
                    <a:bodyPr/>
                    <a:lstStyle/>
                    <a:p>
                      <a:pPr marL="0" lvl="0" indent="0" algn="l" rtl="0">
                        <a:lnSpc>
                          <a:spcPct val="115000"/>
                        </a:lnSpc>
                        <a:spcBef>
                          <a:spcPts val="0"/>
                        </a:spcBef>
                        <a:spcAft>
                          <a:spcPts val="0"/>
                        </a:spcAft>
                        <a:buNone/>
                      </a:pPr>
                      <a:endParaRPr sz="1050">
                        <a:solidFill>
                          <a:schemeClr val="dk1"/>
                        </a:solidFill>
                        <a:highlight>
                          <a:srgbClr val="FFFFFF"/>
                        </a:highligh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9FC5E8"/>
                    </a:solidFill>
                  </a:tcPr>
                </a:tc>
                <a:tc>
                  <a:txBody>
                    <a:bodyPr/>
                    <a:lstStyle/>
                    <a:p>
                      <a:pPr marL="0" lvl="0" indent="0" algn="l" rtl="0">
                        <a:lnSpc>
                          <a:spcPct val="115000"/>
                        </a:lnSpc>
                        <a:spcBef>
                          <a:spcPts val="0"/>
                        </a:spcBef>
                        <a:spcAft>
                          <a:spcPts val="0"/>
                        </a:spcAft>
                        <a:buNone/>
                      </a:pPr>
                      <a:endParaRPr sz="1050">
                        <a:solidFill>
                          <a:schemeClr val="dk1"/>
                        </a:solidFill>
                        <a:highlight>
                          <a:srgbClr val="FFFFFF"/>
                        </a:highlight>
                      </a:endParaRPr>
                    </a:p>
                  </a:txBody>
                  <a:tcPr marL="91425" marR="91425" marT="91425" marB="91425">
                    <a:lnL w="9525"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9FC5E8"/>
                    </a:solidFill>
                  </a:tcPr>
                </a:tc>
                <a:extLst>
                  <a:ext uri="{0D108BD9-81ED-4DB2-BD59-A6C34878D82A}">
                    <a16:rowId xmlns:a16="http://schemas.microsoft.com/office/drawing/2014/main" val="10007"/>
                  </a:ext>
                </a:extLst>
              </a:tr>
              <a:tr h="275850">
                <a:tc>
                  <a:txBody>
                    <a:bodyPr/>
                    <a:lstStyle/>
                    <a:p>
                      <a:pPr marL="0" lvl="0" indent="0" algn="l" rtl="0">
                        <a:spcBef>
                          <a:spcPts val="0"/>
                        </a:spcBef>
                        <a:spcAft>
                          <a:spcPts val="0"/>
                        </a:spcAft>
                        <a:buNone/>
                      </a:pPr>
                      <a:r>
                        <a:rPr lang="en" sz="1050" b="1"/>
                        <a:t>Excluding Public</a:t>
                      </a:r>
                      <a:endParaRPr sz="1050" b="1"/>
                    </a:p>
                  </a:txBody>
                  <a:tcPr marL="91425" marR="91425" marT="91425" marB="91425">
                    <a:lnL w="38100" cap="flat" cmpd="sng">
                      <a:solidFill>
                        <a:srgbClr val="000000"/>
                      </a:solidFill>
                      <a:prstDash val="solid"/>
                      <a:round/>
                      <a:headEnd type="none" w="sm" len="sm"/>
                      <a:tailEnd type="none" w="sm" len="sm"/>
                    </a:lnL>
                    <a:lnR w="9525" cap="flat" cmpd="sng">
                      <a:solidFill>
                        <a:srgbClr val="B7B7B7"/>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en" sz="1050">
                          <a:solidFill>
                            <a:schemeClr val="dk1"/>
                          </a:solidFill>
                          <a:highlight>
                            <a:srgbClr val="FFFF00"/>
                          </a:highlight>
                        </a:rPr>
                        <a:t>5.531556747561414e-29</a:t>
                      </a:r>
                      <a:endParaRPr sz="1050">
                        <a:solidFill>
                          <a:schemeClr val="dk1"/>
                        </a:solidFill>
                        <a:highlight>
                          <a:srgbClr val="FFFF00"/>
                        </a:highlight>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00"/>
                    </a:solidFill>
                  </a:tcPr>
                </a:tc>
                <a:tc>
                  <a:txBody>
                    <a:bodyPr/>
                    <a:lstStyle/>
                    <a:p>
                      <a:pPr marL="0" lvl="0" indent="0" algn="l" rtl="0">
                        <a:lnSpc>
                          <a:spcPct val="115000"/>
                        </a:lnSpc>
                        <a:spcBef>
                          <a:spcPts val="0"/>
                        </a:spcBef>
                        <a:spcAft>
                          <a:spcPts val="0"/>
                        </a:spcAft>
                        <a:buNone/>
                      </a:pPr>
                      <a:r>
                        <a:rPr lang="en" sz="1050">
                          <a:solidFill>
                            <a:schemeClr val="dk1"/>
                          </a:solidFill>
                          <a:highlight>
                            <a:srgbClr val="FFFF00"/>
                          </a:highlight>
                        </a:rPr>
                        <a:t>8.556376134536471e-78</a:t>
                      </a:r>
                      <a:endParaRPr sz="1050">
                        <a:solidFill>
                          <a:schemeClr val="dk1"/>
                        </a:solidFill>
                        <a:highlight>
                          <a:srgbClr val="FFFF00"/>
                        </a:highlight>
                      </a:endParaRPr>
                    </a:p>
                  </a:txBody>
                  <a:tcPr marL="91425" marR="91425" marT="91425" marB="91425">
                    <a:lnL w="9525" cap="flat" cmpd="sng">
                      <a:solidFill>
                        <a:srgbClr val="B7B7B7"/>
                      </a:solidFill>
                      <a:prstDash val="solid"/>
                      <a:round/>
                      <a:headEnd type="none" w="sm" len="sm"/>
                      <a:tailEnd type="none" w="sm" len="sm"/>
                    </a:lnL>
                    <a:lnR w="381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00"/>
                    </a:solidFill>
                  </a:tcPr>
                </a:tc>
                <a:extLst>
                  <a:ext uri="{0D108BD9-81ED-4DB2-BD59-A6C34878D82A}">
                    <a16:rowId xmlns:a16="http://schemas.microsoft.com/office/drawing/2014/main" val="10008"/>
                  </a:ext>
                </a:extLst>
              </a:tr>
              <a:tr h="275850">
                <a:tc>
                  <a:txBody>
                    <a:bodyPr/>
                    <a:lstStyle/>
                    <a:p>
                      <a:pPr marL="0" lvl="0" indent="0" algn="l" rtl="0">
                        <a:spcBef>
                          <a:spcPts val="0"/>
                        </a:spcBef>
                        <a:spcAft>
                          <a:spcPts val="0"/>
                        </a:spcAft>
                        <a:buNone/>
                      </a:pPr>
                      <a:r>
                        <a:rPr lang="en" sz="1050" b="1"/>
                        <a:t>Excluding Private</a:t>
                      </a:r>
                      <a:endParaRPr sz="1050" b="1"/>
                    </a:p>
                  </a:txBody>
                  <a:tcPr marL="91425" marR="91425" marT="91425" marB="91425">
                    <a:lnL w="38100" cap="flat" cmpd="sng">
                      <a:solidFill>
                        <a:srgbClr val="000000"/>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en" sz="1050">
                          <a:solidFill>
                            <a:schemeClr val="dk1"/>
                          </a:solidFill>
                          <a:highlight>
                            <a:srgbClr val="FFFFFF"/>
                          </a:highlight>
                        </a:rPr>
                        <a:t>3.244387849026671e-228</a:t>
                      </a:r>
                      <a:endParaRPr sz="1050">
                        <a:solidFill>
                          <a:schemeClr val="dk1"/>
                        </a:solidFill>
                        <a:highlight>
                          <a:srgbClr val="FFFFFF"/>
                        </a:highlight>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50">
                          <a:solidFill>
                            <a:schemeClr val="dk1"/>
                          </a:solidFill>
                          <a:highlight>
                            <a:srgbClr val="FFFFFF"/>
                          </a:highlight>
                        </a:rPr>
                        <a:t>0.0</a:t>
                      </a:r>
                      <a:endParaRPr sz="1050">
                        <a:solidFill>
                          <a:schemeClr val="dk1"/>
                        </a:solidFill>
                        <a:highlight>
                          <a:srgbClr val="FFFFFF"/>
                        </a:highlight>
                      </a:endParaRPr>
                    </a:p>
                  </a:txBody>
                  <a:tcPr marL="91425" marR="91425" marT="91425" marB="91425">
                    <a:lnL w="9525" cap="flat" cmpd="sng">
                      <a:solidFill>
                        <a:srgbClr val="B7B7B7"/>
                      </a:solidFill>
                      <a:prstDash val="solid"/>
                      <a:round/>
                      <a:headEnd type="none" w="sm" len="sm"/>
                      <a:tailEnd type="none" w="sm" len="sm"/>
                    </a:lnL>
                    <a:lnR w="38100" cap="flat" cmpd="sng">
                      <a:solidFill>
                        <a:srgbClr val="000000"/>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9"/>
                  </a:ext>
                </a:extLst>
              </a:tr>
              <a:tr h="275850">
                <a:tc>
                  <a:txBody>
                    <a:bodyPr/>
                    <a:lstStyle/>
                    <a:p>
                      <a:pPr marL="0" lvl="0" indent="0" algn="l" rtl="0">
                        <a:spcBef>
                          <a:spcPts val="0"/>
                        </a:spcBef>
                        <a:spcAft>
                          <a:spcPts val="0"/>
                        </a:spcAft>
                        <a:buNone/>
                      </a:pPr>
                      <a:r>
                        <a:rPr lang="en" sz="1050" b="1"/>
                        <a:t>Excluding Kindergarten</a:t>
                      </a:r>
                      <a:endParaRPr sz="1050" b="1"/>
                    </a:p>
                  </a:txBody>
                  <a:tcPr marL="91425" marR="91425" marT="91425" marB="91425">
                    <a:lnL w="38100" cap="flat" cmpd="sng">
                      <a:solidFill>
                        <a:srgbClr val="000000"/>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en" sz="1050">
                          <a:solidFill>
                            <a:schemeClr val="dk1"/>
                          </a:solidFill>
                          <a:highlight>
                            <a:srgbClr val="FFFFFF"/>
                          </a:highlight>
                        </a:rPr>
                        <a:t>1.6646963060659216e-253</a:t>
                      </a:r>
                      <a:endParaRPr sz="1050">
                        <a:solidFill>
                          <a:schemeClr val="dk1"/>
                        </a:solidFill>
                        <a:highlight>
                          <a:srgbClr val="FFFFFF"/>
                        </a:highlight>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50">
                          <a:solidFill>
                            <a:schemeClr val="dk1"/>
                          </a:solidFill>
                          <a:highlight>
                            <a:srgbClr val="FFFFFF"/>
                          </a:highlight>
                        </a:rPr>
                        <a:t>0.0</a:t>
                      </a:r>
                      <a:endParaRPr sz="1050">
                        <a:solidFill>
                          <a:schemeClr val="dk1"/>
                        </a:solidFill>
                        <a:highlight>
                          <a:srgbClr val="FFFFFF"/>
                        </a:highlight>
                      </a:endParaRPr>
                    </a:p>
                  </a:txBody>
                  <a:tcPr marL="91425" marR="91425" marT="91425" marB="91425">
                    <a:lnL w="9525" cap="flat" cmpd="sng">
                      <a:solidFill>
                        <a:srgbClr val="B7B7B7"/>
                      </a:solidFill>
                      <a:prstDash val="solid"/>
                      <a:round/>
                      <a:headEnd type="none" w="sm" len="sm"/>
                      <a:tailEnd type="none" w="sm" len="sm"/>
                    </a:lnL>
                    <a:lnR w="38100" cap="flat" cmpd="sng">
                      <a:solidFill>
                        <a:srgbClr val="000000"/>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0"/>
                  </a:ext>
                </a:extLst>
              </a:tr>
              <a:tr h="275850">
                <a:tc>
                  <a:txBody>
                    <a:bodyPr/>
                    <a:lstStyle/>
                    <a:p>
                      <a:pPr marL="0" lvl="0" indent="0" algn="l" rtl="0">
                        <a:spcBef>
                          <a:spcPts val="0"/>
                        </a:spcBef>
                        <a:spcAft>
                          <a:spcPts val="0"/>
                        </a:spcAft>
                        <a:buNone/>
                      </a:pPr>
                      <a:r>
                        <a:rPr lang="en" sz="1050" b="1"/>
                        <a:t>Excluding Other</a:t>
                      </a:r>
                      <a:endParaRPr sz="1050" b="1"/>
                    </a:p>
                  </a:txBody>
                  <a:tcPr marL="91425" marR="91425" marT="91425" marB="91425">
                    <a:lnL w="38100" cap="flat" cmpd="sng">
                      <a:solidFill>
                        <a:srgbClr val="000000"/>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38100" cap="flat" cmpd="sng">
                      <a:solidFill>
                        <a:srgbClr val="000000"/>
                      </a:solidFill>
                      <a:prstDash val="solid"/>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en" sz="1050">
                          <a:solidFill>
                            <a:schemeClr val="dk1"/>
                          </a:solidFill>
                          <a:highlight>
                            <a:srgbClr val="FFFFFF"/>
                          </a:highlight>
                        </a:rPr>
                        <a:t>2.5125465603433475e-76</a:t>
                      </a:r>
                      <a:endParaRPr sz="1050">
                        <a:solidFill>
                          <a:schemeClr val="dk1"/>
                        </a:solidFill>
                        <a:highlight>
                          <a:srgbClr val="FFFFFF"/>
                        </a:highlight>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50">
                          <a:solidFill>
                            <a:schemeClr val="dk1"/>
                          </a:solidFill>
                          <a:highlight>
                            <a:srgbClr val="FFFFFF"/>
                          </a:highlight>
                        </a:rPr>
                        <a:t>2.9975591002774383e-240</a:t>
                      </a:r>
                      <a:endParaRPr sz="1050">
                        <a:solidFill>
                          <a:schemeClr val="dk1"/>
                        </a:solidFill>
                        <a:highlight>
                          <a:srgbClr val="FFFFFF"/>
                        </a:highlight>
                      </a:endParaRPr>
                    </a:p>
                  </a:txBody>
                  <a:tcPr marL="91425" marR="91425" marT="91425" marB="91425">
                    <a:lnL w="9525" cap="flat" cmpd="sng">
                      <a:solidFill>
                        <a:srgbClr val="B7B7B7"/>
                      </a:solidFill>
                      <a:prstDash val="solid"/>
                      <a:round/>
                      <a:headEnd type="none" w="sm" len="sm"/>
                      <a:tailEnd type="none" w="sm" len="sm"/>
                    </a:lnL>
                    <a:lnR w="38100" cap="flat" cmpd="sng">
                      <a:solidFill>
                        <a:srgbClr val="000000"/>
                      </a:solidFill>
                      <a:prstDash val="solid"/>
                      <a:round/>
                      <a:headEnd type="none" w="sm" len="sm"/>
                      <a:tailEnd type="none" w="sm" len="sm"/>
                    </a:lnR>
                    <a:lnT w="9525" cap="flat" cmpd="sng">
                      <a:solidFill>
                        <a:srgbClr val="B7B7B7"/>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117" name="Google Shape;117;p18"/>
          <p:cNvSpPr txBox="1"/>
          <p:nvPr/>
        </p:nvSpPr>
        <p:spPr>
          <a:xfrm>
            <a:off x="195250" y="912300"/>
            <a:ext cx="23679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rPr>
              <a:t>Initial ANOVA Testing Results (all 4 types)</a:t>
            </a:r>
            <a:endParaRPr b="1">
              <a:solidFill>
                <a:srgbClr val="FF0000"/>
              </a:solidFill>
            </a:endParaRPr>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 i="1"/>
              <a:t>With</a:t>
            </a:r>
            <a:r>
              <a:rPr lang="en"/>
              <a:t> Outliers:</a:t>
            </a:r>
            <a:endParaRPr/>
          </a:p>
          <a:p>
            <a:pPr marL="457200" lvl="0" indent="0" algn="l" rtl="0">
              <a:spcBef>
                <a:spcPts val="0"/>
              </a:spcBef>
              <a:spcAft>
                <a:spcPts val="0"/>
              </a:spcAft>
              <a:buNone/>
            </a:pPr>
            <a:r>
              <a:rPr lang="en"/>
              <a:t>p=1.53 e-248</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 i="1"/>
              <a:t>Without</a:t>
            </a:r>
            <a:r>
              <a:rPr lang="en"/>
              <a:t> Outliers:</a:t>
            </a:r>
            <a:endParaRPr/>
          </a:p>
          <a:p>
            <a:pPr marL="457200" lvl="0" indent="0" algn="l" rtl="0">
              <a:spcBef>
                <a:spcPts val="0"/>
              </a:spcBef>
              <a:spcAft>
                <a:spcPts val="0"/>
              </a:spcAft>
              <a:buNone/>
            </a:pPr>
            <a:r>
              <a:rPr lang="en"/>
              <a:t>p=0.0</a:t>
            </a:r>
            <a:endParaRPr/>
          </a:p>
        </p:txBody>
      </p:sp>
      <p:sp>
        <p:nvSpPr>
          <p:cNvPr id="118" name="Google Shape;118;p18"/>
          <p:cNvSpPr txBox="1"/>
          <p:nvPr/>
        </p:nvSpPr>
        <p:spPr>
          <a:xfrm>
            <a:off x="0" y="3213000"/>
            <a:ext cx="2563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rgbClr val="38761D"/>
                </a:solidFill>
              </a:rPr>
              <a:t>What would we do if we had more time?</a:t>
            </a:r>
            <a:endParaRPr sz="1800">
              <a:solidFill>
                <a:srgbClr val="38761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p:nvPr/>
        </p:nvSpPr>
        <p:spPr>
          <a:xfrm flipH="1">
            <a:off x="-14275" y="21425"/>
            <a:ext cx="9144000" cy="51078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1121575" y="150025"/>
            <a:ext cx="3393252" cy="2507490"/>
          </a:xfrm>
          <a:prstGeom prst="irregularSeal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txBox="1">
            <a:spLocks noGrp="1"/>
          </p:cNvSpPr>
          <p:nvPr>
            <p:ph type="title"/>
          </p:nvPr>
        </p:nvSpPr>
        <p:spPr>
          <a:xfrm>
            <a:off x="694925" y="1059975"/>
            <a:ext cx="4156800" cy="687600"/>
          </a:xfrm>
          <a:prstGeom prst="rect">
            <a:avLst/>
          </a:prstGeom>
          <a:ln>
            <a:noFill/>
          </a:ln>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688">
                <a:solidFill>
                  <a:srgbClr val="BF9000"/>
                </a:solidFill>
              </a:rPr>
              <a:t>Thank you!</a:t>
            </a:r>
            <a:r>
              <a:rPr lang="en" sz="3688">
                <a:solidFill>
                  <a:schemeClr val="accent5"/>
                </a:solidFill>
              </a:rPr>
              <a:t> </a:t>
            </a:r>
            <a:endParaRPr sz="3688">
              <a:solidFill>
                <a:schemeClr val="accent5"/>
              </a:solidFill>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26" name="Google Shape;126;p19"/>
          <p:cNvSpPr txBox="1">
            <a:spLocks noGrp="1"/>
          </p:cNvSpPr>
          <p:nvPr>
            <p:ph type="title"/>
          </p:nvPr>
        </p:nvSpPr>
        <p:spPr>
          <a:xfrm>
            <a:off x="4250850" y="3162650"/>
            <a:ext cx="4156800" cy="687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688">
                <a:solidFill>
                  <a:srgbClr val="BF9000"/>
                </a:solidFill>
              </a:rPr>
              <a:t>Any questions? </a:t>
            </a:r>
            <a:endParaRPr sz="3688">
              <a:solidFill>
                <a:srgbClr val="BF9000"/>
              </a:solidFill>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cxnSp>
        <p:nvCxnSpPr>
          <p:cNvPr id="127" name="Google Shape;127;p19"/>
          <p:cNvCxnSpPr/>
          <p:nvPr/>
        </p:nvCxnSpPr>
        <p:spPr>
          <a:xfrm flipH="1">
            <a:off x="75" y="35725"/>
            <a:ext cx="9058200" cy="5107800"/>
          </a:xfrm>
          <a:prstGeom prst="straightConnector1">
            <a:avLst/>
          </a:prstGeom>
          <a:noFill/>
          <a:ln w="76200" cap="flat" cmpd="sng">
            <a:solidFill>
              <a:srgbClr val="6AA84F"/>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777</Words>
  <Application>Microsoft Macintosh PowerPoint</Application>
  <PresentationFormat>On-screen Show (16:9)</PresentationFormat>
  <Paragraphs>101</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MMR Vaccination Trends</vt:lpstr>
      <vt:lpstr>Our Thought Process</vt:lpstr>
      <vt:lpstr>Hypothesis:</vt:lpstr>
      <vt:lpstr>Cleaning the Data</vt:lpstr>
      <vt:lpstr>MMR Vaccination Overview by State and by School Type</vt:lpstr>
      <vt:lpstr>Data Summary and Conclusions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MMR Vaccination Trends</dc:title>
  <cp:lastModifiedBy>Rylee Elizabeth Nelson</cp:lastModifiedBy>
  <cp:revision>1</cp:revision>
  <dcterms:modified xsi:type="dcterms:W3CDTF">2021-02-24T03:23:07Z</dcterms:modified>
</cp:coreProperties>
</file>