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71" r:id="rId4"/>
    <p:sldId id="262" r:id="rId5"/>
    <p:sldId id="263" r:id="rId6"/>
    <p:sldId id="272" r:id="rId7"/>
    <p:sldId id="273" r:id="rId8"/>
    <p:sldId id="274" r:id="rId9"/>
    <p:sldId id="266" r:id="rId10"/>
    <p:sldId id="267" r:id="rId11"/>
    <p:sldId id="268"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65" d="100"/>
          <a:sy n="65" d="100"/>
        </p:scale>
        <p:origin x="3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35112-ECC1-432D-9ED3-EB4ED91B2E2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7276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06559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5235112-ECC1-432D-9ED3-EB4ED91B2E2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649916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5235112-ECC1-432D-9ED3-EB4ED91B2E26}"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525319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5112-ECC1-432D-9ED3-EB4ED91B2E2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38456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5112-ECC1-432D-9ED3-EB4ED91B2E2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5805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35112-ECC1-432D-9ED3-EB4ED91B2E2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24038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35112-ECC1-432D-9ED3-EB4ED91B2E26}"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24231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35112-ECC1-432D-9ED3-EB4ED91B2E26}"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02909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35112-ECC1-432D-9ED3-EB4ED91B2E26}"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47637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35112-ECC1-432D-9ED3-EB4ED91B2E26}"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97685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35112-ECC1-432D-9ED3-EB4ED91B2E26}"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39661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94454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55235112-ECC1-432D-9ED3-EB4ED91B2E26}" type="datetimeFigureOut">
              <a:rPr lang="en-US" smtClean="0"/>
              <a:t>6/28/2021</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96684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55235112-ECC1-432D-9ED3-EB4ED91B2E26}" type="datetimeFigureOut">
              <a:rPr lang="en-US" smtClean="0"/>
              <a:t>6/28/2021</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9FB5A742-0D2F-49DF-B4C0-3C4ACE3DDA81}" type="slidenum">
              <a:rPr lang="en-US" smtClean="0"/>
              <a:t>‹#›</a:t>
            </a:fld>
            <a:endParaRPr lang="en-US"/>
          </a:p>
        </p:txBody>
      </p:sp>
    </p:spTree>
    <p:extLst>
      <p:ext uri="{BB962C8B-B14F-4D97-AF65-F5344CB8AC3E}">
        <p14:creationId xmlns:p14="http://schemas.microsoft.com/office/powerpoint/2010/main" val="36014256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www.homesnacks.com/best-neighborhoods-in-dallas-tx/#:~:text=Detailed%20List%20Of%20The%20Best%20Neighborhoods%20To%20Live,%20%20%24114%2C929%20%2028%20more%20rows%2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716" y="2261353"/>
            <a:ext cx="8749364" cy="2387600"/>
          </a:xfrm>
        </p:spPr>
        <p:txBody>
          <a:bodyPr>
            <a:normAutofit fontScale="90000"/>
          </a:bodyPr>
          <a:lstStyle/>
          <a:p>
            <a:br>
              <a:rPr lang="en-US" dirty="0"/>
            </a:br>
            <a:r>
              <a:rPr lang="en-US" dirty="0"/>
              <a:t>Best locations to open an authentic Chinese restaurant in Dallas, TX</a:t>
            </a:r>
          </a:p>
        </p:txBody>
      </p:sp>
    </p:spTree>
    <p:extLst>
      <p:ext uri="{BB962C8B-B14F-4D97-AF65-F5344CB8AC3E}">
        <p14:creationId xmlns:p14="http://schemas.microsoft.com/office/powerpoint/2010/main" val="259415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Discussion</a:t>
            </a:r>
          </a:p>
        </p:txBody>
      </p:sp>
      <p:sp>
        <p:nvSpPr>
          <p:cNvPr id="3" name="Content Placeholder 2"/>
          <p:cNvSpPr>
            <a:spLocks noGrp="1"/>
          </p:cNvSpPr>
          <p:nvPr>
            <p:ph idx="1"/>
          </p:nvPr>
        </p:nvSpPr>
        <p:spPr>
          <a:xfrm>
            <a:off x="0" y="2222287"/>
            <a:ext cx="9143999" cy="4454960"/>
          </a:xfrm>
        </p:spPr>
        <p:txBody>
          <a:bodyPr>
            <a:normAutofit lnSpcReduction="10000"/>
          </a:bodyPr>
          <a:lstStyle/>
          <a:p>
            <a:r>
              <a:rPr lang="en-US" dirty="0"/>
              <a:t>It is observed that University Park, Highland Park, and Oak Lawn have a dense number of restaurants, but no Chinese restaurants. These neighborhoods are also 1</a:t>
            </a:r>
            <a:r>
              <a:rPr lang="en-US" baseline="30000" dirty="0"/>
              <a:t>st</a:t>
            </a:r>
            <a:r>
              <a:rPr lang="en-US" dirty="0"/>
              <a:t>, 2</a:t>
            </a:r>
            <a:r>
              <a:rPr lang="en-US" baseline="30000" dirty="0"/>
              <a:t>nd</a:t>
            </a:r>
            <a:r>
              <a:rPr lang="en-US" dirty="0"/>
              <a:t>, and 5</a:t>
            </a:r>
            <a:r>
              <a:rPr lang="en-US" baseline="30000" dirty="0"/>
              <a:t>th</a:t>
            </a:r>
            <a:r>
              <a:rPr lang="en-US" dirty="0"/>
              <a:t> in terms of desirable/affluent locations to live in Dallas. </a:t>
            </a:r>
          </a:p>
          <a:p>
            <a:r>
              <a:rPr lang="en-US" dirty="0"/>
              <a:t>On the other hand, Mainstreet District and Preston Hollow (9</a:t>
            </a:r>
            <a:r>
              <a:rPr lang="en-US" baseline="30000" dirty="0"/>
              <a:t>th</a:t>
            </a:r>
            <a:r>
              <a:rPr lang="en-US" dirty="0"/>
              <a:t> and 10</a:t>
            </a:r>
            <a:r>
              <a:rPr lang="en-US" baseline="30000" dirty="0"/>
              <a:t>th</a:t>
            </a:r>
            <a:r>
              <a:rPr lang="en-US" dirty="0"/>
              <a:t>) have fewer restaurants, and therefore less competition overall. </a:t>
            </a:r>
          </a:p>
          <a:p>
            <a:r>
              <a:rPr lang="en-US" dirty="0"/>
              <a:t>Depending on stakeholder preference, my primary recommendation for opening a restaurant would be to locate in University Park.</a:t>
            </a:r>
          </a:p>
          <a:p>
            <a:r>
              <a:rPr lang="en-US" dirty="0"/>
              <a:t>Note: At this point I would take additional steps to answer the problem set to add context for the stakeholders. Research could be done to determine the type and disposition of existing Chinese restaurants in the area and types of restaurants in indicated areas, but that would branch outside of the toolset of this course.</a:t>
            </a:r>
          </a:p>
          <a:p>
            <a:pPr lvl="1"/>
            <a:r>
              <a:rPr lang="en-US" dirty="0"/>
              <a:t>Example: I would survey the quality of food being served based off personal experience. Normally pictures would be enough, but that’s because I specialize in Asian demographics.</a:t>
            </a:r>
          </a:p>
        </p:txBody>
      </p:sp>
    </p:spTree>
    <p:extLst>
      <p:ext uri="{BB962C8B-B14F-4D97-AF65-F5344CB8AC3E}">
        <p14:creationId xmlns:p14="http://schemas.microsoft.com/office/powerpoint/2010/main" val="197774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7188"/>
            <a:ext cx="9143999" cy="970450"/>
          </a:xfrm>
        </p:spPr>
        <p:txBody>
          <a:bodyPr/>
          <a:lstStyle/>
          <a:p>
            <a:r>
              <a:rPr lang="en-US" dirty="0"/>
              <a:t>Reference: Restaurants in Dallas vs Chinese Restaurants in Dallas</a:t>
            </a:r>
          </a:p>
        </p:txBody>
      </p:sp>
      <p:pic>
        <p:nvPicPr>
          <p:cNvPr id="7" name="Picture 6">
            <a:extLst>
              <a:ext uri="{FF2B5EF4-FFF2-40B4-BE49-F238E27FC236}">
                <a16:creationId xmlns:a16="http://schemas.microsoft.com/office/drawing/2014/main" id="{9CE3F07A-945B-4A7C-BEB3-876BF9E2C1BA}"/>
              </a:ext>
            </a:extLst>
          </p:cNvPr>
          <p:cNvPicPr>
            <a:picLocks noChangeAspect="1"/>
          </p:cNvPicPr>
          <p:nvPr/>
        </p:nvPicPr>
        <p:blipFill>
          <a:blip r:embed="rId2"/>
          <a:stretch>
            <a:fillRect/>
          </a:stretch>
        </p:blipFill>
        <p:spPr>
          <a:xfrm>
            <a:off x="95463" y="2296639"/>
            <a:ext cx="4377305" cy="3887972"/>
          </a:xfrm>
          <a:prstGeom prst="rect">
            <a:avLst/>
          </a:prstGeom>
        </p:spPr>
      </p:pic>
      <p:pic>
        <p:nvPicPr>
          <p:cNvPr id="9" name="Picture 8">
            <a:extLst>
              <a:ext uri="{FF2B5EF4-FFF2-40B4-BE49-F238E27FC236}">
                <a16:creationId xmlns:a16="http://schemas.microsoft.com/office/drawing/2014/main" id="{9716F87A-46B7-4D72-A673-4D35C69734AD}"/>
              </a:ext>
            </a:extLst>
          </p:cNvPr>
          <p:cNvPicPr>
            <a:picLocks noChangeAspect="1"/>
          </p:cNvPicPr>
          <p:nvPr/>
        </p:nvPicPr>
        <p:blipFill>
          <a:blip r:embed="rId3"/>
          <a:stretch>
            <a:fillRect/>
          </a:stretch>
        </p:blipFill>
        <p:spPr>
          <a:xfrm>
            <a:off x="4664154" y="2296638"/>
            <a:ext cx="4389068" cy="3887971"/>
          </a:xfrm>
          <a:prstGeom prst="rect">
            <a:avLst/>
          </a:prstGeom>
        </p:spPr>
      </p:pic>
      <p:sp>
        <p:nvSpPr>
          <p:cNvPr id="10" name="Rectangle 9">
            <a:extLst>
              <a:ext uri="{FF2B5EF4-FFF2-40B4-BE49-F238E27FC236}">
                <a16:creationId xmlns:a16="http://schemas.microsoft.com/office/drawing/2014/main" id="{8E062156-06E2-4A8A-A42A-0882F54E55AE}"/>
              </a:ext>
            </a:extLst>
          </p:cNvPr>
          <p:cNvSpPr/>
          <p:nvPr/>
        </p:nvSpPr>
        <p:spPr>
          <a:xfrm>
            <a:off x="90778" y="6097906"/>
            <a:ext cx="4377304" cy="49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Restaurants in Dallas</a:t>
            </a:r>
          </a:p>
        </p:txBody>
      </p:sp>
      <p:sp>
        <p:nvSpPr>
          <p:cNvPr id="11" name="Rectangle 10">
            <a:extLst>
              <a:ext uri="{FF2B5EF4-FFF2-40B4-BE49-F238E27FC236}">
                <a16:creationId xmlns:a16="http://schemas.microsoft.com/office/drawing/2014/main" id="{55695472-E5B7-4094-AC54-D4BF6C3BFAC8}"/>
              </a:ext>
            </a:extLst>
          </p:cNvPr>
          <p:cNvSpPr/>
          <p:nvPr/>
        </p:nvSpPr>
        <p:spPr>
          <a:xfrm>
            <a:off x="4659468" y="6097905"/>
            <a:ext cx="4389068" cy="49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Chinese Restaurants in Dallas</a:t>
            </a:r>
          </a:p>
        </p:txBody>
      </p:sp>
    </p:spTree>
    <p:extLst>
      <p:ext uri="{BB962C8B-B14F-4D97-AF65-F5344CB8AC3E}">
        <p14:creationId xmlns:p14="http://schemas.microsoft.com/office/powerpoint/2010/main" val="262142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7188"/>
            <a:ext cx="9143999" cy="1303640"/>
          </a:xfrm>
        </p:spPr>
        <p:txBody>
          <a:bodyPr/>
          <a:lstStyle/>
          <a:p>
            <a:r>
              <a:rPr lang="en-US" sz="3600" dirty="0"/>
              <a:t>Most Common Restaurant Type in Dallas for 20 Neighborhoods (Alphabetical)</a:t>
            </a:r>
          </a:p>
        </p:txBody>
      </p:sp>
      <p:pic>
        <p:nvPicPr>
          <p:cNvPr id="7" name="Picture 6">
            <a:extLst>
              <a:ext uri="{FF2B5EF4-FFF2-40B4-BE49-F238E27FC236}">
                <a16:creationId xmlns:a16="http://schemas.microsoft.com/office/drawing/2014/main" id="{89F4F39A-7E9B-4C25-94C0-72FDADFC26F4}"/>
              </a:ext>
            </a:extLst>
          </p:cNvPr>
          <p:cNvPicPr>
            <a:picLocks noChangeAspect="1"/>
          </p:cNvPicPr>
          <p:nvPr/>
        </p:nvPicPr>
        <p:blipFill>
          <a:blip r:embed="rId2"/>
          <a:stretch>
            <a:fillRect/>
          </a:stretch>
        </p:blipFill>
        <p:spPr>
          <a:xfrm>
            <a:off x="750436" y="2112333"/>
            <a:ext cx="7784051" cy="4582633"/>
          </a:xfrm>
          <a:prstGeom prst="rect">
            <a:avLst/>
          </a:prstGeom>
        </p:spPr>
      </p:pic>
    </p:spTree>
    <p:extLst>
      <p:ext uri="{BB962C8B-B14F-4D97-AF65-F5344CB8AC3E}">
        <p14:creationId xmlns:p14="http://schemas.microsoft.com/office/powerpoint/2010/main" val="123468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0" y="2241973"/>
            <a:ext cx="9144000" cy="4616026"/>
          </a:xfrm>
        </p:spPr>
        <p:txBody>
          <a:bodyPr>
            <a:normAutofit fontScale="92500" lnSpcReduction="10000"/>
          </a:bodyPr>
          <a:lstStyle/>
          <a:p>
            <a:r>
              <a:rPr lang="en-US" dirty="0"/>
              <a:t>1.1 Background</a:t>
            </a:r>
          </a:p>
          <a:p>
            <a:pPr marL="0" indent="0">
              <a:buNone/>
            </a:pPr>
            <a:r>
              <a:rPr lang="en-US" dirty="0"/>
              <a:t>Dallas is the third largest city in Texas, with 1.33 million residents as of 2019. The two larger cities, Houston and San Antonio have a well-established demographic of Chinese and Asian restaurants. Most large cities have authentic Japanese and Korean restaurants, in addition to Asian fusion restaurants. However, there aren’t a significant number of Chinese restaurants that specialize in authentic Chinese food.</a:t>
            </a:r>
          </a:p>
          <a:p>
            <a:r>
              <a:rPr lang="en-US" dirty="0"/>
              <a:t>1.2 Business Problem</a:t>
            </a:r>
          </a:p>
          <a:p>
            <a:pPr marL="0" indent="0">
              <a:buNone/>
            </a:pPr>
            <a:r>
              <a:rPr lang="en-US" dirty="0"/>
              <a:t>We are looking for a location in the city of Dallas to open a Chinese restaurant. The study must include data on all dining facilities, including how they are distributed in the city and their disposition. The opening of the new restaurants requires this study to decide the preferred location to guarantee the best foundation for the restaurant.</a:t>
            </a:r>
          </a:p>
          <a:p>
            <a:r>
              <a:rPr lang="en-US" dirty="0"/>
              <a:t>1.3 Stakeholders</a:t>
            </a:r>
          </a:p>
          <a:p>
            <a:pPr marL="0" indent="0">
              <a:buNone/>
            </a:pPr>
            <a:r>
              <a:rPr lang="en-US" dirty="0"/>
              <a:t>This project would be of interest to entrepreneurs who wish to open a Chinese restaurant in Dallas, TX or potentially if someone would like to open a restaurant of any type. This project will provide data analytics for the restaurants and diners places found on Foursquare in the Toronto Area.</a:t>
            </a:r>
          </a:p>
          <a:p>
            <a:pPr marL="0" indent="0">
              <a:buNone/>
            </a:pPr>
            <a:endParaRPr lang="en-US" dirty="0"/>
          </a:p>
        </p:txBody>
      </p:sp>
    </p:spTree>
    <p:extLst>
      <p:ext uri="{BB962C8B-B14F-4D97-AF65-F5344CB8AC3E}">
        <p14:creationId xmlns:p14="http://schemas.microsoft.com/office/powerpoint/2010/main" val="156654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Data</a:t>
            </a:r>
          </a:p>
        </p:txBody>
      </p:sp>
      <p:sp>
        <p:nvSpPr>
          <p:cNvPr id="3" name="Content Placeholder 2"/>
          <p:cNvSpPr>
            <a:spLocks noGrp="1"/>
          </p:cNvSpPr>
          <p:nvPr>
            <p:ph idx="1"/>
          </p:nvPr>
        </p:nvSpPr>
        <p:spPr>
          <a:xfrm>
            <a:off x="0" y="2241973"/>
            <a:ext cx="9144000" cy="4616026"/>
          </a:xfrm>
        </p:spPr>
        <p:txBody>
          <a:bodyPr>
            <a:normAutofit/>
          </a:bodyPr>
          <a:lstStyle/>
          <a:p>
            <a:r>
              <a:rPr lang="en-US" dirty="0"/>
              <a:t>2.1 Data Description</a:t>
            </a:r>
          </a:p>
          <a:p>
            <a:pPr marL="0" indent="0">
              <a:buNone/>
            </a:pPr>
            <a:r>
              <a:rPr lang="en-US" dirty="0"/>
              <a:t>The data needed for this project is required for analyzing the restaurants in Dallas. The data obtained is related to the Dallas Area, the postal codes of the neighborhoods and their latitude and longitude. With the help of this data, we get restaurants' data from Foursquare API along with each latitude and longitude.</a:t>
            </a:r>
          </a:p>
          <a:p>
            <a:r>
              <a:rPr lang="en-US" dirty="0"/>
              <a:t>2.2 Data Sources</a:t>
            </a:r>
          </a:p>
          <a:p>
            <a:pPr marL="568325">
              <a:buFont typeface="Arial" panose="020B0604020202020204" pitchFamily="34" charset="0"/>
              <a:buChar char="•"/>
            </a:pPr>
            <a:r>
              <a:rPr lang="en-US" dirty="0"/>
              <a:t>Dallas Neighborhood Data: </a:t>
            </a:r>
            <a:r>
              <a:rPr lang="en-US" dirty="0">
                <a:hlinkClick r:id="rId2"/>
              </a:rPr>
              <a:t>Best Neighborhoods In Dallas, TX For 2021 (homesnacks.com)</a:t>
            </a:r>
            <a:endParaRPr lang="en-US" dirty="0"/>
          </a:p>
          <a:p>
            <a:pPr marL="568325">
              <a:buFont typeface="Arial" panose="020B0604020202020204" pitchFamily="34" charset="0"/>
              <a:buChar char="•"/>
            </a:pPr>
            <a:r>
              <a:rPr lang="en-US" dirty="0"/>
              <a:t>Neighborhood Coordinates: </a:t>
            </a:r>
            <a:r>
              <a:rPr lang="en-US" dirty="0">
                <a:hlinkClick r:id="rId3"/>
              </a:rPr>
              <a:t>http://cocl.us/Geospatial_data</a:t>
            </a:r>
            <a:r>
              <a:rPr lang="en-US" dirty="0"/>
              <a:t> </a:t>
            </a:r>
          </a:p>
          <a:p>
            <a:pPr marL="568325">
              <a:buFont typeface="Arial" panose="020B0604020202020204" pitchFamily="34" charset="0"/>
              <a:buChar char="•"/>
            </a:pPr>
            <a:r>
              <a:rPr lang="en-US" dirty="0"/>
              <a:t>Foursquare API was utilized to pull data on restaurants given the above information.</a:t>
            </a:r>
          </a:p>
        </p:txBody>
      </p:sp>
    </p:spTree>
    <p:extLst>
      <p:ext uri="{BB962C8B-B14F-4D97-AF65-F5344CB8AC3E}">
        <p14:creationId xmlns:p14="http://schemas.microsoft.com/office/powerpoint/2010/main" val="407620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Methodology</a:t>
            </a:r>
          </a:p>
        </p:txBody>
      </p:sp>
      <p:sp>
        <p:nvSpPr>
          <p:cNvPr id="3" name="Content Placeholder 2"/>
          <p:cNvSpPr>
            <a:spLocks noGrp="1"/>
          </p:cNvSpPr>
          <p:nvPr>
            <p:ph idx="1"/>
          </p:nvPr>
        </p:nvSpPr>
        <p:spPr>
          <a:xfrm>
            <a:off x="0" y="2222287"/>
            <a:ext cx="9143999" cy="3636510"/>
          </a:xfrm>
        </p:spPr>
        <p:txBody>
          <a:bodyPr/>
          <a:lstStyle/>
          <a:p>
            <a:pPr>
              <a:buAutoNum type="arabicPeriod"/>
            </a:pPr>
            <a:r>
              <a:rPr lang="en-US" dirty="0"/>
              <a:t>Pull neighborhood data. My source was particularly helpful because it includes property value and mean income. I wrangled this data to provide </a:t>
            </a:r>
            <a:r>
              <a:rPr lang="en-US" dirty="0" err="1"/>
              <a:t>lat</a:t>
            </a:r>
            <a:r>
              <a:rPr lang="en-US" dirty="0"/>
              <a:t>-long coordinates.</a:t>
            </a:r>
          </a:p>
          <a:p>
            <a:pPr>
              <a:buAutoNum type="arabicPeriod"/>
            </a:pPr>
            <a:r>
              <a:rPr lang="en-US" dirty="0"/>
              <a:t>Pull restaurant data. My pull directly indicated how many restaurants are in each neighborhood. From here, I determined how many Chinese restaurants are in each neighborhood and displayed them on a map. I also looked at the popularity of food genres overall (Dallas) and by neighborhood.</a:t>
            </a:r>
          </a:p>
        </p:txBody>
      </p:sp>
    </p:spTree>
    <p:extLst>
      <p:ext uri="{BB962C8B-B14F-4D97-AF65-F5344CB8AC3E}">
        <p14:creationId xmlns:p14="http://schemas.microsoft.com/office/powerpoint/2010/main" val="186537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22287"/>
            <a:ext cx="9143999" cy="1206713"/>
          </a:xfrm>
        </p:spPr>
        <p:txBody>
          <a:bodyPr>
            <a:normAutofit fontScale="92500" lnSpcReduction="10000"/>
          </a:bodyPr>
          <a:lstStyle/>
          <a:p>
            <a:r>
              <a:rPr lang="en-US" sz="1400" dirty="0"/>
              <a:t>The number of unique venues in Dallas is 439. </a:t>
            </a:r>
          </a:p>
          <a:p>
            <a:r>
              <a:rPr lang="en-US" sz="1400" dirty="0"/>
              <a:t>The number of unique venue categories in Dallas is 35.</a:t>
            </a:r>
          </a:p>
          <a:p>
            <a:r>
              <a:rPr lang="en-US" sz="1400" dirty="0"/>
              <a:t>Chinese venues are listed as 6</a:t>
            </a:r>
            <a:r>
              <a:rPr lang="en-US" sz="1400" baseline="30000" dirty="0"/>
              <a:t>th</a:t>
            </a:r>
            <a:r>
              <a:rPr lang="en-US" sz="1400" dirty="0"/>
              <a:t> in frequency.</a:t>
            </a:r>
          </a:p>
          <a:p>
            <a:r>
              <a:rPr lang="en-US" sz="1400" dirty="0"/>
              <a:t>The number of unique Chinese venues in Dallas 20.</a:t>
            </a:r>
          </a:p>
        </p:txBody>
      </p:sp>
      <p:sp>
        <p:nvSpPr>
          <p:cNvPr id="4" name="Title 1">
            <a:extLst>
              <a:ext uri="{FF2B5EF4-FFF2-40B4-BE49-F238E27FC236}">
                <a16:creationId xmlns:a16="http://schemas.microsoft.com/office/drawing/2014/main" id="{1CC1CC6E-8C5A-4169-ABC7-E2489143C5AE}"/>
              </a:ext>
            </a:extLst>
          </p:cNvPr>
          <p:cNvSpPr>
            <a:spLocks noGrp="1"/>
          </p:cNvSpPr>
          <p:nvPr>
            <p:ph type="title"/>
          </p:nvPr>
        </p:nvSpPr>
        <p:spPr>
          <a:xfrm>
            <a:off x="809997" y="447188"/>
            <a:ext cx="7524003" cy="970450"/>
          </a:xfrm>
        </p:spPr>
        <p:txBody>
          <a:bodyPr/>
          <a:lstStyle/>
          <a:p>
            <a:r>
              <a:rPr lang="en-US" dirty="0"/>
              <a:t>3.2 Data Overview</a:t>
            </a:r>
          </a:p>
        </p:txBody>
      </p:sp>
      <p:grpSp>
        <p:nvGrpSpPr>
          <p:cNvPr id="9" name="Group 8">
            <a:extLst>
              <a:ext uri="{FF2B5EF4-FFF2-40B4-BE49-F238E27FC236}">
                <a16:creationId xmlns:a16="http://schemas.microsoft.com/office/drawing/2014/main" id="{9DD4214F-96FC-445F-B1B5-FA5EA1E34BA6}"/>
              </a:ext>
            </a:extLst>
          </p:cNvPr>
          <p:cNvGrpSpPr/>
          <p:nvPr/>
        </p:nvGrpSpPr>
        <p:grpSpPr>
          <a:xfrm>
            <a:off x="399626" y="3556001"/>
            <a:ext cx="8155094" cy="2980266"/>
            <a:chOff x="596053" y="4158827"/>
            <a:chExt cx="5188374" cy="2228425"/>
          </a:xfrm>
        </p:grpSpPr>
        <p:grpSp>
          <p:nvGrpSpPr>
            <p:cNvPr id="7" name="Group 6">
              <a:extLst>
                <a:ext uri="{FF2B5EF4-FFF2-40B4-BE49-F238E27FC236}">
                  <a16:creationId xmlns:a16="http://schemas.microsoft.com/office/drawing/2014/main" id="{089FF05F-A09F-4BBA-A65B-E08632B8FC40}"/>
                </a:ext>
              </a:extLst>
            </p:cNvPr>
            <p:cNvGrpSpPr/>
            <p:nvPr/>
          </p:nvGrpSpPr>
          <p:grpSpPr>
            <a:xfrm>
              <a:off x="596053" y="4528942"/>
              <a:ext cx="5181599" cy="1858310"/>
              <a:chOff x="2235201" y="1961850"/>
              <a:chExt cx="4226560" cy="1290364"/>
            </a:xfrm>
          </p:grpSpPr>
          <p:pic>
            <p:nvPicPr>
              <p:cNvPr id="5" name="Picture 4">
                <a:extLst>
                  <a:ext uri="{FF2B5EF4-FFF2-40B4-BE49-F238E27FC236}">
                    <a16:creationId xmlns:a16="http://schemas.microsoft.com/office/drawing/2014/main" id="{D2A95D50-24A3-4CF4-ACFE-AF24F57E9D16}"/>
                  </a:ext>
                </a:extLst>
              </p:cNvPr>
              <p:cNvPicPr>
                <a:picLocks noChangeAspect="1"/>
              </p:cNvPicPr>
              <p:nvPr/>
            </p:nvPicPr>
            <p:blipFill rotWithShape="1">
              <a:blip r:embed="rId2"/>
              <a:srcRect b="70486"/>
              <a:stretch/>
            </p:blipFill>
            <p:spPr>
              <a:xfrm>
                <a:off x="2235201" y="1961850"/>
                <a:ext cx="4226560" cy="1038737"/>
              </a:xfrm>
              <a:prstGeom prst="rect">
                <a:avLst/>
              </a:prstGeom>
            </p:spPr>
          </p:pic>
          <p:pic>
            <p:nvPicPr>
              <p:cNvPr id="6" name="Picture 5">
                <a:extLst>
                  <a:ext uri="{FF2B5EF4-FFF2-40B4-BE49-F238E27FC236}">
                    <a16:creationId xmlns:a16="http://schemas.microsoft.com/office/drawing/2014/main" id="{CFB04DA3-C977-43FF-A73F-81061662A97D}"/>
                  </a:ext>
                </a:extLst>
              </p:cNvPr>
              <p:cNvPicPr>
                <a:picLocks noChangeAspect="1"/>
              </p:cNvPicPr>
              <p:nvPr/>
            </p:nvPicPr>
            <p:blipFill rotWithShape="1">
              <a:blip r:embed="rId2"/>
              <a:srcRect t="92850"/>
              <a:stretch/>
            </p:blipFill>
            <p:spPr>
              <a:xfrm>
                <a:off x="2235201" y="3000587"/>
                <a:ext cx="4226560" cy="251627"/>
              </a:xfrm>
              <a:prstGeom prst="rect">
                <a:avLst/>
              </a:prstGeom>
            </p:spPr>
          </p:pic>
        </p:grpSp>
        <p:sp>
          <p:nvSpPr>
            <p:cNvPr id="8" name="Rectangle 7">
              <a:extLst>
                <a:ext uri="{FF2B5EF4-FFF2-40B4-BE49-F238E27FC236}">
                  <a16:creationId xmlns:a16="http://schemas.microsoft.com/office/drawing/2014/main" id="{400D3E23-EEE1-47AD-A3F0-931E0EB67D32}"/>
                </a:ext>
              </a:extLst>
            </p:cNvPr>
            <p:cNvSpPr/>
            <p:nvPr/>
          </p:nvSpPr>
          <p:spPr>
            <a:xfrm>
              <a:off x="596053" y="4158827"/>
              <a:ext cx="5188374" cy="37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Frequency of Restaurants in Dallas (top 11)</a:t>
              </a:r>
            </a:p>
          </p:txBody>
        </p:sp>
      </p:grpSp>
      <p:sp>
        <p:nvSpPr>
          <p:cNvPr id="10" name="Rectangle 9">
            <a:extLst>
              <a:ext uri="{FF2B5EF4-FFF2-40B4-BE49-F238E27FC236}">
                <a16:creationId xmlns:a16="http://schemas.microsoft.com/office/drawing/2014/main" id="{483CD48F-3A46-44FA-8CAA-B3AE22EC4F13}"/>
              </a:ext>
            </a:extLst>
          </p:cNvPr>
          <p:cNvSpPr/>
          <p:nvPr/>
        </p:nvSpPr>
        <p:spPr>
          <a:xfrm>
            <a:off x="1144693" y="4971627"/>
            <a:ext cx="2689014" cy="17610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8343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22288"/>
            <a:ext cx="9143999" cy="924808"/>
          </a:xfrm>
        </p:spPr>
        <p:txBody>
          <a:bodyPr>
            <a:normAutofit lnSpcReduction="10000"/>
          </a:bodyPr>
          <a:lstStyle/>
          <a:p>
            <a:r>
              <a:rPr lang="en-US" sz="1400" dirty="0"/>
              <a:t>As stated on the previous slide, the number of unique Chinese venues in Dallas 20. However, you must remember that our original business problem involves the lack of authentic Chinese restaurants. Below is the list of Chinese restaurants in the Dallas area, and I have lined through those that are automatically disqualified for our problem set (chain and fast food Chinese).</a:t>
            </a:r>
          </a:p>
        </p:txBody>
      </p:sp>
      <p:sp>
        <p:nvSpPr>
          <p:cNvPr id="4" name="Title 1">
            <a:extLst>
              <a:ext uri="{FF2B5EF4-FFF2-40B4-BE49-F238E27FC236}">
                <a16:creationId xmlns:a16="http://schemas.microsoft.com/office/drawing/2014/main" id="{1CC1CC6E-8C5A-4169-ABC7-E2489143C5AE}"/>
              </a:ext>
            </a:extLst>
          </p:cNvPr>
          <p:cNvSpPr>
            <a:spLocks noGrp="1"/>
          </p:cNvSpPr>
          <p:nvPr>
            <p:ph type="title"/>
          </p:nvPr>
        </p:nvSpPr>
        <p:spPr>
          <a:xfrm>
            <a:off x="809997" y="447188"/>
            <a:ext cx="7524003" cy="970450"/>
          </a:xfrm>
        </p:spPr>
        <p:txBody>
          <a:bodyPr/>
          <a:lstStyle/>
          <a:p>
            <a:r>
              <a:rPr lang="en-US" dirty="0"/>
              <a:t>3.3 Data Analysis</a:t>
            </a:r>
          </a:p>
        </p:txBody>
      </p:sp>
      <p:grpSp>
        <p:nvGrpSpPr>
          <p:cNvPr id="13" name="Group 12">
            <a:extLst>
              <a:ext uri="{FF2B5EF4-FFF2-40B4-BE49-F238E27FC236}">
                <a16:creationId xmlns:a16="http://schemas.microsoft.com/office/drawing/2014/main" id="{9741234C-4CEB-4DCC-B428-7E5CAA03F416}"/>
              </a:ext>
            </a:extLst>
          </p:cNvPr>
          <p:cNvGrpSpPr/>
          <p:nvPr/>
        </p:nvGrpSpPr>
        <p:grpSpPr>
          <a:xfrm>
            <a:off x="440267" y="3241922"/>
            <a:ext cx="4006427" cy="3300689"/>
            <a:chOff x="3203787" y="3147096"/>
            <a:chExt cx="4006427" cy="3300689"/>
          </a:xfrm>
        </p:grpSpPr>
        <p:pic>
          <p:nvPicPr>
            <p:cNvPr id="11" name="Picture 10">
              <a:extLst>
                <a:ext uri="{FF2B5EF4-FFF2-40B4-BE49-F238E27FC236}">
                  <a16:creationId xmlns:a16="http://schemas.microsoft.com/office/drawing/2014/main" id="{52D0EE9D-C600-4404-A0B3-0A99D49740C1}"/>
                </a:ext>
              </a:extLst>
            </p:cNvPr>
            <p:cNvPicPr>
              <a:picLocks noChangeAspect="1"/>
            </p:cNvPicPr>
            <p:nvPr/>
          </p:nvPicPr>
          <p:blipFill rotWithShape="1">
            <a:blip r:embed="rId2"/>
            <a:srcRect r="81099"/>
            <a:stretch/>
          </p:blipFill>
          <p:spPr>
            <a:xfrm>
              <a:off x="3203787" y="3147096"/>
              <a:ext cx="955040" cy="3300689"/>
            </a:xfrm>
            <a:prstGeom prst="rect">
              <a:avLst/>
            </a:prstGeom>
          </p:spPr>
        </p:pic>
        <p:pic>
          <p:nvPicPr>
            <p:cNvPr id="12" name="Picture 11">
              <a:extLst>
                <a:ext uri="{FF2B5EF4-FFF2-40B4-BE49-F238E27FC236}">
                  <a16:creationId xmlns:a16="http://schemas.microsoft.com/office/drawing/2014/main" id="{70967E86-77FE-49DD-BCBF-B295A9D77797}"/>
                </a:ext>
              </a:extLst>
            </p:cNvPr>
            <p:cNvPicPr>
              <a:picLocks noChangeAspect="1"/>
            </p:cNvPicPr>
            <p:nvPr/>
          </p:nvPicPr>
          <p:blipFill rotWithShape="1">
            <a:blip r:embed="rId2"/>
            <a:srcRect l="39611"/>
            <a:stretch/>
          </p:blipFill>
          <p:spPr>
            <a:xfrm>
              <a:off x="4158827" y="3147096"/>
              <a:ext cx="3051387" cy="3300689"/>
            </a:xfrm>
            <a:prstGeom prst="rect">
              <a:avLst/>
            </a:prstGeom>
          </p:spPr>
        </p:pic>
      </p:grpSp>
      <p:cxnSp>
        <p:nvCxnSpPr>
          <p:cNvPr id="15" name="Straight Connector 14">
            <a:extLst>
              <a:ext uri="{FF2B5EF4-FFF2-40B4-BE49-F238E27FC236}">
                <a16:creationId xmlns:a16="http://schemas.microsoft.com/office/drawing/2014/main" id="{90B37518-5DD1-4AFF-9FF8-2FE4572A22B3}"/>
              </a:ext>
            </a:extLst>
          </p:cNvPr>
          <p:cNvCxnSpPr/>
          <p:nvPr/>
        </p:nvCxnSpPr>
        <p:spPr>
          <a:xfrm>
            <a:off x="372533" y="3935307"/>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8BD14B-9F00-4D81-A23F-4D24E403645C}"/>
              </a:ext>
            </a:extLst>
          </p:cNvPr>
          <p:cNvCxnSpPr/>
          <p:nvPr/>
        </p:nvCxnSpPr>
        <p:spPr>
          <a:xfrm>
            <a:off x="372533" y="408770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D9B654-F0B4-4C83-9D67-14B4509AFE95}"/>
              </a:ext>
            </a:extLst>
          </p:cNvPr>
          <p:cNvCxnSpPr/>
          <p:nvPr/>
        </p:nvCxnSpPr>
        <p:spPr>
          <a:xfrm>
            <a:off x="372532" y="456522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93C91B-70A3-4D81-B1FB-CD9F09335B26}"/>
              </a:ext>
            </a:extLst>
          </p:cNvPr>
          <p:cNvCxnSpPr/>
          <p:nvPr/>
        </p:nvCxnSpPr>
        <p:spPr>
          <a:xfrm>
            <a:off x="372531" y="5039360"/>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8E6D23-E625-4DD1-B2E0-D72CCB25F207}"/>
              </a:ext>
            </a:extLst>
          </p:cNvPr>
          <p:cNvCxnSpPr/>
          <p:nvPr/>
        </p:nvCxnSpPr>
        <p:spPr>
          <a:xfrm>
            <a:off x="372530" y="519514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21BF5B-85CE-40E6-B935-26C6106CF051}"/>
              </a:ext>
            </a:extLst>
          </p:cNvPr>
          <p:cNvCxnSpPr/>
          <p:nvPr/>
        </p:nvCxnSpPr>
        <p:spPr>
          <a:xfrm>
            <a:off x="372529" y="5361095"/>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6E0BE5-6775-48A7-9FB5-2A246226385F}"/>
              </a:ext>
            </a:extLst>
          </p:cNvPr>
          <p:cNvCxnSpPr/>
          <p:nvPr/>
        </p:nvCxnSpPr>
        <p:spPr>
          <a:xfrm>
            <a:off x="372528" y="5686215"/>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4C3DEE-BC55-4A6C-98EF-6B0F450CFDD7}"/>
              </a:ext>
            </a:extLst>
          </p:cNvPr>
          <p:cNvCxnSpPr/>
          <p:nvPr/>
        </p:nvCxnSpPr>
        <p:spPr>
          <a:xfrm>
            <a:off x="372527" y="648546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A1419A59-18F0-4E17-91A0-F0938771BD85}"/>
              </a:ext>
            </a:extLst>
          </p:cNvPr>
          <p:cNvSpPr txBox="1">
            <a:spLocks/>
          </p:cNvSpPr>
          <p:nvPr/>
        </p:nvSpPr>
        <p:spPr>
          <a:xfrm>
            <a:off x="4788747" y="3241913"/>
            <a:ext cx="4355244" cy="33006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In this case, the removed restaurants were:</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P.F. Chang’s</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Panda Express (multiple)</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“Buffet” style</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“Express” style</a:t>
            </a:r>
          </a:p>
          <a:p>
            <a:pPr marL="742950" marR="0" lvl="1" indent="-28575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endPar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This leaves us with 11 restaurants are a potentially “authentic,” but let's go back to look at the affluent neighborhoods.</a:t>
            </a:r>
          </a:p>
        </p:txBody>
      </p:sp>
      <p:cxnSp>
        <p:nvCxnSpPr>
          <p:cNvPr id="24" name="Straight Connector 23">
            <a:extLst>
              <a:ext uri="{FF2B5EF4-FFF2-40B4-BE49-F238E27FC236}">
                <a16:creationId xmlns:a16="http://schemas.microsoft.com/office/drawing/2014/main" id="{FA76A91D-F12C-4050-B236-AADD32E2F62A}"/>
              </a:ext>
            </a:extLst>
          </p:cNvPr>
          <p:cNvCxnSpPr/>
          <p:nvPr/>
        </p:nvCxnSpPr>
        <p:spPr>
          <a:xfrm>
            <a:off x="372527" y="5527042"/>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3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18171"/>
            <a:ext cx="9143999" cy="924808"/>
          </a:xfrm>
        </p:spPr>
        <p:txBody>
          <a:bodyPr>
            <a:normAutofit/>
          </a:bodyPr>
          <a:lstStyle/>
          <a:p>
            <a:r>
              <a:rPr lang="en-US" sz="1400" dirty="0"/>
              <a:t>The neighborhoods highlighted above are indicated to show that they have no Chinese restaurants whatsoever. The highlighted restaurants are to indicate those that do fall into affluent/”desirable” residential neighborhoods.</a:t>
            </a:r>
          </a:p>
        </p:txBody>
      </p:sp>
      <p:sp>
        <p:nvSpPr>
          <p:cNvPr id="4" name="Title 1">
            <a:extLst>
              <a:ext uri="{FF2B5EF4-FFF2-40B4-BE49-F238E27FC236}">
                <a16:creationId xmlns:a16="http://schemas.microsoft.com/office/drawing/2014/main" id="{1CC1CC6E-8C5A-4169-ABC7-E2489143C5AE}"/>
              </a:ext>
            </a:extLst>
          </p:cNvPr>
          <p:cNvSpPr>
            <a:spLocks noGrp="1"/>
          </p:cNvSpPr>
          <p:nvPr>
            <p:ph type="title"/>
          </p:nvPr>
        </p:nvSpPr>
        <p:spPr>
          <a:xfrm>
            <a:off x="809997" y="447188"/>
            <a:ext cx="7524003" cy="970450"/>
          </a:xfrm>
        </p:spPr>
        <p:txBody>
          <a:bodyPr/>
          <a:lstStyle/>
          <a:p>
            <a:r>
              <a:rPr lang="en-US" dirty="0"/>
              <a:t>3.3 Data Analysis</a:t>
            </a:r>
          </a:p>
        </p:txBody>
      </p:sp>
      <p:grpSp>
        <p:nvGrpSpPr>
          <p:cNvPr id="13" name="Group 12">
            <a:extLst>
              <a:ext uri="{FF2B5EF4-FFF2-40B4-BE49-F238E27FC236}">
                <a16:creationId xmlns:a16="http://schemas.microsoft.com/office/drawing/2014/main" id="{9741234C-4CEB-4DCC-B428-7E5CAA03F416}"/>
              </a:ext>
            </a:extLst>
          </p:cNvPr>
          <p:cNvGrpSpPr/>
          <p:nvPr/>
        </p:nvGrpSpPr>
        <p:grpSpPr>
          <a:xfrm>
            <a:off x="4930987" y="2300428"/>
            <a:ext cx="4006427" cy="3300689"/>
            <a:chOff x="3203787" y="3147096"/>
            <a:chExt cx="4006427" cy="3300689"/>
          </a:xfrm>
        </p:grpSpPr>
        <p:pic>
          <p:nvPicPr>
            <p:cNvPr id="11" name="Picture 10">
              <a:extLst>
                <a:ext uri="{FF2B5EF4-FFF2-40B4-BE49-F238E27FC236}">
                  <a16:creationId xmlns:a16="http://schemas.microsoft.com/office/drawing/2014/main" id="{52D0EE9D-C600-4404-A0B3-0A99D49740C1}"/>
                </a:ext>
              </a:extLst>
            </p:cNvPr>
            <p:cNvPicPr>
              <a:picLocks noChangeAspect="1"/>
            </p:cNvPicPr>
            <p:nvPr/>
          </p:nvPicPr>
          <p:blipFill rotWithShape="1">
            <a:blip r:embed="rId2"/>
            <a:srcRect r="81099"/>
            <a:stretch/>
          </p:blipFill>
          <p:spPr>
            <a:xfrm>
              <a:off x="3203787" y="3147096"/>
              <a:ext cx="955040" cy="3300689"/>
            </a:xfrm>
            <a:prstGeom prst="rect">
              <a:avLst/>
            </a:prstGeom>
          </p:spPr>
        </p:pic>
        <p:pic>
          <p:nvPicPr>
            <p:cNvPr id="12" name="Picture 11">
              <a:extLst>
                <a:ext uri="{FF2B5EF4-FFF2-40B4-BE49-F238E27FC236}">
                  <a16:creationId xmlns:a16="http://schemas.microsoft.com/office/drawing/2014/main" id="{70967E86-77FE-49DD-BCBF-B295A9D77797}"/>
                </a:ext>
              </a:extLst>
            </p:cNvPr>
            <p:cNvPicPr>
              <a:picLocks noChangeAspect="1"/>
            </p:cNvPicPr>
            <p:nvPr/>
          </p:nvPicPr>
          <p:blipFill rotWithShape="1">
            <a:blip r:embed="rId2"/>
            <a:srcRect l="39611"/>
            <a:stretch/>
          </p:blipFill>
          <p:spPr>
            <a:xfrm>
              <a:off x="4158827" y="3147096"/>
              <a:ext cx="3051387" cy="3300689"/>
            </a:xfrm>
            <a:prstGeom prst="rect">
              <a:avLst/>
            </a:prstGeom>
          </p:spPr>
        </p:pic>
      </p:grpSp>
      <p:cxnSp>
        <p:nvCxnSpPr>
          <p:cNvPr id="15" name="Straight Connector 14">
            <a:extLst>
              <a:ext uri="{FF2B5EF4-FFF2-40B4-BE49-F238E27FC236}">
                <a16:creationId xmlns:a16="http://schemas.microsoft.com/office/drawing/2014/main" id="{90B37518-5DD1-4AFF-9FF8-2FE4572A22B3}"/>
              </a:ext>
            </a:extLst>
          </p:cNvPr>
          <p:cNvCxnSpPr/>
          <p:nvPr/>
        </p:nvCxnSpPr>
        <p:spPr>
          <a:xfrm>
            <a:off x="4863253" y="2993813"/>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8BD14B-9F00-4D81-A23F-4D24E403645C}"/>
              </a:ext>
            </a:extLst>
          </p:cNvPr>
          <p:cNvCxnSpPr/>
          <p:nvPr/>
        </p:nvCxnSpPr>
        <p:spPr>
          <a:xfrm>
            <a:off x="4863253" y="3146214"/>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D9B654-F0B4-4C83-9D67-14B4509AFE95}"/>
              </a:ext>
            </a:extLst>
          </p:cNvPr>
          <p:cNvCxnSpPr/>
          <p:nvPr/>
        </p:nvCxnSpPr>
        <p:spPr>
          <a:xfrm>
            <a:off x="4863252" y="3623734"/>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93C91B-70A3-4D81-B1FB-CD9F09335B26}"/>
              </a:ext>
            </a:extLst>
          </p:cNvPr>
          <p:cNvCxnSpPr/>
          <p:nvPr/>
        </p:nvCxnSpPr>
        <p:spPr>
          <a:xfrm>
            <a:off x="4863251" y="4097866"/>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8E6D23-E625-4DD1-B2E0-D72CCB25F207}"/>
              </a:ext>
            </a:extLst>
          </p:cNvPr>
          <p:cNvCxnSpPr/>
          <p:nvPr/>
        </p:nvCxnSpPr>
        <p:spPr>
          <a:xfrm>
            <a:off x="4863250" y="4253654"/>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21BF5B-85CE-40E6-B935-26C6106CF051}"/>
              </a:ext>
            </a:extLst>
          </p:cNvPr>
          <p:cNvCxnSpPr/>
          <p:nvPr/>
        </p:nvCxnSpPr>
        <p:spPr>
          <a:xfrm>
            <a:off x="4863249" y="4419601"/>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6E0BE5-6775-48A7-9FB5-2A246226385F}"/>
              </a:ext>
            </a:extLst>
          </p:cNvPr>
          <p:cNvCxnSpPr/>
          <p:nvPr/>
        </p:nvCxnSpPr>
        <p:spPr>
          <a:xfrm>
            <a:off x="4863248" y="4744721"/>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4C3DEE-BC55-4A6C-98EF-6B0F450CFDD7}"/>
              </a:ext>
            </a:extLst>
          </p:cNvPr>
          <p:cNvCxnSpPr/>
          <p:nvPr/>
        </p:nvCxnSpPr>
        <p:spPr>
          <a:xfrm>
            <a:off x="4863247" y="5543974"/>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A91D-F12C-4050-B236-AADD32E2F62A}"/>
              </a:ext>
            </a:extLst>
          </p:cNvPr>
          <p:cNvCxnSpPr/>
          <p:nvPr/>
        </p:nvCxnSpPr>
        <p:spPr>
          <a:xfrm>
            <a:off x="4863247" y="4585548"/>
            <a:ext cx="4199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C41F993-84D6-4F85-9E25-620C3E976C3B}"/>
              </a:ext>
            </a:extLst>
          </p:cNvPr>
          <p:cNvPicPr>
            <a:picLocks noChangeAspect="1"/>
          </p:cNvPicPr>
          <p:nvPr/>
        </p:nvPicPr>
        <p:blipFill>
          <a:blip r:embed="rId3"/>
          <a:stretch>
            <a:fillRect/>
          </a:stretch>
        </p:blipFill>
        <p:spPr>
          <a:xfrm>
            <a:off x="134404" y="2300428"/>
            <a:ext cx="4671279" cy="2887824"/>
          </a:xfrm>
          <a:prstGeom prst="rect">
            <a:avLst/>
          </a:prstGeom>
        </p:spPr>
      </p:pic>
      <p:sp>
        <p:nvSpPr>
          <p:cNvPr id="25" name="Rectangle 24">
            <a:extLst>
              <a:ext uri="{FF2B5EF4-FFF2-40B4-BE49-F238E27FC236}">
                <a16:creationId xmlns:a16="http://schemas.microsoft.com/office/drawing/2014/main" id="{60F004DC-4989-47C7-83B4-F5CF2F12416C}"/>
              </a:ext>
            </a:extLst>
          </p:cNvPr>
          <p:cNvSpPr/>
          <p:nvPr/>
        </p:nvSpPr>
        <p:spPr>
          <a:xfrm>
            <a:off x="5245944" y="2438402"/>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6" name="Rectangle 25">
            <a:extLst>
              <a:ext uri="{FF2B5EF4-FFF2-40B4-BE49-F238E27FC236}">
                <a16:creationId xmlns:a16="http://schemas.microsoft.com/office/drawing/2014/main" id="{9FA92D40-549A-40C8-867D-071A392A1EEC}"/>
              </a:ext>
            </a:extLst>
          </p:cNvPr>
          <p:cNvSpPr/>
          <p:nvPr/>
        </p:nvSpPr>
        <p:spPr>
          <a:xfrm>
            <a:off x="5242561" y="2597575"/>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F919CECA-046C-46C1-B3B7-B435D7A29475}"/>
              </a:ext>
            </a:extLst>
          </p:cNvPr>
          <p:cNvSpPr/>
          <p:nvPr/>
        </p:nvSpPr>
        <p:spPr>
          <a:xfrm>
            <a:off x="5245952" y="2749975"/>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Rectangle 27">
            <a:extLst>
              <a:ext uri="{FF2B5EF4-FFF2-40B4-BE49-F238E27FC236}">
                <a16:creationId xmlns:a16="http://schemas.microsoft.com/office/drawing/2014/main" id="{120A6D04-A836-4BE1-AB4C-48CAC1640F04}"/>
              </a:ext>
            </a:extLst>
          </p:cNvPr>
          <p:cNvSpPr/>
          <p:nvPr/>
        </p:nvSpPr>
        <p:spPr>
          <a:xfrm>
            <a:off x="5120640" y="3230880"/>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9" name="Rectangle 28">
            <a:extLst>
              <a:ext uri="{FF2B5EF4-FFF2-40B4-BE49-F238E27FC236}">
                <a16:creationId xmlns:a16="http://schemas.microsoft.com/office/drawing/2014/main" id="{386BC833-272A-421D-B1FA-6CB67FF46A1B}"/>
              </a:ext>
            </a:extLst>
          </p:cNvPr>
          <p:cNvSpPr/>
          <p:nvPr/>
        </p:nvSpPr>
        <p:spPr>
          <a:xfrm>
            <a:off x="5120639" y="3408466"/>
            <a:ext cx="765387" cy="16256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Rectangle 29">
            <a:extLst>
              <a:ext uri="{FF2B5EF4-FFF2-40B4-BE49-F238E27FC236}">
                <a16:creationId xmlns:a16="http://schemas.microsoft.com/office/drawing/2014/main" id="{BC63B468-4191-4DCC-8E22-F678A778A1F0}"/>
              </a:ext>
            </a:extLst>
          </p:cNvPr>
          <p:cNvSpPr/>
          <p:nvPr/>
        </p:nvSpPr>
        <p:spPr>
          <a:xfrm>
            <a:off x="1060027" y="2581081"/>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ectangle 30">
            <a:extLst>
              <a:ext uri="{FF2B5EF4-FFF2-40B4-BE49-F238E27FC236}">
                <a16:creationId xmlns:a16="http://schemas.microsoft.com/office/drawing/2014/main" id="{0B52BD47-BD1A-4281-8DC2-79A081F44CEE}"/>
              </a:ext>
            </a:extLst>
          </p:cNvPr>
          <p:cNvSpPr/>
          <p:nvPr/>
        </p:nvSpPr>
        <p:spPr>
          <a:xfrm>
            <a:off x="1060027" y="2848190"/>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A8F90B42-6EAE-4E60-8E28-70F8457A9CD5}"/>
              </a:ext>
            </a:extLst>
          </p:cNvPr>
          <p:cNvSpPr/>
          <p:nvPr/>
        </p:nvSpPr>
        <p:spPr>
          <a:xfrm>
            <a:off x="1060027" y="3653120"/>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Rectangle 32">
            <a:extLst>
              <a:ext uri="{FF2B5EF4-FFF2-40B4-BE49-F238E27FC236}">
                <a16:creationId xmlns:a16="http://schemas.microsoft.com/office/drawing/2014/main" id="{B774FCDB-BC61-4262-8D35-E5AB19D917DE}"/>
              </a:ext>
            </a:extLst>
          </p:cNvPr>
          <p:cNvSpPr/>
          <p:nvPr/>
        </p:nvSpPr>
        <p:spPr>
          <a:xfrm>
            <a:off x="1060027" y="3922199"/>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33">
            <a:extLst>
              <a:ext uri="{FF2B5EF4-FFF2-40B4-BE49-F238E27FC236}">
                <a16:creationId xmlns:a16="http://schemas.microsoft.com/office/drawing/2014/main" id="{1845732E-163F-4C13-91EF-85D96E80387E}"/>
              </a:ext>
            </a:extLst>
          </p:cNvPr>
          <p:cNvSpPr/>
          <p:nvPr/>
        </p:nvSpPr>
        <p:spPr>
          <a:xfrm>
            <a:off x="1060027" y="4191278"/>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5" name="Rectangle 34">
            <a:extLst>
              <a:ext uri="{FF2B5EF4-FFF2-40B4-BE49-F238E27FC236}">
                <a16:creationId xmlns:a16="http://schemas.microsoft.com/office/drawing/2014/main" id="{0183307F-85DB-4CDF-97B4-96892195A69A}"/>
              </a:ext>
            </a:extLst>
          </p:cNvPr>
          <p:cNvSpPr/>
          <p:nvPr/>
        </p:nvSpPr>
        <p:spPr>
          <a:xfrm>
            <a:off x="1060027" y="4716860"/>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Rectangle 35">
            <a:extLst>
              <a:ext uri="{FF2B5EF4-FFF2-40B4-BE49-F238E27FC236}">
                <a16:creationId xmlns:a16="http://schemas.microsoft.com/office/drawing/2014/main" id="{0B47FE7A-B2A0-4386-89FD-8464F8DF4037}"/>
              </a:ext>
            </a:extLst>
          </p:cNvPr>
          <p:cNvSpPr/>
          <p:nvPr/>
        </p:nvSpPr>
        <p:spPr>
          <a:xfrm>
            <a:off x="1060027" y="4984019"/>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7390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2130328"/>
            <a:ext cx="9143999" cy="1366548"/>
          </a:xfrm>
        </p:spPr>
        <p:txBody>
          <a:bodyPr>
            <a:normAutofit/>
          </a:bodyPr>
          <a:lstStyle/>
          <a:p>
            <a:r>
              <a:rPr lang="en-US" sz="1400" dirty="0"/>
              <a:t>Finally, the figures below show which neighborhoods (if any) are predominantly residential (there are no Chinese restaurants because there are no restaurants at all). As you can see, all affluent neighborhoods have at least a small number of restaurants in them.</a:t>
            </a:r>
          </a:p>
          <a:p>
            <a:r>
              <a:rPr lang="en-US" sz="1400" dirty="0"/>
              <a:t>All told, there are 212 restaurants in the highlighted neighborhoods, and none of them are Chinese, and they account for 48.3% of restaurants in Dallas.</a:t>
            </a:r>
          </a:p>
        </p:txBody>
      </p:sp>
      <p:sp>
        <p:nvSpPr>
          <p:cNvPr id="4" name="Title 1">
            <a:extLst>
              <a:ext uri="{FF2B5EF4-FFF2-40B4-BE49-F238E27FC236}">
                <a16:creationId xmlns:a16="http://schemas.microsoft.com/office/drawing/2014/main" id="{1CC1CC6E-8C5A-4169-ABC7-E2489143C5AE}"/>
              </a:ext>
            </a:extLst>
          </p:cNvPr>
          <p:cNvSpPr>
            <a:spLocks noGrp="1"/>
          </p:cNvSpPr>
          <p:nvPr>
            <p:ph type="title"/>
          </p:nvPr>
        </p:nvSpPr>
        <p:spPr>
          <a:xfrm>
            <a:off x="809997" y="447188"/>
            <a:ext cx="7524003" cy="970450"/>
          </a:xfrm>
        </p:spPr>
        <p:txBody>
          <a:bodyPr/>
          <a:lstStyle/>
          <a:p>
            <a:r>
              <a:rPr lang="en-US" dirty="0"/>
              <a:t>3.3 Data Analysis</a:t>
            </a:r>
          </a:p>
        </p:txBody>
      </p:sp>
      <p:pic>
        <p:nvPicPr>
          <p:cNvPr id="5" name="Picture 4">
            <a:extLst>
              <a:ext uri="{FF2B5EF4-FFF2-40B4-BE49-F238E27FC236}">
                <a16:creationId xmlns:a16="http://schemas.microsoft.com/office/drawing/2014/main" id="{5C41F993-84D6-4F85-9E25-620C3E976C3B}"/>
              </a:ext>
            </a:extLst>
          </p:cNvPr>
          <p:cNvPicPr>
            <a:picLocks noChangeAspect="1"/>
          </p:cNvPicPr>
          <p:nvPr/>
        </p:nvPicPr>
        <p:blipFill>
          <a:blip r:embed="rId2"/>
          <a:stretch>
            <a:fillRect/>
          </a:stretch>
        </p:blipFill>
        <p:spPr>
          <a:xfrm>
            <a:off x="141493" y="3597061"/>
            <a:ext cx="4671279" cy="2887824"/>
          </a:xfrm>
          <a:prstGeom prst="rect">
            <a:avLst/>
          </a:prstGeom>
        </p:spPr>
      </p:pic>
      <p:sp>
        <p:nvSpPr>
          <p:cNvPr id="30" name="Rectangle 29">
            <a:extLst>
              <a:ext uri="{FF2B5EF4-FFF2-40B4-BE49-F238E27FC236}">
                <a16:creationId xmlns:a16="http://schemas.microsoft.com/office/drawing/2014/main" id="{BC63B468-4191-4DCC-8E22-F678A778A1F0}"/>
              </a:ext>
            </a:extLst>
          </p:cNvPr>
          <p:cNvSpPr/>
          <p:nvPr/>
        </p:nvSpPr>
        <p:spPr>
          <a:xfrm>
            <a:off x="1067116" y="3877714"/>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1" name="Rectangle 30">
            <a:extLst>
              <a:ext uri="{FF2B5EF4-FFF2-40B4-BE49-F238E27FC236}">
                <a16:creationId xmlns:a16="http://schemas.microsoft.com/office/drawing/2014/main" id="{0B52BD47-BD1A-4281-8DC2-79A081F44CEE}"/>
              </a:ext>
            </a:extLst>
          </p:cNvPr>
          <p:cNvSpPr/>
          <p:nvPr/>
        </p:nvSpPr>
        <p:spPr>
          <a:xfrm>
            <a:off x="1067116" y="4144823"/>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A8F90B42-6EAE-4E60-8E28-70F8457A9CD5}"/>
              </a:ext>
            </a:extLst>
          </p:cNvPr>
          <p:cNvSpPr/>
          <p:nvPr/>
        </p:nvSpPr>
        <p:spPr>
          <a:xfrm>
            <a:off x="1067116" y="4949753"/>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Rectangle 32">
            <a:extLst>
              <a:ext uri="{FF2B5EF4-FFF2-40B4-BE49-F238E27FC236}">
                <a16:creationId xmlns:a16="http://schemas.microsoft.com/office/drawing/2014/main" id="{B774FCDB-BC61-4262-8D35-E5AB19D917DE}"/>
              </a:ext>
            </a:extLst>
          </p:cNvPr>
          <p:cNvSpPr/>
          <p:nvPr/>
        </p:nvSpPr>
        <p:spPr>
          <a:xfrm>
            <a:off x="1067116" y="5218832"/>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33">
            <a:extLst>
              <a:ext uri="{FF2B5EF4-FFF2-40B4-BE49-F238E27FC236}">
                <a16:creationId xmlns:a16="http://schemas.microsoft.com/office/drawing/2014/main" id="{1845732E-163F-4C13-91EF-85D96E80387E}"/>
              </a:ext>
            </a:extLst>
          </p:cNvPr>
          <p:cNvSpPr/>
          <p:nvPr/>
        </p:nvSpPr>
        <p:spPr>
          <a:xfrm>
            <a:off x="1067116" y="5487911"/>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5" name="Rectangle 34">
            <a:extLst>
              <a:ext uri="{FF2B5EF4-FFF2-40B4-BE49-F238E27FC236}">
                <a16:creationId xmlns:a16="http://schemas.microsoft.com/office/drawing/2014/main" id="{0183307F-85DB-4CDF-97B4-96892195A69A}"/>
              </a:ext>
            </a:extLst>
          </p:cNvPr>
          <p:cNvSpPr/>
          <p:nvPr/>
        </p:nvSpPr>
        <p:spPr>
          <a:xfrm>
            <a:off x="1067116" y="6013493"/>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6" name="Rectangle 35">
            <a:extLst>
              <a:ext uri="{FF2B5EF4-FFF2-40B4-BE49-F238E27FC236}">
                <a16:creationId xmlns:a16="http://schemas.microsoft.com/office/drawing/2014/main" id="{0B47FE7A-B2A0-4386-89FD-8464F8DF4037}"/>
              </a:ext>
            </a:extLst>
          </p:cNvPr>
          <p:cNvSpPr/>
          <p:nvPr/>
        </p:nvSpPr>
        <p:spPr>
          <a:xfrm>
            <a:off x="1067116" y="6280652"/>
            <a:ext cx="1317412" cy="1688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CE816BD-1BBC-41D6-9FD0-4DD08F829660}"/>
              </a:ext>
            </a:extLst>
          </p:cNvPr>
          <p:cNvPicPr>
            <a:picLocks noChangeAspect="1"/>
          </p:cNvPicPr>
          <p:nvPr/>
        </p:nvPicPr>
        <p:blipFill>
          <a:blip r:embed="rId3"/>
          <a:stretch>
            <a:fillRect/>
          </a:stretch>
        </p:blipFill>
        <p:spPr>
          <a:xfrm>
            <a:off x="5113761" y="3597061"/>
            <a:ext cx="3902924" cy="3145918"/>
          </a:xfrm>
          <a:prstGeom prst="rect">
            <a:avLst/>
          </a:prstGeom>
        </p:spPr>
      </p:pic>
    </p:spTree>
    <p:extLst>
      <p:ext uri="{BB962C8B-B14F-4D97-AF65-F5344CB8AC3E}">
        <p14:creationId xmlns:p14="http://schemas.microsoft.com/office/powerpoint/2010/main" val="331816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Results</a:t>
            </a:r>
          </a:p>
        </p:txBody>
      </p:sp>
      <p:sp>
        <p:nvSpPr>
          <p:cNvPr id="3" name="Content Placeholder 2"/>
          <p:cNvSpPr>
            <a:spLocks noGrp="1"/>
          </p:cNvSpPr>
          <p:nvPr>
            <p:ph idx="1"/>
          </p:nvPr>
        </p:nvSpPr>
        <p:spPr>
          <a:xfrm>
            <a:off x="1" y="2222287"/>
            <a:ext cx="9087292" cy="3636510"/>
          </a:xfrm>
        </p:spPr>
        <p:txBody>
          <a:bodyPr/>
          <a:lstStyle/>
          <a:p>
            <a:r>
              <a:rPr lang="en-US" dirty="0"/>
              <a:t>The data shows that most of the affluent neighborhoods in Dallas have no existing Chinese restaurants, but do have almost half the of existing restaurants within the city. Competition with other restaurants would be high, but competition with other Chinese restaurants would be virtually nonexistent. This indicates that these would be good areas to establish an authentic Chinese restaurant.</a:t>
            </a:r>
          </a:p>
        </p:txBody>
      </p:sp>
    </p:spTree>
    <p:extLst>
      <p:ext uri="{BB962C8B-B14F-4D97-AF65-F5344CB8AC3E}">
        <p14:creationId xmlns:p14="http://schemas.microsoft.com/office/powerpoint/2010/main" val="2224046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973</Words>
  <Application>Microsoft Office PowerPoint</Application>
  <PresentationFormat>On-screen Show (4:3)</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2</vt:lpstr>
      <vt:lpstr>Quotable</vt:lpstr>
      <vt:lpstr> Best locations to open an authentic Chinese restaurant in Dallas, TX</vt:lpstr>
      <vt:lpstr>1. Introduction</vt:lpstr>
      <vt:lpstr>2. Data</vt:lpstr>
      <vt:lpstr>3.1 Methodology</vt:lpstr>
      <vt:lpstr>3.2 Data Overview</vt:lpstr>
      <vt:lpstr>3.3 Data Analysis</vt:lpstr>
      <vt:lpstr>3.3 Data Analysis</vt:lpstr>
      <vt:lpstr>3.3 Data Analysis</vt:lpstr>
      <vt:lpstr>4. Results</vt:lpstr>
      <vt:lpstr>5. Discussion</vt:lpstr>
      <vt:lpstr>Reference: Restaurants in Dallas vs Chinese Restaurants in Dallas</vt:lpstr>
      <vt:lpstr>Most Common Restaurant Type in Dallas for 20 Neighborhoods (Alphabetical)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Best locations to open an authentic Chinese restaurant in Dallas, TX</dc:title>
  <dc:creator>Melinda Fortin</dc:creator>
  <cp:lastModifiedBy>Melinda Fortin</cp:lastModifiedBy>
  <cp:revision>1</cp:revision>
  <dcterms:created xsi:type="dcterms:W3CDTF">2021-07-05T14:30:39Z</dcterms:created>
  <dcterms:modified xsi:type="dcterms:W3CDTF">2021-07-05T14:31:39Z</dcterms:modified>
</cp:coreProperties>
</file>