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4A2B1-758D-1433-C5AE-C906E876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B11BE-1AAB-3E61-AC83-7280746A0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FEC0-5B0E-8E89-EA49-BB022A13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1EAE9-C3CB-4620-8BEA-08513E0C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B7E8-BDA9-227C-84D5-061CE208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6003-5642-E34F-2AAC-DB423AEA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65FCE-19EB-ECBF-499E-0992C043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49B6F-A033-1C01-E887-F261DFEE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83D24-A70D-F8FD-FDD0-8EA9916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1C02-517D-8691-3A03-8F6CE61F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6B0A5-D7B6-AF8C-69E1-921E41B84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60C56-F3AE-9534-C838-4487CEB34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029D4-77AA-7922-9896-AF8C5184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1E6A-609F-621F-0FCB-C4B87632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D8173-A539-E2E7-895A-6157AF05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6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2521-B5F5-2A90-C4ED-82171411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230C-6E92-6DE8-15EE-FE8CEFB5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3FB5C-D789-F8E3-A2EE-C77AD20F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A2DA5-0D00-7EA0-76FD-B975E98BD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14E4-CDD8-275B-C003-835779D9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0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7AFC-6BCF-1F81-0BE3-223263C63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6E746-0572-7753-E9A7-45EA98EA0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23C08-0AD2-BF17-0124-1D518200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CBF9-053D-8985-9592-1AF8922A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A2BB-A961-96E1-8865-84086E81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6FF8-2806-295D-B9E3-9493B83C7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EDA2-E70D-2CFB-4230-78D579230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98B4-1C19-3478-A23A-E64768C32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DC25-2853-078F-E150-5498F751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4F1F-C853-C046-4700-FFC1363E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8555-0EB5-2C1B-AF42-E1F2A3CF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7A41-7278-7A91-49D1-0927DDF6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09FA-B2A6-FF0B-5B0E-12ADD8E8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9C91E-F297-18D3-635F-A774E2E66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CA173-7EE7-7BC2-6722-7E0565B07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78191-453B-F94C-3D72-2691623C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2A54C-ED26-C003-97BC-E7BDF709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9822E-2030-00EE-C1EC-5DC005D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31141-DC2E-84CE-632A-2D22CD8B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77D6-B097-4F68-99E4-F683A31E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73E3B-BCE1-266F-74D2-EEF16536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B8729-081E-4A68-873B-A32DD289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E17B6-9778-5EED-F70F-E5C37F76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9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E5B2C-70C7-8210-E6AD-D68AE51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2AD6F-C349-02B6-EBC1-ECBFDC4A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44D56-F6A3-FEDE-6B68-AA8FB14F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7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FE11-E024-81D8-62C6-39242B7C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3029-FBB9-8F31-6FC7-F9EE7F2C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B9B2A-264E-D958-6101-905BCAA0F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8F46D-B414-AF7D-A685-79E22B47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5C256-EA60-D8D1-8670-2C778B0F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AD22-02B6-DCBC-DD89-B9D6789C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50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5AE79-D2CF-96D7-8338-7A6B0466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78F97-F82B-82BA-CBC7-9F5A61134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B2458-4AA9-B993-0D31-4EBB1375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231A6-6D22-D845-1B5A-35E7A2C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B08C-06D7-2C02-8DD1-8551FEE3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6B93-AC59-07A9-4E84-83A739BE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19EF1-BFB1-CC72-8683-48FEE63D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374BC-2AAD-3A8F-9905-A8FC8CDCC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8C34-DADD-794E-6C97-1F8EE07D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0BFB5-97F3-4A1D-B4D7-C5335302E57C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5D0B-5930-6648-62B2-88D0ED447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3BE18-2214-F9C4-2AEE-4005F3DDC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A7459-94F2-44B0-AD5C-7A1E1D397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autodesk.com/view/IWICMS/2024/ENU/?guid=GUID-20B61042-14EE-4450-907B-C6C32C996B2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77321E-3725-588A-53A0-96758C6F5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38337"/>
            <a:ext cx="2286000" cy="2085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DC86DA-63D3-304A-06A3-36E299AF4744}"/>
              </a:ext>
            </a:extLst>
          </p:cNvPr>
          <p:cNvSpPr/>
          <p:nvPr/>
        </p:nvSpPr>
        <p:spPr>
          <a:xfrm>
            <a:off x="6719455" y="1279814"/>
            <a:ext cx="127686" cy="13144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746539-C44A-E702-9329-800D933D7899}"/>
              </a:ext>
            </a:extLst>
          </p:cNvPr>
          <p:cNvCxnSpPr/>
          <p:nvPr/>
        </p:nvCxnSpPr>
        <p:spPr>
          <a:xfrm>
            <a:off x="5207812" y="2594264"/>
            <a:ext cx="3435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C27BAA9-C53C-43A0-72E1-3AE7414444CA}"/>
              </a:ext>
            </a:extLst>
          </p:cNvPr>
          <p:cNvSpPr/>
          <p:nvPr/>
        </p:nvSpPr>
        <p:spPr>
          <a:xfrm>
            <a:off x="5486400" y="831274"/>
            <a:ext cx="1233055" cy="1762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5BA20-D12E-37B9-A17C-2AECAF9CE1D7}"/>
              </a:ext>
            </a:extLst>
          </p:cNvPr>
          <p:cNvSpPr/>
          <p:nvPr/>
        </p:nvSpPr>
        <p:spPr>
          <a:xfrm>
            <a:off x="6847141" y="2098963"/>
            <a:ext cx="1233055" cy="49529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F035E45-0FE3-C3AB-7EF2-F46F56200D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67988" y="1087094"/>
            <a:ext cx="653762" cy="550828"/>
          </a:xfrm>
          <a:prstGeom prst="curvedConnector3">
            <a:avLst>
              <a:gd name="adj1" fmla="val 4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F01E4E-43FA-CA7C-6072-3289AF27126B}"/>
              </a:ext>
            </a:extLst>
          </p:cNvPr>
          <p:cNvCxnSpPr>
            <a:cxnSpLocks/>
          </p:cNvCxnSpPr>
          <p:nvPr/>
        </p:nvCxnSpPr>
        <p:spPr>
          <a:xfrm>
            <a:off x="6613236" y="1279814"/>
            <a:ext cx="0" cy="1314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249A74-35D3-91FE-5714-49DC1FA36A22}"/>
              </a:ext>
            </a:extLst>
          </p:cNvPr>
          <p:cNvSpPr txBox="1"/>
          <p:nvPr/>
        </p:nvSpPr>
        <p:spPr>
          <a:xfrm>
            <a:off x="6267108" y="1795892"/>
            <a:ext cx="38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Zc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8FEE4B-9218-E8F9-B0FC-E930E281B53F}"/>
              </a:ext>
            </a:extLst>
          </p:cNvPr>
          <p:cNvCxnSpPr>
            <a:cxnSpLocks/>
          </p:cNvCxnSpPr>
          <p:nvPr/>
        </p:nvCxnSpPr>
        <p:spPr>
          <a:xfrm>
            <a:off x="6461360" y="831274"/>
            <a:ext cx="32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BF0FD9-61F9-F61D-9F14-14AE74A54EDC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6102928" y="831274"/>
            <a:ext cx="18471" cy="1762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FD61D6-7166-40E2-FE65-CE8259ACD5E9}"/>
              </a:ext>
            </a:extLst>
          </p:cNvPr>
          <p:cNvSpPr txBox="1"/>
          <p:nvPr/>
        </p:nvSpPr>
        <p:spPr>
          <a:xfrm>
            <a:off x="5614070" y="17962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00D4B4F-CF6A-A98E-4D16-6DBED854F797}"/>
              </a:ext>
            </a:extLst>
          </p:cNvPr>
          <p:cNvCxnSpPr>
            <a:cxnSpLocks/>
          </p:cNvCxnSpPr>
          <p:nvPr/>
        </p:nvCxnSpPr>
        <p:spPr>
          <a:xfrm>
            <a:off x="7044837" y="2098963"/>
            <a:ext cx="9236" cy="495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25537A7-8999-4D06-370A-D5D62771FC66}"/>
              </a:ext>
            </a:extLst>
          </p:cNvPr>
          <p:cNvSpPr txBox="1"/>
          <p:nvPr/>
        </p:nvSpPr>
        <p:spPr>
          <a:xfrm>
            <a:off x="7147506" y="216925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EEAC05-857C-8046-2984-D460DA31C278}"/>
              </a:ext>
            </a:extLst>
          </p:cNvPr>
          <p:cNvCxnSpPr>
            <a:cxnSpLocks/>
          </p:cNvCxnSpPr>
          <p:nvPr/>
        </p:nvCxnSpPr>
        <p:spPr>
          <a:xfrm>
            <a:off x="6502928" y="1279227"/>
            <a:ext cx="32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1052D8-FEB6-13EC-26B9-6B4BBAAD7EA3}"/>
              </a:ext>
            </a:extLst>
          </p:cNvPr>
          <p:cNvCxnSpPr>
            <a:cxnSpLocks/>
          </p:cNvCxnSpPr>
          <p:nvPr/>
        </p:nvCxnSpPr>
        <p:spPr>
          <a:xfrm>
            <a:off x="6601956" y="818285"/>
            <a:ext cx="0" cy="460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5F05D62-A401-D1DB-869D-B4702255DDA7}"/>
              </a:ext>
            </a:extLst>
          </p:cNvPr>
          <p:cNvSpPr txBox="1"/>
          <p:nvPr/>
        </p:nvSpPr>
        <p:spPr>
          <a:xfrm>
            <a:off x="6268592" y="8902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05447-4B40-7971-42DF-E48F5A63699C}"/>
              </a:ext>
            </a:extLst>
          </p:cNvPr>
          <p:cNvSpPr txBox="1"/>
          <p:nvPr/>
        </p:nvSpPr>
        <p:spPr>
          <a:xfrm>
            <a:off x="5821018" y="3066473"/>
            <a:ext cx="1246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flow:</a:t>
            </a:r>
          </a:p>
          <a:p>
            <a:r>
              <a:rPr lang="en-US" dirty="0"/>
              <a:t>h1 = Y1 –</a:t>
            </a:r>
            <a:r>
              <a:rPr lang="en-US" dirty="0" err="1"/>
              <a:t>Zc</a:t>
            </a:r>
            <a:endParaRPr lang="en-US" dirty="0"/>
          </a:p>
          <a:p>
            <a:r>
              <a:rPr lang="en-US" dirty="0"/>
              <a:t>Q = f(h1)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0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3B8DD-7FAB-3E5F-259C-60A66DB5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962025"/>
            <a:ext cx="10296525" cy="35528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FB6C10-A0E8-DE17-AD5C-AB6F4467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5" y="2833687"/>
            <a:ext cx="27813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B592FB-2AF6-8D7C-B438-44FD645D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671512"/>
            <a:ext cx="7753350" cy="492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CB6F6-A21C-2663-431B-04E72CBC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1376363"/>
            <a:ext cx="2343346" cy="120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6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DB043-B9E1-98E7-10C1-DE66C3FD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262" y="1266825"/>
            <a:ext cx="4048125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C32A1D-13F3-4A31-9A55-B650F0877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1533525"/>
            <a:ext cx="39719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4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044F7F-05F5-4577-2161-D2BEE6B8D775}"/>
              </a:ext>
            </a:extLst>
          </p:cNvPr>
          <p:cNvSpPr/>
          <p:nvPr/>
        </p:nvSpPr>
        <p:spPr>
          <a:xfrm>
            <a:off x="6719455" y="1279814"/>
            <a:ext cx="127686" cy="13144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4DB9CB-F6C8-1DC7-AF76-BCA2B3BBB2DD}"/>
              </a:ext>
            </a:extLst>
          </p:cNvPr>
          <p:cNvCxnSpPr/>
          <p:nvPr/>
        </p:nvCxnSpPr>
        <p:spPr>
          <a:xfrm>
            <a:off x="5207812" y="2594264"/>
            <a:ext cx="3435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FB6AD47-E8B1-8B46-CAB6-4DE1C21C49B3}"/>
              </a:ext>
            </a:extLst>
          </p:cNvPr>
          <p:cNvSpPr/>
          <p:nvPr/>
        </p:nvSpPr>
        <p:spPr>
          <a:xfrm>
            <a:off x="5486400" y="831274"/>
            <a:ext cx="1233055" cy="1762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DCCFDA-B8B6-D2BE-424B-1A1C512FA801}"/>
              </a:ext>
            </a:extLst>
          </p:cNvPr>
          <p:cNvSpPr/>
          <p:nvPr/>
        </p:nvSpPr>
        <p:spPr>
          <a:xfrm>
            <a:off x="6847141" y="1108367"/>
            <a:ext cx="1233055" cy="148589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7DDAF3D-C418-1368-61CE-031C36152396}"/>
              </a:ext>
            </a:extLst>
          </p:cNvPr>
          <p:cNvCxnSpPr>
            <a:cxnSpLocks/>
          </p:cNvCxnSpPr>
          <p:nvPr/>
        </p:nvCxnSpPr>
        <p:spPr>
          <a:xfrm>
            <a:off x="6719455" y="852342"/>
            <a:ext cx="464488" cy="262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5C870-1846-A50B-EEA5-177C012D7D3D}"/>
              </a:ext>
            </a:extLst>
          </p:cNvPr>
          <p:cNvCxnSpPr>
            <a:cxnSpLocks/>
          </p:cNvCxnSpPr>
          <p:nvPr/>
        </p:nvCxnSpPr>
        <p:spPr>
          <a:xfrm>
            <a:off x="6613236" y="1279814"/>
            <a:ext cx="0" cy="13144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E8FA67-A443-8333-A744-2C9C611C7D17}"/>
              </a:ext>
            </a:extLst>
          </p:cNvPr>
          <p:cNvSpPr txBox="1"/>
          <p:nvPr/>
        </p:nvSpPr>
        <p:spPr>
          <a:xfrm>
            <a:off x="6267108" y="1795892"/>
            <a:ext cx="38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Zc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02C48E-6FFC-C3D3-48CD-2570BE434B46}"/>
              </a:ext>
            </a:extLst>
          </p:cNvPr>
          <p:cNvCxnSpPr>
            <a:cxnSpLocks/>
          </p:cNvCxnSpPr>
          <p:nvPr/>
        </p:nvCxnSpPr>
        <p:spPr>
          <a:xfrm>
            <a:off x="6461360" y="831274"/>
            <a:ext cx="321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E0857C-334C-D78C-96F2-D3844A662CA0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6102928" y="831274"/>
            <a:ext cx="18471" cy="1762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C15D97-0034-393D-2918-0B529DC1F593}"/>
              </a:ext>
            </a:extLst>
          </p:cNvPr>
          <p:cNvSpPr txBox="1"/>
          <p:nvPr/>
        </p:nvSpPr>
        <p:spPr>
          <a:xfrm>
            <a:off x="5614070" y="1796241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E3A907-598A-4913-8FA7-79C77457A03F}"/>
              </a:ext>
            </a:extLst>
          </p:cNvPr>
          <p:cNvCxnSpPr>
            <a:cxnSpLocks/>
          </p:cNvCxnSpPr>
          <p:nvPr/>
        </p:nvCxnSpPr>
        <p:spPr>
          <a:xfrm>
            <a:off x="7566886" y="1108367"/>
            <a:ext cx="0" cy="14794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E4136B-62E6-0975-623A-770EFC0246A1}"/>
              </a:ext>
            </a:extLst>
          </p:cNvPr>
          <p:cNvSpPr txBox="1"/>
          <p:nvPr/>
        </p:nvSpPr>
        <p:spPr>
          <a:xfrm>
            <a:off x="7526537" y="175107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A94D8B-0C95-3CB2-34F3-F5B85859397A}"/>
              </a:ext>
            </a:extLst>
          </p:cNvPr>
          <p:cNvCxnSpPr>
            <a:cxnSpLocks/>
          </p:cNvCxnSpPr>
          <p:nvPr/>
        </p:nvCxnSpPr>
        <p:spPr>
          <a:xfrm>
            <a:off x="6502928" y="1279227"/>
            <a:ext cx="851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BCFC66-182D-D4B1-BF9B-4F3476071177}"/>
              </a:ext>
            </a:extLst>
          </p:cNvPr>
          <p:cNvCxnSpPr>
            <a:cxnSpLocks/>
          </p:cNvCxnSpPr>
          <p:nvPr/>
        </p:nvCxnSpPr>
        <p:spPr>
          <a:xfrm>
            <a:off x="6601956" y="818285"/>
            <a:ext cx="0" cy="4609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E15449-C417-0886-E45A-02325206102B}"/>
              </a:ext>
            </a:extLst>
          </p:cNvPr>
          <p:cNvSpPr txBox="1"/>
          <p:nvPr/>
        </p:nvSpPr>
        <p:spPr>
          <a:xfrm>
            <a:off x="6268592" y="8902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8E90B8-4043-5F8D-F5D6-7CFF3D8EB57D}"/>
              </a:ext>
            </a:extLst>
          </p:cNvPr>
          <p:cNvSpPr txBox="1"/>
          <p:nvPr/>
        </p:nvSpPr>
        <p:spPr>
          <a:xfrm>
            <a:off x="5372133" y="2685788"/>
            <a:ext cx="65520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Drowned Flow</a:t>
            </a:r>
          </a:p>
          <a:p>
            <a:r>
              <a:rPr lang="en-US" dirty="0"/>
              <a:t>h1 = Y1 –</a:t>
            </a:r>
            <a:r>
              <a:rPr lang="en-US" dirty="0" err="1"/>
              <a:t>Zc</a:t>
            </a:r>
            <a:endParaRPr lang="en-US" dirty="0"/>
          </a:p>
          <a:p>
            <a:r>
              <a:rPr lang="en-US" dirty="0"/>
              <a:t>h2 = Y2 – </a:t>
            </a:r>
            <a:r>
              <a:rPr lang="en-US" dirty="0" err="1"/>
              <a:t>Zc</a:t>
            </a:r>
            <a:endParaRPr lang="en-US" dirty="0"/>
          </a:p>
          <a:p>
            <a:r>
              <a:rPr lang="en-US" dirty="0"/>
              <a:t>When h2/h1 &lt;= m, it is drowned</a:t>
            </a:r>
          </a:p>
          <a:p>
            <a:r>
              <a:rPr lang="en-US" dirty="0"/>
              <a:t>Q = f(h1)*</a:t>
            </a:r>
            <a:r>
              <a:rPr lang="en-US" dirty="0" err="1"/>
              <a:t>drownf</a:t>
            </a:r>
            <a:r>
              <a:rPr lang="en-US" dirty="0"/>
              <a:t> ?? (eq. Q=f(y1))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where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ArtifaktElement"/>
              </a:rPr>
              <a:t>drownf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= √[ (1 - (y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2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baseline="-25000" dirty="0" err="1">
                <a:solidFill>
                  <a:srgbClr val="212121"/>
                </a:solidFill>
                <a:effectLst/>
                <a:latin typeface="ArtifaktElement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) / (y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1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baseline="-25000" dirty="0" err="1">
                <a:solidFill>
                  <a:srgbClr val="212121"/>
                </a:solidFill>
                <a:effectLst/>
                <a:latin typeface="ArtifaktElement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)) / (1 - m) ]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or</a:t>
            </a:r>
          </a:p>
          <a:p>
            <a:pPr algn="l"/>
            <a:r>
              <a:rPr lang="en-US" b="1" i="0" dirty="0" err="1">
                <a:solidFill>
                  <a:srgbClr val="212121"/>
                </a:solidFill>
                <a:effectLst/>
                <a:latin typeface="ArtifaktElement"/>
              </a:rPr>
              <a:t>drownf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= (1 - (y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2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baseline="-25000" dirty="0" err="1">
                <a:solidFill>
                  <a:srgbClr val="212121"/>
                </a:solidFill>
                <a:effectLst/>
                <a:latin typeface="ArtifaktElement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) / (y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1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baseline="-25000" dirty="0" err="1">
                <a:solidFill>
                  <a:srgbClr val="212121"/>
                </a:solidFill>
                <a:effectLst/>
                <a:latin typeface="ArtifaktElement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)) / (0.3 * (1 - m))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if the first formula gives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drownf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 &lt; 0.3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ArtifaktElement"/>
              </a:rPr>
              <a:t>h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</a:t>
            </a:r>
            <a:r>
              <a:rPr lang="en-US" b="1" i="0" baseline="-25000" dirty="0">
                <a:solidFill>
                  <a:srgbClr val="212121"/>
                </a:solidFill>
                <a:effectLst/>
                <a:latin typeface="ArtifaktElement"/>
              </a:rPr>
              <a:t>1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= upstream depth of water above crest = y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1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baseline="-25000" dirty="0" err="1">
                <a:solidFill>
                  <a:srgbClr val="212121"/>
                </a:solidFill>
                <a:effectLst/>
                <a:latin typeface="ArtifaktElement"/>
              </a:rPr>
              <a:t>c</a:t>
            </a:r>
            <a:endParaRPr lang="en-US" b="0" i="0" dirty="0">
              <a:solidFill>
                <a:srgbClr val="212121"/>
              </a:solidFill>
              <a:effectLst/>
              <a:latin typeface="ArtifaktElement"/>
            </a:endParaRP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ArtifaktElement"/>
              </a:rPr>
              <a:t>h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</a:t>
            </a:r>
            <a:r>
              <a:rPr lang="en-US" b="1" i="0" baseline="-25000" dirty="0">
                <a:solidFill>
                  <a:srgbClr val="212121"/>
                </a:solidFill>
                <a:effectLst/>
                <a:latin typeface="ArtifaktElement"/>
              </a:rPr>
              <a:t>2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= downstream depth of water above crest = y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2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-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baseline="-25000" dirty="0" err="1">
                <a:solidFill>
                  <a:srgbClr val="212121"/>
                </a:solidFill>
                <a:effectLst/>
                <a:latin typeface="ArtifaktElement"/>
              </a:rPr>
              <a:t>c</a:t>
            </a:r>
            <a:endParaRPr lang="en-US" b="0" i="0" dirty="0">
              <a:solidFill>
                <a:srgbClr val="212121"/>
              </a:solidFill>
              <a:effectLst/>
              <a:latin typeface="ArtifaktElement"/>
            </a:endParaRP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ArtifaktElement"/>
              </a:rPr>
              <a:t>z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</a:t>
            </a:r>
            <a:r>
              <a:rPr lang="en-US" b="1" i="0" baseline="-25000" dirty="0">
                <a:solidFill>
                  <a:srgbClr val="212121"/>
                </a:solidFill>
                <a:effectLst/>
                <a:latin typeface="ArtifaktElement"/>
              </a:rPr>
              <a:t>c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= crest elevation</a:t>
            </a:r>
          </a:p>
          <a:p>
            <a:pPr algn="l"/>
            <a:r>
              <a:rPr lang="en-US" b="1" i="0" dirty="0">
                <a:solidFill>
                  <a:srgbClr val="212121"/>
                </a:solidFill>
                <a:effectLst/>
                <a:latin typeface="ArtifaktElement"/>
              </a:rPr>
              <a:t>m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= modular limit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For negative flows switch h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2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 and h</a:t>
            </a:r>
            <a:r>
              <a:rPr lang="en-US" b="0" i="0" baseline="-25000" dirty="0">
                <a:solidFill>
                  <a:srgbClr val="212121"/>
                </a:solidFill>
                <a:effectLst/>
                <a:latin typeface="ArtifaktElement"/>
              </a:rPr>
              <a:t>1</a:t>
            </a:r>
            <a:endParaRPr lang="en-US" b="0" i="0" dirty="0">
              <a:solidFill>
                <a:srgbClr val="212121"/>
              </a:solidFill>
              <a:effectLst/>
              <a:latin typeface="ArtifaktElement"/>
            </a:endParaRP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8ED2AD3-84D3-1387-3C90-AA628A5D31DC}"/>
              </a:ext>
            </a:extLst>
          </p:cNvPr>
          <p:cNvCxnSpPr>
            <a:cxnSpLocks/>
          </p:cNvCxnSpPr>
          <p:nvPr/>
        </p:nvCxnSpPr>
        <p:spPr>
          <a:xfrm>
            <a:off x="6825568" y="1108367"/>
            <a:ext cx="7358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CBEB86-8586-1697-4938-C275F80AA70B}"/>
              </a:ext>
            </a:extLst>
          </p:cNvPr>
          <p:cNvSpPr txBox="1"/>
          <p:nvPr/>
        </p:nvSpPr>
        <p:spPr>
          <a:xfrm>
            <a:off x="7127660" y="10169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5B8D5-BDE2-076B-62CA-0D7806CA3C75}"/>
              </a:ext>
            </a:extLst>
          </p:cNvPr>
          <p:cNvCxnSpPr>
            <a:cxnSpLocks/>
          </p:cNvCxnSpPr>
          <p:nvPr/>
        </p:nvCxnSpPr>
        <p:spPr>
          <a:xfrm>
            <a:off x="7067128" y="1074875"/>
            <a:ext cx="0" cy="204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51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A88148-1F9A-0A9C-B804-3F01E646869E}"/>
              </a:ext>
            </a:extLst>
          </p:cNvPr>
          <p:cNvSpPr txBox="1"/>
          <p:nvPr/>
        </p:nvSpPr>
        <p:spPr>
          <a:xfrm>
            <a:off x="665018" y="697684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hlinkClick r:id="rId2"/>
              </a:rPr>
              <a:t>Help | User-Defined Control Data Fields (InfoWorks) | Autodesk</a:t>
            </a:r>
            <a:endParaRPr lang="en-US" b="0" i="0" dirty="0">
              <a:solidFill>
                <a:srgbClr val="212121"/>
              </a:solidFill>
              <a:effectLst/>
              <a:latin typeface="ArtifaktElement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Modular limit for the user defined control.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If set to greater than 0, the upstream depth is used to determine the flow from the specified head discharge table; a drowning factor is applied to the flow if the ratio of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downsteam</a:t>
            </a:r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 depth to upstream depth exceeds the modular limit.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If set to 0, the flow is based on head difference when drowned. Drowning occurs once the downstream level is above the crest.</a:t>
            </a:r>
          </a:p>
          <a:p>
            <a:pPr algn="l"/>
            <a:endParaRPr lang="en-US" dirty="0">
              <a:solidFill>
                <a:srgbClr val="212121"/>
              </a:solidFill>
              <a:latin typeface="ArtifaktElement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m = 0 or leave blank</a:t>
            </a:r>
          </a:p>
          <a:p>
            <a:pPr algn="l"/>
            <a:r>
              <a:rPr lang="en-US" dirty="0">
                <a:solidFill>
                  <a:srgbClr val="212121"/>
                </a:solidFill>
                <a:latin typeface="ArtifaktElement"/>
              </a:rPr>
              <a:t>Free flow: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Y2 &lt;=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ArtifaktElement"/>
              </a:rPr>
              <a:t>Zc</a:t>
            </a:r>
            <a:endParaRPr lang="en-US" b="0" i="0" dirty="0">
              <a:solidFill>
                <a:srgbClr val="212121"/>
              </a:solidFill>
              <a:effectLst/>
              <a:latin typeface="ArtifaktElement"/>
            </a:endParaRPr>
          </a:p>
          <a:p>
            <a:pPr algn="l"/>
            <a:r>
              <a:rPr lang="en-US" dirty="0">
                <a:solidFill>
                  <a:srgbClr val="212121"/>
                </a:solidFill>
                <a:latin typeface="ArtifaktElement"/>
              </a:rPr>
              <a:t>Q = f(Y1 – Y2)</a:t>
            </a:r>
          </a:p>
          <a:p>
            <a:pPr algn="l"/>
            <a:endParaRPr lang="en-US" dirty="0">
              <a:solidFill>
                <a:srgbClr val="212121"/>
              </a:solidFill>
              <a:latin typeface="ArtifaktElement"/>
            </a:endParaRPr>
          </a:p>
          <a:p>
            <a:pPr algn="l"/>
            <a:r>
              <a:rPr lang="en-US" dirty="0">
                <a:solidFill>
                  <a:srgbClr val="212121"/>
                </a:solidFill>
                <a:latin typeface="ArtifaktElement"/>
              </a:rPr>
              <a:t>Drowned: for free flow</a:t>
            </a:r>
          </a:p>
          <a:p>
            <a:pPr algn="l"/>
            <a:r>
              <a:rPr lang="en-US" dirty="0">
                <a:solidFill>
                  <a:srgbClr val="212121"/>
                </a:solidFill>
                <a:latin typeface="ArtifaktElement"/>
              </a:rPr>
              <a:t> Y2 &gt; </a:t>
            </a:r>
            <a:r>
              <a:rPr lang="en-US" dirty="0" err="1">
                <a:solidFill>
                  <a:srgbClr val="212121"/>
                </a:solidFill>
                <a:latin typeface="ArtifaktElement"/>
              </a:rPr>
              <a:t>Zc</a:t>
            </a:r>
            <a:r>
              <a:rPr lang="en-US" dirty="0">
                <a:solidFill>
                  <a:srgbClr val="212121"/>
                </a:solidFill>
                <a:latin typeface="ArtifaktElement"/>
              </a:rPr>
              <a:t> 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ArtifaktElement"/>
              </a:rPr>
              <a:t>Do you still calculate the drowning factor? 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latin typeface="ArtifaktElement"/>
            </a:endParaRPr>
          </a:p>
        </p:txBody>
      </p:sp>
    </p:spTree>
    <p:extLst>
      <p:ext uri="{BB962C8B-B14F-4D97-AF65-F5344CB8AC3E}">
        <p14:creationId xmlns:p14="http://schemas.microsoft.com/office/powerpoint/2010/main" val="213882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289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ArtifaktElement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 (Yuanhang) Meng</dc:creator>
  <cp:lastModifiedBy>Mel (Yuanhang) Meng</cp:lastModifiedBy>
  <cp:revision>6</cp:revision>
  <dcterms:created xsi:type="dcterms:W3CDTF">2023-12-04T01:25:45Z</dcterms:created>
  <dcterms:modified xsi:type="dcterms:W3CDTF">2024-10-29T01:09:45Z</dcterms:modified>
</cp:coreProperties>
</file>