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62BF-2951-2DBB-57B9-C9DA36073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D38BD-C966-E952-D00A-ECA18DE2F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1DEE-2AD0-9E38-1C1E-7998A1E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6F60-2998-3CC0-2180-38D8C97C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3E85-A0BF-65C9-24D8-EAAA6802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AD95-39E4-90A2-EBEF-0586D037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032D8-4684-655F-3013-27E5ADC97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7198-2ED2-F186-FFE0-DD311135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E573-C654-7033-F1DF-3DE2305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46E0-B9B3-19A0-A905-EECECC52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40B65-6A2D-A108-909C-86AB18F03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D306F-4514-560D-84DE-AB9F4599B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AEB5F-D89A-E8C9-CC02-A936B2C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B3B5-F213-B518-C4FC-1CD9619B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766C-5037-63DC-4189-EC770474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3278-8599-045C-40D7-CD6E985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2DA7-3EB3-DC9A-BA50-6B24A235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44F6-6896-3423-E78F-91DD2C18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6900-007F-7CFC-29F3-23F18406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47DC-511F-FB2C-37E1-70B7A41D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B30E-C274-3A96-1A1B-99B79F22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4D6D3-0D91-B929-0665-1286DCFB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FDF8-89BE-6E16-FA84-A697E20B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BA04-4EC8-CEFA-3E06-7FA01B66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8547-813C-51D2-EC24-A964D70E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5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E909-6072-78E2-9122-CA49F43D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21F3-5895-3D33-F9EB-A19E19613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A1783-8885-E1C4-AFD8-E148680B0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58B95-7DC4-0B16-7F9F-5EFDE1A0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F80BF-91A8-549A-BAF6-22D77322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AF92A-A012-FF83-0E75-2E84FA28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FA8E-A206-7352-D520-2DDA9D6D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2FFC-70E2-FD21-1488-C7D2E56F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0F953-2219-2B1D-DEF9-813A131AC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48EE0-0A87-DA20-ACC3-73C97FDB8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05A70-860F-56C7-2448-5C78AD913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D8F29-643A-C610-2CB8-5BE0A4A8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76909-8ADF-2601-A766-86BFF3A1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8B203-5893-B39B-AE43-7B79DEF1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9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CF7C-B08B-8855-FD6D-8BF5E76D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8D76-4AC7-6716-77E5-2AE1A30C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C6439-AAFB-6CF3-96FE-42AB3262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95DE8-9465-7664-62F0-9F5DBA9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4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8E6BE-0834-F73C-801C-7F32E417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8FDEC-62E7-5A24-AE10-F8AFF28B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A2483-2D54-B3DE-1CBC-ECA4E4E2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DACB-0966-0668-7F24-3E65F511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6DBE-28F9-3854-1D68-B2C49638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42476-40B0-45E1-65D7-FF11B146E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CCBE-01B2-0A5F-369F-EA7F5601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C47AE-9381-4A4F-653F-880BC6F4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DAF2-70E5-C013-A65E-A1DE2094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FCA4-80DE-F2A3-3596-74E66246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F0F30-F332-7E82-D18F-004CF6E5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15363-F06F-E637-8D01-242EFCE8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F5B3-1382-7DB2-FFEB-341930B5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095F3-DC2E-BA1F-566D-047332AD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4BAF-9FDA-3FD0-3F72-1C27BCB9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1C75B-749B-E27B-9AE5-5316F838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9A999-D4C2-A08E-9B71-9862BC214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7409-04A9-B76A-33BB-1F9B8889A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82A6A-9AE5-47BC-86DE-4FF98F2F8E5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10D91-265A-4490-3885-BA8511EA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354E-4650-08D7-C7BF-B783A41A1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BBCD2-86EF-4DE0-958A-4E90D505D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elp.autodesk.com/view/IWICMS/2025/ENU/?guid=GUID-18FD4962-1E97-491A-AD6E-6DF35191301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92D77-5A05-7975-5067-D25F0FE8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88" y="1332959"/>
            <a:ext cx="5314950" cy="3724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FFEBB-6235-D483-1F15-8AF67859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38" y="2281237"/>
            <a:ext cx="1695450" cy="2143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E1A4DB-0606-88BA-40D8-004184CF0A96}"/>
              </a:ext>
            </a:extLst>
          </p:cNvPr>
          <p:cNvCxnSpPr>
            <a:cxnSpLocks/>
          </p:cNvCxnSpPr>
          <p:nvPr/>
        </p:nvCxnSpPr>
        <p:spPr>
          <a:xfrm flipV="1">
            <a:off x="3114675" y="2498103"/>
            <a:ext cx="2445863" cy="1007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99DEEA47-CF5B-A35C-A39D-A050BD073F87}"/>
              </a:ext>
            </a:extLst>
          </p:cNvPr>
          <p:cNvSpPr/>
          <p:nvPr/>
        </p:nvSpPr>
        <p:spPr>
          <a:xfrm>
            <a:off x="5485124" y="1941872"/>
            <a:ext cx="397202" cy="678730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0EF0BE-4145-E5F0-7804-92FF64039D16}"/>
              </a:ext>
            </a:extLst>
          </p:cNvPr>
          <p:cNvCxnSpPr>
            <a:cxnSpLocks/>
          </p:cNvCxnSpPr>
          <p:nvPr/>
        </p:nvCxnSpPr>
        <p:spPr>
          <a:xfrm flipV="1">
            <a:off x="3195687" y="2205872"/>
            <a:ext cx="1319752" cy="612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A5107D-4F49-67B5-08A6-58BA1A0128AD}"/>
              </a:ext>
            </a:extLst>
          </p:cNvPr>
          <p:cNvCxnSpPr>
            <a:cxnSpLocks/>
          </p:cNvCxnSpPr>
          <p:nvPr/>
        </p:nvCxnSpPr>
        <p:spPr>
          <a:xfrm>
            <a:off x="3069750" y="2536484"/>
            <a:ext cx="2287669" cy="760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D39426-5735-9BB2-B354-D6A1D1E2B75E}"/>
              </a:ext>
            </a:extLst>
          </p:cNvPr>
          <p:cNvSpPr txBox="1"/>
          <p:nvPr/>
        </p:nvSpPr>
        <p:spPr>
          <a:xfrm>
            <a:off x="7051249" y="141402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Gully/Inlet Rim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47CE17-F2B0-9AFF-25CF-9D963D0AD100}"/>
              </a:ext>
            </a:extLst>
          </p:cNvPr>
          <p:cNvCxnSpPr>
            <a:cxnSpLocks/>
          </p:cNvCxnSpPr>
          <p:nvPr/>
        </p:nvCxnSpPr>
        <p:spPr>
          <a:xfrm flipH="1">
            <a:off x="5999719" y="1687398"/>
            <a:ext cx="1138532" cy="65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6C2CC7-EE08-577D-A568-6669EAB009BA}"/>
              </a:ext>
            </a:extLst>
          </p:cNvPr>
          <p:cNvSpPr txBox="1"/>
          <p:nvPr/>
        </p:nvSpPr>
        <p:spPr>
          <a:xfrm>
            <a:off x="4039898" y="484449"/>
            <a:ext cx="332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flow into underground pipe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00D805-D1DC-C7BD-672F-7E4CBBB7E49B}"/>
              </a:ext>
            </a:extLst>
          </p:cNvPr>
          <p:cNvSpPr txBox="1"/>
          <p:nvPr/>
        </p:nvSpPr>
        <p:spPr>
          <a:xfrm>
            <a:off x="2652898" y="512385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According to the </a:t>
            </a:r>
            <a:r>
              <a:rPr lang="en-US" dirty="0">
                <a:hlinkClick r:id="rId4"/>
              </a:rPr>
              <a:t>help</a:t>
            </a:r>
            <a:r>
              <a:rPr lang="en-US" dirty="0"/>
              <a:t>, </a:t>
            </a:r>
          </a:p>
          <a:p>
            <a:r>
              <a:rPr lang="en-US" dirty="0"/>
              <a:t>For a manhole,  flood depth = 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Level - Flood Level</a:t>
            </a:r>
          </a:p>
          <a:p>
            <a:endParaRPr lang="en-US" dirty="0">
              <a:solidFill>
                <a:srgbClr val="212121"/>
              </a:solidFill>
              <a:latin typeface="ArtifaktElement"/>
            </a:endParaRPr>
          </a:p>
          <a:p>
            <a:r>
              <a:rPr lang="en-US" dirty="0">
                <a:solidFill>
                  <a:srgbClr val="212121"/>
                </a:solidFill>
                <a:latin typeface="ArtifaktElement"/>
              </a:rPr>
              <a:t>However, for inlet nodes.</a:t>
            </a:r>
          </a:p>
          <a:p>
            <a:r>
              <a:rPr lang="en-US" dirty="0"/>
              <a:t>Flood depth = overland level – ground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0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56C19-1D77-BDBA-FC11-B125DC88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088" y="1332959"/>
            <a:ext cx="5314950" cy="3724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F26389-46CC-E415-C0E7-BF17DDBC7D68}"/>
              </a:ext>
            </a:extLst>
          </p:cNvPr>
          <p:cNvSpPr/>
          <p:nvPr/>
        </p:nvSpPr>
        <p:spPr>
          <a:xfrm>
            <a:off x="5262996" y="1733550"/>
            <a:ext cx="865909" cy="2310549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ECAED-15DE-879B-5CE5-49C9813FBE75}"/>
              </a:ext>
            </a:extLst>
          </p:cNvPr>
          <p:cNvSpPr txBox="1"/>
          <p:nvPr/>
        </p:nvSpPr>
        <p:spPr>
          <a:xfrm>
            <a:off x="4105886" y="333077"/>
            <a:ext cx="35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out of  underground pipe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EA700-D585-DDEE-4DDD-35173A7D84AD}"/>
              </a:ext>
            </a:extLst>
          </p:cNvPr>
          <p:cNvSpPr txBox="1"/>
          <p:nvPr/>
        </p:nvSpPr>
        <p:spPr>
          <a:xfrm>
            <a:off x="7147530" y="815092"/>
            <a:ext cx="2995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level for the node </a:t>
            </a:r>
          </a:p>
          <a:p>
            <a:r>
              <a:rPr lang="en-US" dirty="0"/>
              <a:t>will be above the rim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AEAC6A-5F7F-37AA-DEF7-CE63282E4897}"/>
              </a:ext>
            </a:extLst>
          </p:cNvPr>
          <p:cNvCxnSpPr>
            <a:cxnSpLocks/>
          </p:cNvCxnSpPr>
          <p:nvPr/>
        </p:nvCxnSpPr>
        <p:spPr>
          <a:xfrm flipH="1">
            <a:off x="6096000" y="1088469"/>
            <a:ext cx="1138532" cy="659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C6F50D-EC0A-FEBD-257C-93585075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39" y="1792066"/>
            <a:ext cx="1695450" cy="21431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17D56D-FECF-4689-6580-11F433867026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748287"/>
            <a:ext cx="3140537" cy="309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C5D694-8ADF-A6F8-4764-A0C3D7460DCE}"/>
              </a:ext>
            </a:extLst>
          </p:cNvPr>
          <p:cNvSpPr txBox="1"/>
          <p:nvPr/>
        </p:nvSpPr>
        <p:spPr>
          <a:xfrm>
            <a:off x="1573114" y="2888824"/>
            <a:ext cx="328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= (level – rim) – “Flood depth”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722BEA-0C55-A621-503E-3910EE3F278B}"/>
              </a:ext>
            </a:extLst>
          </p:cNvPr>
          <p:cNvCxnSpPr>
            <a:cxnSpLocks/>
          </p:cNvCxnSpPr>
          <p:nvPr/>
        </p:nvCxnSpPr>
        <p:spPr>
          <a:xfrm flipH="1" flipV="1">
            <a:off x="7415468" y="2218855"/>
            <a:ext cx="1821069" cy="125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6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E2F53-E0BD-89D1-08AB-0F7E3BAD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42925"/>
            <a:ext cx="2628900" cy="346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5059C-F8A2-7AA2-2CA2-FFC355E5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77" y="542925"/>
            <a:ext cx="3209925" cy="3248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2DC81-E1CD-E335-C8D1-51F096C5A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164" y="2276475"/>
            <a:ext cx="61531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hannel&#10;&#10;Description automatically generated">
            <a:extLst>
              <a:ext uri="{FF2B5EF4-FFF2-40B4-BE49-F238E27FC236}">
                <a16:creationId xmlns:a16="http://schemas.microsoft.com/office/drawing/2014/main" id="{9974B88A-7160-1188-56F6-B09937D8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3241040"/>
            <a:ext cx="5943600" cy="2397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FAE83-C9B9-3178-84C2-25A1DEA6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4" y="1219200"/>
            <a:ext cx="2476500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270156-E2DB-36FB-A20C-A478D6C65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837" y="500724"/>
            <a:ext cx="4434939" cy="25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9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B5642-1170-8C06-78E8-2EAF8530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75" y="1485900"/>
            <a:ext cx="354965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23EBE-1AEA-6C6D-B32B-CE361544E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4" y="1485900"/>
            <a:ext cx="354965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72D34-B7CF-DC31-658B-FD5F589B3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546" y="1485900"/>
            <a:ext cx="34734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66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ArtifaktElement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 (Yuanhang) Meng</dc:creator>
  <cp:lastModifiedBy>Mel (Yuanhang) Meng</cp:lastModifiedBy>
  <cp:revision>7</cp:revision>
  <dcterms:created xsi:type="dcterms:W3CDTF">2024-11-02T18:59:57Z</dcterms:created>
  <dcterms:modified xsi:type="dcterms:W3CDTF">2024-11-05T02:37:51Z</dcterms:modified>
</cp:coreProperties>
</file>