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slides/slide14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7.xml" ContentType="application/vnd.openxmlformats-officedocument.presentationml.slide+xml"/>
  <Override PartName="/ppt/slides/slide4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notesSlides/notesSlide6.xml" ContentType="application/vnd.openxmlformats-officedocument.presentationml.notesSlide+xml"/>
  <Override PartName="/ppt/slideMasters/slideMaster2.xml" ContentType="application/vnd.openxmlformats-officedocument.presentationml.slideMaster+xml"/>
  <Override PartName="/ppt/notesSlides/notesSlide5.xml" ContentType="application/vnd.openxmlformats-officedocument.presentationml.notesSlid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4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revisionInfo.xml" ContentType="application/vnd.ms-powerpoint.revisioninfo+xml"/>
  <Override PartName="/customXml/itemProps3.xml" ContentType="application/vnd.openxmlformats-officedocument.customXml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4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4064" r:id="rId4"/>
    <p:sldMasterId id="2147484079" r:id="rId5"/>
  </p:sldMasterIdLst>
  <p:notesMasterIdLst>
    <p:notesMasterId r:id="rId22"/>
  </p:notesMasterIdLst>
  <p:handoutMasterIdLst>
    <p:handoutMasterId r:id="rId23"/>
  </p:handoutMasterIdLst>
  <p:sldIdLst>
    <p:sldId id="570" r:id="rId6"/>
    <p:sldId id="555" r:id="rId7"/>
    <p:sldId id="556" r:id="rId8"/>
    <p:sldId id="557" r:id="rId9"/>
    <p:sldId id="558" r:id="rId10"/>
    <p:sldId id="559" r:id="rId11"/>
    <p:sldId id="560" r:id="rId12"/>
    <p:sldId id="561" r:id="rId13"/>
    <p:sldId id="562" r:id="rId14"/>
    <p:sldId id="563" r:id="rId15"/>
    <p:sldId id="564" r:id="rId16"/>
    <p:sldId id="565" r:id="rId17"/>
    <p:sldId id="566" r:id="rId18"/>
    <p:sldId id="567" r:id="rId19"/>
    <p:sldId id="568" r:id="rId20"/>
    <p:sldId id="569" r:id="rId21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Myriad Pro Light" panose="020B0403030403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Myriad Pro Light" panose="020B0403030403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Myriad Pro Light" panose="020B0403030403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Myriad Pro Light" panose="020B0403030403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Myriad Pro Light" panose="020B0403030403020204" pitchFamily="34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Myriad Pro Light" panose="020B0403030403020204" pitchFamily="34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Myriad Pro Light" panose="020B0403030403020204" pitchFamily="34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Myriad Pro Light" panose="020B0403030403020204" pitchFamily="34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Myriad Pro Light" panose="020B0403030403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5B3D7"/>
    <a:srgbClr val="6699FF"/>
    <a:srgbClr val="001726"/>
    <a:srgbClr val="008000"/>
    <a:srgbClr val="FF3300"/>
    <a:srgbClr val="3333FF"/>
    <a:srgbClr val="808080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457" autoAdjust="0"/>
  </p:normalViewPr>
  <p:slideViewPr>
    <p:cSldViewPr>
      <p:cViewPr varScale="1">
        <p:scale>
          <a:sx n="81" d="100"/>
          <a:sy n="81" d="100"/>
        </p:scale>
        <p:origin x="778" y="6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customXml" Target="../customXml/item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handoutMaster" Target="handoutMasters/handoutMaster1.xml"/><Relationship Id="rId28" Type="http://schemas.microsoft.com/office/2015/10/relationships/revisionInfo" Target="revisionInfo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24" tIns="47512" rIns="95024" bIns="47512" numCol="1" anchor="t" anchorCtr="0" compatLnSpc="1">
            <a:prstTxWarp prst="textNoShape">
              <a:avLst/>
            </a:prstTxWarp>
          </a:bodyPr>
          <a:lstStyle>
            <a:lvl1pPr defTabSz="950913">
              <a:spcBef>
                <a:spcPct val="0"/>
              </a:spcBef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24" tIns="47512" rIns="95024" bIns="47512" numCol="1" anchor="t" anchorCtr="0" compatLnSpc="1">
            <a:prstTxWarp prst="textNoShape">
              <a:avLst/>
            </a:prstTxWarp>
          </a:bodyPr>
          <a:lstStyle>
            <a:lvl1pPr algn="r" defTabSz="950913">
              <a:spcBef>
                <a:spcPct val="0"/>
              </a:spcBef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24" tIns="47512" rIns="95024" bIns="47512" numCol="1" anchor="b" anchorCtr="0" compatLnSpc="1">
            <a:prstTxWarp prst="textNoShape">
              <a:avLst/>
            </a:prstTxWarp>
          </a:bodyPr>
          <a:lstStyle>
            <a:lvl1pPr defTabSz="950913">
              <a:spcBef>
                <a:spcPct val="0"/>
              </a:spcBef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24" tIns="47512" rIns="95024" bIns="47512" numCol="1" anchor="b" anchorCtr="0" compatLnSpc="1">
            <a:prstTxWarp prst="textNoShape">
              <a:avLst/>
            </a:prstTxWarp>
          </a:bodyPr>
          <a:lstStyle>
            <a:lvl1pPr algn="r" defTabSz="950913">
              <a:spcBef>
                <a:spcPct val="0"/>
              </a:spcBef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764487BB-F754-4383-AE71-FB6842B849E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829246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24" tIns="47512" rIns="95024" bIns="47512" numCol="1" anchor="t" anchorCtr="0" compatLnSpc="1">
            <a:prstTxWarp prst="textNoShape">
              <a:avLst/>
            </a:prstTxWarp>
          </a:bodyPr>
          <a:lstStyle>
            <a:lvl1pPr defTabSz="950913">
              <a:spcBef>
                <a:spcPct val="0"/>
              </a:spcBef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44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24" tIns="47512" rIns="95024" bIns="47512" numCol="1" anchor="t" anchorCtr="0" compatLnSpc="1">
            <a:prstTxWarp prst="textNoShape">
              <a:avLst/>
            </a:prstTxWarp>
          </a:bodyPr>
          <a:lstStyle>
            <a:lvl1pPr algn="r" defTabSz="950913">
              <a:spcBef>
                <a:spcPct val="0"/>
              </a:spcBef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799012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45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59300"/>
            <a:ext cx="5851525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24" tIns="47512" rIns="95024" bIns="4751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345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24" tIns="47512" rIns="95024" bIns="47512" numCol="1" anchor="b" anchorCtr="0" compatLnSpc="1">
            <a:prstTxWarp prst="textNoShape">
              <a:avLst/>
            </a:prstTxWarp>
          </a:bodyPr>
          <a:lstStyle>
            <a:lvl1pPr defTabSz="950913">
              <a:spcBef>
                <a:spcPct val="0"/>
              </a:spcBef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45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24" tIns="47512" rIns="95024" bIns="47512" numCol="1" anchor="b" anchorCtr="0" compatLnSpc="1">
            <a:prstTxWarp prst="textNoShape">
              <a:avLst/>
            </a:prstTxWarp>
          </a:bodyPr>
          <a:lstStyle>
            <a:lvl1pPr algn="r" defTabSz="950913">
              <a:spcBef>
                <a:spcPct val="0"/>
              </a:spcBef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861496A3-F477-43B1-A82D-9AED51EB7D1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0522366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>
            <a:extLst>
              <a:ext uri="{FF2B5EF4-FFF2-40B4-BE49-F238E27FC236}">
                <a16:creationId xmlns:a16="http://schemas.microsoft.com/office/drawing/2014/main" id="{CE1136EF-D2F0-4933-AC19-1AD7BA93598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6463">
              <a:defRPr sz="2800">
                <a:solidFill>
                  <a:schemeClr val="tx1"/>
                </a:solidFill>
                <a:latin typeface="Myriad Pro Light" panose="020B0403030403020204" pitchFamily="34" charset="0"/>
              </a:defRPr>
            </a:lvl1pPr>
            <a:lvl2pPr marL="742950" indent="-285750" defTabSz="906463">
              <a:defRPr sz="2800">
                <a:solidFill>
                  <a:schemeClr val="tx1"/>
                </a:solidFill>
                <a:latin typeface="Myriad Pro Light" panose="020B0403030403020204" pitchFamily="34" charset="0"/>
              </a:defRPr>
            </a:lvl2pPr>
            <a:lvl3pPr marL="1143000" indent="-228600" defTabSz="906463">
              <a:defRPr sz="2800">
                <a:solidFill>
                  <a:schemeClr val="tx1"/>
                </a:solidFill>
                <a:latin typeface="Myriad Pro Light" panose="020B0403030403020204" pitchFamily="34" charset="0"/>
              </a:defRPr>
            </a:lvl3pPr>
            <a:lvl4pPr marL="1600200" indent="-228600" defTabSz="906463">
              <a:defRPr sz="2800">
                <a:solidFill>
                  <a:schemeClr val="tx1"/>
                </a:solidFill>
                <a:latin typeface="Myriad Pro Light" panose="020B0403030403020204" pitchFamily="34" charset="0"/>
              </a:defRPr>
            </a:lvl4pPr>
            <a:lvl5pPr marL="2057400" indent="-228600" defTabSz="906463">
              <a:defRPr sz="2800">
                <a:solidFill>
                  <a:schemeClr val="tx1"/>
                </a:solidFill>
                <a:latin typeface="Myriad Pro Light" panose="020B0403030403020204" pitchFamily="34" charset="0"/>
              </a:defRPr>
            </a:lvl5pPr>
            <a:lvl6pPr marL="2514600" indent="-228600" defTabSz="906463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Myriad Pro Light" panose="020B0403030403020204" pitchFamily="34" charset="0"/>
              </a:defRPr>
            </a:lvl6pPr>
            <a:lvl7pPr marL="2971800" indent="-228600" defTabSz="906463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Myriad Pro Light" panose="020B0403030403020204" pitchFamily="34" charset="0"/>
              </a:defRPr>
            </a:lvl7pPr>
            <a:lvl8pPr marL="3429000" indent="-228600" defTabSz="906463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Myriad Pro Light" panose="020B0403030403020204" pitchFamily="34" charset="0"/>
              </a:defRPr>
            </a:lvl8pPr>
            <a:lvl9pPr marL="3886200" indent="-228600" defTabSz="906463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Myriad Pro Light" panose="020B0403030403020204" pitchFamily="34" charset="0"/>
              </a:defRPr>
            </a:lvl9pPr>
          </a:lstStyle>
          <a:p>
            <a:fld id="{89E47179-FDEB-4CF4-AF7E-3F6F08B8BFFA}" type="slidenum">
              <a:rPr lang="en-US" altLang="en-US" sz="1100">
                <a:latin typeface="Times New Roman" panose="02020603050405020304" pitchFamily="18" charset="0"/>
              </a:rPr>
              <a:pPr/>
              <a:t>2</a:t>
            </a:fld>
            <a:endParaRPr lang="en-US" altLang="en-US" sz="1100">
              <a:latin typeface="Times New Roman" panose="02020603050405020304" pitchFamily="18" charset="0"/>
            </a:endParaRPr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756B2DF9-B85F-419C-8A1C-15B19390E65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93788" y="676275"/>
            <a:ext cx="4675187" cy="3506788"/>
          </a:xfrm>
          <a:ln/>
        </p:spPr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9DD835ED-9E9D-41E7-A09B-4917276040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1388" y="4419600"/>
            <a:ext cx="4975225" cy="42052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543928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>
            <a:extLst>
              <a:ext uri="{FF2B5EF4-FFF2-40B4-BE49-F238E27FC236}">
                <a16:creationId xmlns:a16="http://schemas.microsoft.com/office/drawing/2014/main" id="{A4AE5E71-9679-4389-923B-1DB3FDA4505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6463">
              <a:defRPr sz="2800">
                <a:solidFill>
                  <a:schemeClr val="tx1"/>
                </a:solidFill>
                <a:latin typeface="Myriad Pro Light" panose="020B0403030403020204" pitchFamily="34" charset="0"/>
              </a:defRPr>
            </a:lvl1pPr>
            <a:lvl2pPr marL="742950" indent="-285750" defTabSz="906463">
              <a:defRPr sz="2800">
                <a:solidFill>
                  <a:schemeClr val="tx1"/>
                </a:solidFill>
                <a:latin typeface="Myriad Pro Light" panose="020B0403030403020204" pitchFamily="34" charset="0"/>
              </a:defRPr>
            </a:lvl2pPr>
            <a:lvl3pPr marL="1143000" indent="-228600" defTabSz="906463">
              <a:defRPr sz="2800">
                <a:solidFill>
                  <a:schemeClr val="tx1"/>
                </a:solidFill>
                <a:latin typeface="Myriad Pro Light" panose="020B0403030403020204" pitchFamily="34" charset="0"/>
              </a:defRPr>
            </a:lvl3pPr>
            <a:lvl4pPr marL="1600200" indent="-228600" defTabSz="906463">
              <a:defRPr sz="2800">
                <a:solidFill>
                  <a:schemeClr val="tx1"/>
                </a:solidFill>
                <a:latin typeface="Myriad Pro Light" panose="020B0403030403020204" pitchFamily="34" charset="0"/>
              </a:defRPr>
            </a:lvl4pPr>
            <a:lvl5pPr marL="2057400" indent="-228600" defTabSz="906463">
              <a:defRPr sz="2800">
                <a:solidFill>
                  <a:schemeClr val="tx1"/>
                </a:solidFill>
                <a:latin typeface="Myriad Pro Light" panose="020B0403030403020204" pitchFamily="34" charset="0"/>
              </a:defRPr>
            </a:lvl5pPr>
            <a:lvl6pPr marL="2514600" indent="-228600" defTabSz="906463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Myriad Pro Light" panose="020B0403030403020204" pitchFamily="34" charset="0"/>
              </a:defRPr>
            </a:lvl6pPr>
            <a:lvl7pPr marL="2971800" indent="-228600" defTabSz="906463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Myriad Pro Light" panose="020B0403030403020204" pitchFamily="34" charset="0"/>
              </a:defRPr>
            </a:lvl7pPr>
            <a:lvl8pPr marL="3429000" indent="-228600" defTabSz="906463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Myriad Pro Light" panose="020B0403030403020204" pitchFamily="34" charset="0"/>
              </a:defRPr>
            </a:lvl8pPr>
            <a:lvl9pPr marL="3886200" indent="-228600" defTabSz="906463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Myriad Pro Light" panose="020B0403030403020204" pitchFamily="34" charset="0"/>
              </a:defRPr>
            </a:lvl9pPr>
          </a:lstStyle>
          <a:p>
            <a:fld id="{00E7EBCE-B200-4739-9F19-644274E573CE}" type="slidenum">
              <a:rPr lang="en-US" altLang="en-US" sz="1100">
                <a:latin typeface="Times New Roman" panose="02020603050405020304" pitchFamily="18" charset="0"/>
              </a:rPr>
              <a:pPr/>
              <a:t>3</a:t>
            </a:fld>
            <a:endParaRPr lang="en-US" altLang="en-US" sz="1100">
              <a:latin typeface="Times New Roman" panose="02020603050405020304" pitchFamily="18" charset="0"/>
            </a:endParaRPr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7C1F1AB4-7A40-4AEF-85B0-B7A4B4CBB31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698500"/>
            <a:ext cx="4645025" cy="3484563"/>
          </a:xfrm>
          <a:ln/>
        </p:spPr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8ADA1F8A-EB50-49AC-8A2D-C9B2349939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5988" y="4414838"/>
            <a:ext cx="5026025" cy="41830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49109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>
            <a:extLst>
              <a:ext uri="{FF2B5EF4-FFF2-40B4-BE49-F238E27FC236}">
                <a16:creationId xmlns:a16="http://schemas.microsoft.com/office/drawing/2014/main" id="{3F8C87E3-D796-4138-849B-27D6EBB400E6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7788" y="8831263"/>
            <a:ext cx="2970212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252" tIns="48126" rIns="96252" bIns="48126" anchor="b"/>
          <a:lstStyle>
            <a:lvl1pPr defTabSz="1008063">
              <a:defRPr sz="2800">
                <a:solidFill>
                  <a:schemeClr val="tx1"/>
                </a:solidFill>
                <a:latin typeface="Myriad Pro Light" panose="020B0403030403020204" pitchFamily="34" charset="0"/>
              </a:defRPr>
            </a:lvl1pPr>
            <a:lvl2pPr marL="742950" indent="-285750" defTabSz="1008063">
              <a:defRPr sz="2800">
                <a:solidFill>
                  <a:schemeClr val="tx1"/>
                </a:solidFill>
                <a:latin typeface="Myriad Pro Light" panose="020B0403030403020204" pitchFamily="34" charset="0"/>
              </a:defRPr>
            </a:lvl2pPr>
            <a:lvl3pPr marL="1143000" indent="-228600" defTabSz="1008063">
              <a:defRPr sz="2800">
                <a:solidFill>
                  <a:schemeClr val="tx1"/>
                </a:solidFill>
                <a:latin typeface="Myriad Pro Light" panose="020B0403030403020204" pitchFamily="34" charset="0"/>
              </a:defRPr>
            </a:lvl3pPr>
            <a:lvl4pPr marL="1600200" indent="-228600" defTabSz="1008063">
              <a:defRPr sz="2800">
                <a:solidFill>
                  <a:schemeClr val="tx1"/>
                </a:solidFill>
                <a:latin typeface="Myriad Pro Light" panose="020B0403030403020204" pitchFamily="34" charset="0"/>
              </a:defRPr>
            </a:lvl4pPr>
            <a:lvl5pPr marL="2057400" indent="-228600" defTabSz="1008063">
              <a:defRPr sz="2800">
                <a:solidFill>
                  <a:schemeClr val="tx1"/>
                </a:solidFill>
                <a:latin typeface="Myriad Pro Light" panose="020B0403030403020204" pitchFamily="34" charset="0"/>
              </a:defRPr>
            </a:lvl5pPr>
            <a:lvl6pPr marL="2514600" indent="-228600" defTabSz="1008063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Myriad Pro Light" panose="020B0403030403020204" pitchFamily="34" charset="0"/>
              </a:defRPr>
            </a:lvl6pPr>
            <a:lvl7pPr marL="2971800" indent="-228600" defTabSz="1008063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Myriad Pro Light" panose="020B0403030403020204" pitchFamily="34" charset="0"/>
              </a:defRPr>
            </a:lvl7pPr>
            <a:lvl8pPr marL="3429000" indent="-228600" defTabSz="1008063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Myriad Pro Light" panose="020B0403030403020204" pitchFamily="34" charset="0"/>
              </a:defRPr>
            </a:lvl8pPr>
            <a:lvl9pPr marL="3886200" indent="-228600" defTabSz="1008063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Myriad Pro Light" panose="020B0403030403020204" pitchFamily="34" charset="0"/>
              </a:defRPr>
            </a:lvl9pPr>
          </a:lstStyle>
          <a:p>
            <a:pPr algn="r">
              <a:spcBef>
                <a:spcPct val="0"/>
              </a:spcBef>
            </a:pPr>
            <a:fld id="{4A1814FD-B402-464F-BD1A-74BC62168F1F}" type="slidenum">
              <a:rPr lang="en-US" altLang="en-US" sz="1100">
                <a:latin typeface="Times New Roman" panose="02020603050405020304" pitchFamily="18" charset="0"/>
              </a:rPr>
              <a:pPr algn="r">
                <a:spcBef>
                  <a:spcPct val="0"/>
                </a:spcBef>
              </a:pPr>
              <a:t>5</a:t>
            </a:fld>
            <a:endParaRPr lang="en-US" altLang="en-US" sz="1100">
              <a:latin typeface="Times New Roman" panose="02020603050405020304" pitchFamily="18" charset="0"/>
            </a:endParaRPr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021A0C28-127E-444E-825E-42AA62D3F0B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696913"/>
            <a:ext cx="4646613" cy="3486150"/>
          </a:xfrm>
          <a:ln/>
        </p:spPr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E6004739-D439-480B-A26F-9A79C54794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5988" y="4416425"/>
            <a:ext cx="5026025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252" tIns="48126" rIns="96252" bIns="48126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209342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>
            <a:extLst>
              <a:ext uri="{FF2B5EF4-FFF2-40B4-BE49-F238E27FC236}">
                <a16:creationId xmlns:a16="http://schemas.microsoft.com/office/drawing/2014/main" id="{97550566-AAE2-43E0-8A14-1CF65DC7EA73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7788" y="8831263"/>
            <a:ext cx="2970212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252" tIns="48126" rIns="96252" bIns="48126" anchor="b"/>
          <a:lstStyle>
            <a:lvl1pPr defTabSz="1008063">
              <a:defRPr sz="2800">
                <a:solidFill>
                  <a:schemeClr val="tx1"/>
                </a:solidFill>
                <a:latin typeface="Myriad Pro Light" panose="020B0403030403020204" pitchFamily="34" charset="0"/>
              </a:defRPr>
            </a:lvl1pPr>
            <a:lvl2pPr marL="742950" indent="-285750" defTabSz="1008063">
              <a:defRPr sz="2800">
                <a:solidFill>
                  <a:schemeClr val="tx1"/>
                </a:solidFill>
                <a:latin typeface="Myriad Pro Light" panose="020B0403030403020204" pitchFamily="34" charset="0"/>
              </a:defRPr>
            </a:lvl2pPr>
            <a:lvl3pPr marL="1143000" indent="-228600" defTabSz="1008063">
              <a:defRPr sz="2800">
                <a:solidFill>
                  <a:schemeClr val="tx1"/>
                </a:solidFill>
                <a:latin typeface="Myriad Pro Light" panose="020B0403030403020204" pitchFamily="34" charset="0"/>
              </a:defRPr>
            </a:lvl3pPr>
            <a:lvl4pPr marL="1600200" indent="-228600" defTabSz="1008063">
              <a:defRPr sz="2800">
                <a:solidFill>
                  <a:schemeClr val="tx1"/>
                </a:solidFill>
                <a:latin typeface="Myriad Pro Light" panose="020B0403030403020204" pitchFamily="34" charset="0"/>
              </a:defRPr>
            </a:lvl4pPr>
            <a:lvl5pPr marL="2057400" indent="-228600" defTabSz="1008063">
              <a:defRPr sz="2800">
                <a:solidFill>
                  <a:schemeClr val="tx1"/>
                </a:solidFill>
                <a:latin typeface="Myriad Pro Light" panose="020B0403030403020204" pitchFamily="34" charset="0"/>
              </a:defRPr>
            </a:lvl5pPr>
            <a:lvl6pPr marL="2514600" indent="-228600" defTabSz="1008063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Myriad Pro Light" panose="020B0403030403020204" pitchFamily="34" charset="0"/>
              </a:defRPr>
            </a:lvl6pPr>
            <a:lvl7pPr marL="2971800" indent="-228600" defTabSz="1008063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Myriad Pro Light" panose="020B0403030403020204" pitchFamily="34" charset="0"/>
              </a:defRPr>
            </a:lvl7pPr>
            <a:lvl8pPr marL="3429000" indent="-228600" defTabSz="1008063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Myriad Pro Light" panose="020B0403030403020204" pitchFamily="34" charset="0"/>
              </a:defRPr>
            </a:lvl8pPr>
            <a:lvl9pPr marL="3886200" indent="-228600" defTabSz="1008063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Myriad Pro Light" panose="020B0403030403020204" pitchFamily="34" charset="0"/>
              </a:defRPr>
            </a:lvl9pPr>
          </a:lstStyle>
          <a:p>
            <a:pPr algn="r">
              <a:spcBef>
                <a:spcPct val="0"/>
              </a:spcBef>
            </a:pPr>
            <a:fld id="{2D566A0F-B997-4CFC-B48F-95140B7D33A8}" type="slidenum">
              <a:rPr lang="en-US" altLang="en-US" sz="1100">
                <a:latin typeface="Times New Roman" panose="02020603050405020304" pitchFamily="18" charset="0"/>
              </a:rPr>
              <a:pPr algn="r">
                <a:spcBef>
                  <a:spcPct val="0"/>
                </a:spcBef>
              </a:pPr>
              <a:t>7</a:t>
            </a:fld>
            <a:endParaRPr lang="en-US" altLang="en-US" sz="1100">
              <a:latin typeface="Times New Roman" panose="02020603050405020304" pitchFamily="18" charset="0"/>
            </a:endParaRPr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EAE5ED04-511D-46E6-A8A8-7F3A65B10D1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696913"/>
            <a:ext cx="4646613" cy="3486150"/>
          </a:xfrm>
          <a:ln/>
        </p:spPr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7323B48C-62F5-4DB2-B28F-E9FD7B9B58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5988" y="4416425"/>
            <a:ext cx="5026025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252" tIns="48126" rIns="96252" bIns="48126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318290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77B51E3C-71AF-442E-A073-4FD0DC0D5115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7788" y="8831263"/>
            <a:ext cx="2970212" cy="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252" tIns="48126" rIns="96252" bIns="48126" anchor="b"/>
          <a:lstStyle>
            <a:lvl1pPr defTabSz="1008063">
              <a:defRPr sz="2800">
                <a:solidFill>
                  <a:schemeClr val="tx1"/>
                </a:solidFill>
                <a:latin typeface="Myriad Pro Light" panose="020B0403030403020204" pitchFamily="34" charset="0"/>
              </a:defRPr>
            </a:lvl1pPr>
            <a:lvl2pPr marL="742950" indent="-285750" defTabSz="1008063">
              <a:defRPr sz="2800">
                <a:solidFill>
                  <a:schemeClr val="tx1"/>
                </a:solidFill>
                <a:latin typeface="Myriad Pro Light" panose="020B0403030403020204" pitchFamily="34" charset="0"/>
              </a:defRPr>
            </a:lvl2pPr>
            <a:lvl3pPr marL="1143000" indent="-228600" defTabSz="1008063">
              <a:defRPr sz="2800">
                <a:solidFill>
                  <a:schemeClr val="tx1"/>
                </a:solidFill>
                <a:latin typeface="Myriad Pro Light" panose="020B0403030403020204" pitchFamily="34" charset="0"/>
              </a:defRPr>
            </a:lvl3pPr>
            <a:lvl4pPr marL="1600200" indent="-228600" defTabSz="1008063">
              <a:defRPr sz="2800">
                <a:solidFill>
                  <a:schemeClr val="tx1"/>
                </a:solidFill>
                <a:latin typeface="Myriad Pro Light" panose="020B0403030403020204" pitchFamily="34" charset="0"/>
              </a:defRPr>
            </a:lvl4pPr>
            <a:lvl5pPr marL="2057400" indent="-228600" defTabSz="1008063">
              <a:defRPr sz="2800">
                <a:solidFill>
                  <a:schemeClr val="tx1"/>
                </a:solidFill>
                <a:latin typeface="Myriad Pro Light" panose="020B0403030403020204" pitchFamily="34" charset="0"/>
              </a:defRPr>
            </a:lvl5pPr>
            <a:lvl6pPr marL="2514600" indent="-228600" defTabSz="1008063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Myriad Pro Light" panose="020B0403030403020204" pitchFamily="34" charset="0"/>
              </a:defRPr>
            </a:lvl6pPr>
            <a:lvl7pPr marL="2971800" indent="-228600" defTabSz="1008063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Myriad Pro Light" panose="020B0403030403020204" pitchFamily="34" charset="0"/>
              </a:defRPr>
            </a:lvl7pPr>
            <a:lvl8pPr marL="3429000" indent="-228600" defTabSz="1008063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Myriad Pro Light" panose="020B0403030403020204" pitchFamily="34" charset="0"/>
              </a:defRPr>
            </a:lvl8pPr>
            <a:lvl9pPr marL="3886200" indent="-228600" defTabSz="1008063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Myriad Pro Light" panose="020B0403030403020204" pitchFamily="34" charset="0"/>
              </a:defRPr>
            </a:lvl9pPr>
          </a:lstStyle>
          <a:p>
            <a:pPr algn="r">
              <a:spcBef>
                <a:spcPct val="0"/>
              </a:spcBef>
            </a:pPr>
            <a:fld id="{13017FBF-34B4-4C75-9CEE-E3C0A6581546}" type="slidenum">
              <a:rPr lang="en-US" altLang="en-US" sz="1100">
                <a:latin typeface="Times New Roman" panose="02020603050405020304" pitchFamily="18" charset="0"/>
              </a:rPr>
              <a:pPr algn="r">
                <a:spcBef>
                  <a:spcPct val="0"/>
                </a:spcBef>
              </a:pPr>
              <a:t>10</a:t>
            </a:fld>
            <a:endParaRPr lang="en-US" altLang="en-US" sz="1100">
              <a:latin typeface="Times New Roman" panose="02020603050405020304" pitchFamily="18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2F3E724D-5C42-42D7-9C25-2BD0A4FB5A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8075" y="696913"/>
            <a:ext cx="4646613" cy="3486150"/>
          </a:xfrm>
          <a:ln/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64B1B26B-02EE-42E7-B4B9-399B73501B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5988" y="4416425"/>
            <a:ext cx="5026025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252" tIns="48126" rIns="96252" bIns="48126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72874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>
            <a:extLst>
              <a:ext uri="{FF2B5EF4-FFF2-40B4-BE49-F238E27FC236}">
                <a16:creationId xmlns:a16="http://schemas.microsoft.com/office/drawing/2014/main" id="{4100F8E9-38B7-48B5-A90E-B80DBCE68AE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>
            <a:extLst>
              <a:ext uri="{FF2B5EF4-FFF2-40B4-BE49-F238E27FC236}">
                <a16:creationId xmlns:a16="http://schemas.microsoft.com/office/drawing/2014/main" id="{0BBCF7FF-5F0E-45E9-8441-B363A94972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The model reads the Bend factor as it increases in depth and rebound factor as it decreases</a:t>
            </a:r>
          </a:p>
        </p:txBody>
      </p:sp>
      <p:sp>
        <p:nvSpPr>
          <p:cNvPr id="40964" name="Slide Number Placeholder 3">
            <a:extLst>
              <a:ext uri="{FF2B5EF4-FFF2-40B4-BE49-F238E27FC236}">
                <a16:creationId xmlns:a16="http://schemas.microsoft.com/office/drawing/2014/main" id="{2D6EC263-A4D1-4D65-AD28-1AAD20AC18A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6463">
              <a:defRPr sz="2800">
                <a:solidFill>
                  <a:schemeClr val="tx1"/>
                </a:solidFill>
                <a:latin typeface="Myriad Pro Light" panose="020B0403030403020204" pitchFamily="34" charset="0"/>
              </a:defRPr>
            </a:lvl1pPr>
            <a:lvl2pPr marL="742950" indent="-285750" defTabSz="906463">
              <a:defRPr sz="2800">
                <a:solidFill>
                  <a:schemeClr val="tx1"/>
                </a:solidFill>
                <a:latin typeface="Myriad Pro Light" panose="020B0403030403020204" pitchFamily="34" charset="0"/>
              </a:defRPr>
            </a:lvl2pPr>
            <a:lvl3pPr marL="1143000" indent="-228600" defTabSz="906463">
              <a:defRPr sz="2800">
                <a:solidFill>
                  <a:schemeClr val="tx1"/>
                </a:solidFill>
                <a:latin typeface="Myriad Pro Light" panose="020B0403030403020204" pitchFamily="34" charset="0"/>
              </a:defRPr>
            </a:lvl3pPr>
            <a:lvl4pPr marL="1600200" indent="-228600" defTabSz="906463">
              <a:defRPr sz="2800">
                <a:solidFill>
                  <a:schemeClr val="tx1"/>
                </a:solidFill>
                <a:latin typeface="Myriad Pro Light" panose="020B0403030403020204" pitchFamily="34" charset="0"/>
              </a:defRPr>
            </a:lvl4pPr>
            <a:lvl5pPr marL="2057400" indent="-228600" defTabSz="906463">
              <a:defRPr sz="2800">
                <a:solidFill>
                  <a:schemeClr val="tx1"/>
                </a:solidFill>
                <a:latin typeface="Myriad Pro Light" panose="020B0403030403020204" pitchFamily="34" charset="0"/>
              </a:defRPr>
            </a:lvl5pPr>
            <a:lvl6pPr marL="2514600" indent="-228600" defTabSz="906463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Myriad Pro Light" panose="020B0403030403020204" pitchFamily="34" charset="0"/>
              </a:defRPr>
            </a:lvl6pPr>
            <a:lvl7pPr marL="2971800" indent="-228600" defTabSz="906463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Myriad Pro Light" panose="020B0403030403020204" pitchFamily="34" charset="0"/>
              </a:defRPr>
            </a:lvl7pPr>
            <a:lvl8pPr marL="3429000" indent="-228600" defTabSz="906463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Myriad Pro Light" panose="020B0403030403020204" pitchFamily="34" charset="0"/>
              </a:defRPr>
            </a:lvl8pPr>
            <a:lvl9pPr marL="3886200" indent="-228600" defTabSz="906463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Myriad Pro Light" panose="020B0403030403020204" pitchFamily="34" charset="0"/>
              </a:defRPr>
            </a:lvl9pPr>
          </a:lstStyle>
          <a:p>
            <a:fld id="{8B168BF1-5F1B-4BF3-96B2-A34AAF759278}" type="slidenum">
              <a:rPr lang="en-US" altLang="en-US" sz="1100">
                <a:latin typeface="Times New Roman" panose="02020603050405020304" pitchFamily="18" charset="0"/>
              </a:rPr>
              <a:pPr/>
              <a:t>13</a:t>
            </a:fld>
            <a:endParaRPr lang="en-US" altLang="en-US" sz="11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09429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8.jpe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8.jpe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471238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77942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145279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xp2D p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>
            <a:extLst>
              <a:ext uri="{FF2B5EF4-FFF2-40B4-BE49-F238E27FC236}">
                <a16:creationId xmlns:a16="http://schemas.microsoft.com/office/drawing/2014/main" id="{A5E5A3F7-C285-4203-8F55-401201E43B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75"/>
            <a:ext cx="9144000" cy="170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>
            <a:extLst>
              <a:ext uri="{FF2B5EF4-FFF2-40B4-BE49-F238E27FC236}">
                <a16:creationId xmlns:a16="http://schemas.microsoft.com/office/drawing/2014/main" id="{98DA3DA2-3E20-4D73-8371-9D6424FFEE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" y="152400"/>
            <a:ext cx="1016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838200" y="1920240"/>
            <a:ext cx="7543800" cy="4267200"/>
          </a:xfrm>
        </p:spPr>
        <p:txBody>
          <a:bodyPr/>
          <a:lstStyle>
            <a:lvl1pPr>
              <a:defRPr>
                <a:latin typeface="Myriad Pro" pitchFamily="34" charset="0"/>
              </a:defRPr>
            </a:lvl1pPr>
            <a:lvl2pPr>
              <a:defRPr>
                <a:latin typeface="Myriad Pro" pitchFamily="34" charset="0"/>
              </a:defRPr>
            </a:lvl2pPr>
            <a:lvl3pPr>
              <a:defRPr>
                <a:latin typeface="Myriad Pro" pitchFamily="34" charset="0"/>
              </a:defRPr>
            </a:lvl3pPr>
            <a:lvl4pPr>
              <a:defRPr>
                <a:latin typeface="Myriad Pro" pitchFamily="34" charset="0"/>
              </a:defRPr>
            </a:lvl4pPr>
            <a:lvl5pPr>
              <a:defRPr>
                <a:latin typeface="Myriad Pro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3429000" y="533400"/>
            <a:ext cx="5486400" cy="9144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10444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0785" y="1315385"/>
            <a:ext cx="3472703" cy="567204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746989" cy="365125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r>
              <a:rPr lang="en-AU" dirty="0"/>
              <a:t>INTERNAL -     DO NOT DISTRIBUTE  -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247DA-A2CD-457F-9CB5-991EA6C5AAFA}" type="slidenum">
              <a:rPr lang="en-AU" smtClean="0"/>
              <a:t>‹#›</a:t>
            </a:fld>
            <a:endParaRPr lang="en-AU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55488" y="5914151"/>
            <a:ext cx="1998000" cy="649066"/>
          </a:xfrm>
          <a:prstGeom prst="rect">
            <a:avLst/>
          </a:prstGeom>
          <a:effectLst>
            <a:glow rad="165100">
              <a:schemeClr val="bg1">
                <a:alpha val="72000"/>
              </a:schemeClr>
            </a:glow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10334702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od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9"/>
            <a:ext cx="9144000" cy="84429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738"/>
          <a:stretch/>
        </p:blipFill>
        <p:spPr>
          <a:xfrm>
            <a:off x="0" y="5517233"/>
            <a:ext cx="2123220" cy="125901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3748" y="6237312"/>
            <a:ext cx="1717086" cy="419732"/>
          </a:xfrm>
          <a:prstGeom prst="rect">
            <a:avLst/>
          </a:prstGeom>
        </p:spPr>
      </p:pic>
      <p:cxnSp>
        <p:nvCxnSpPr>
          <p:cNvPr id="8" name="Straight Connector 7"/>
          <p:cNvCxnSpPr/>
          <p:nvPr userDrawn="1"/>
        </p:nvCxnSpPr>
        <p:spPr>
          <a:xfrm>
            <a:off x="2123220" y="6021289"/>
            <a:ext cx="0" cy="754955"/>
          </a:xfrm>
          <a:prstGeom prst="line">
            <a:avLst/>
          </a:prstGeom>
          <a:ln>
            <a:solidFill>
              <a:srgbClr val="007D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623888" y="1657351"/>
            <a:ext cx="7886700" cy="44323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33119" y="580279"/>
            <a:ext cx="4798640" cy="567204"/>
          </a:xfrm>
          <a:prstGeom prst="rect">
            <a:avLst/>
          </a:prstGeom>
        </p:spPr>
        <p:txBody>
          <a:bodyPr/>
          <a:lstStyle>
            <a:lvl1pPr>
              <a:defRPr sz="2400" b="1">
                <a:latin typeface="Rockwell" panose="02060603020205020403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293383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ody">
    <p:bg>
      <p:bgPr>
        <a:gradFill>
          <a:gsLst>
            <a:gs pos="93000">
              <a:srgbClr val="FEFDFB"/>
            </a:gs>
            <a:gs pos="100000">
              <a:schemeClr val="tx2">
                <a:lumMod val="60000"/>
                <a:lumOff val="40000"/>
              </a:schemeClr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1657351"/>
            <a:ext cx="7886700" cy="44323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881804" cy="365125"/>
          </a:xfrm>
          <a:prstGeom prst="rect">
            <a:avLst/>
          </a:prstGeom>
        </p:spPr>
        <p:txBody>
          <a:bodyPr/>
          <a:lstStyle>
            <a:lvl1pPr>
              <a:defRPr sz="1050"/>
            </a:lvl1pPr>
          </a:lstStyle>
          <a:p>
            <a:r>
              <a:rPr lang="en-AU" dirty="0"/>
              <a:t>INTERNAL -     DO NOT DISTRIBUTE  - CONFIDENTIAL           INNOVYZE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247DA-A2CD-457F-9CB5-991EA6C5AAFA}" type="slidenum">
              <a:rPr lang="en-AU" smtClean="0"/>
              <a:t>‹#›</a:t>
            </a:fld>
            <a:endParaRPr lang="en-AU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55488" y="5914151"/>
            <a:ext cx="1998000" cy="649066"/>
          </a:xfrm>
          <a:prstGeom prst="rect">
            <a:avLst/>
          </a:prstGeom>
          <a:effectLst>
            <a:glow rad="165100">
              <a:schemeClr val="bg1">
                <a:alpha val="72000"/>
              </a:schemeClr>
            </a:glow>
            <a:softEdge rad="0"/>
          </a:effec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33119" y="580279"/>
            <a:ext cx="4798640" cy="567204"/>
          </a:xfrm>
          <a:prstGeom prst="rect">
            <a:avLst/>
          </a:prstGeom>
        </p:spPr>
        <p:txBody>
          <a:bodyPr/>
          <a:lstStyle>
            <a:lvl1pPr>
              <a:defRPr sz="2400" b="1">
                <a:latin typeface="Rockwell" panose="02060603020205020403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56269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od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9"/>
            <a:ext cx="9144000" cy="84429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444"/>
          <a:stretch/>
        </p:blipFill>
        <p:spPr>
          <a:xfrm>
            <a:off x="4980" y="5177730"/>
            <a:ext cx="9139020" cy="168027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0282" y="5826828"/>
            <a:ext cx="1717086" cy="419732"/>
          </a:xfrm>
          <a:prstGeom prst="rect">
            <a:avLst/>
          </a:prstGeom>
        </p:spPr>
      </p:pic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623888" y="1575055"/>
            <a:ext cx="7886700" cy="44323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274055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AU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274055"/>
            <a:ext cx="3086100" cy="365125"/>
          </a:xfrm>
          <a:prstGeom prst="rect">
            <a:avLst/>
          </a:prstGeom>
        </p:spPr>
        <p:txBody>
          <a:bodyPr/>
          <a:lstStyle/>
          <a:p>
            <a:r>
              <a:rPr lang="en-AU" dirty="0"/>
              <a:t>INTERNAL -     DO NOT DISTRIBUTE  - CONFIDENTIAL           INNOVYZE 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33119" y="497983"/>
            <a:ext cx="4798640" cy="567204"/>
          </a:xfrm>
          <a:prstGeom prst="rect">
            <a:avLst/>
          </a:prstGeom>
        </p:spPr>
        <p:txBody>
          <a:bodyPr/>
          <a:lstStyle>
            <a:lvl1pPr>
              <a:defRPr sz="2400" b="1">
                <a:latin typeface="Rockwell" panose="02060603020205020403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448863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933450"/>
            <a:ext cx="7772400" cy="406400"/>
          </a:xfrm>
        </p:spPr>
        <p:txBody>
          <a:bodyPr>
            <a:normAutofit/>
          </a:bodyPr>
          <a:lstStyle>
            <a:lvl1pPr marL="0" indent="0" algn="ctr">
              <a:lnSpc>
                <a:spcPct val="86000"/>
              </a:lnSpc>
              <a:spcBef>
                <a:spcPts val="0"/>
              </a:spcBef>
              <a:buNone/>
              <a:defRPr sz="1350" baseline="0"/>
            </a:lvl1pPr>
          </a:lstStyle>
          <a:p>
            <a:pPr lvl="0"/>
            <a:r>
              <a:rPr lang="en-US" dirty="0"/>
              <a:t>Click here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562142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8897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11041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11430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59042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45981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24685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18684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85756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17921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73500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01023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15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8376" name="Text Box 8"/>
          <p:cNvSpPr txBox="1">
            <a:spLocks noChangeArrowheads="1"/>
          </p:cNvSpPr>
          <p:nvPr userDrawn="1"/>
        </p:nvSpPr>
        <p:spPr bwMode="auto">
          <a:xfrm>
            <a:off x="228600" y="6338888"/>
            <a:ext cx="1524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Page </a:t>
            </a:r>
            <a:fld id="{105A5470-8298-422F-8D87-B8B4F6278CF9}" type="slidenum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67372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3" r:id="rId1"/>
    <p:sldLayoutId id="2147484065" r:id="rId2"/>
    <p:sldLayoutId id="2147484066" r:id="rId3"/>
    <p:sldLayoutId id="2147484067" r:id="rId4"/>
    <p:sldLayoutId id="2147484068" r:id="rId5"/>
    <p:sldLayoutId id="2147484069" r:id="rId6"/>
    <p:sldLayoutId id="2147484070" r:id="rId7"/>
    <p:sldLayoutId id="2147484071" r:id="rId8"/>
    <p:sldLayoutId id="2147484072" r:id="rId9"/>
    <p:sldLayoutId id="2147484073" r:id="rId10"/>
    <p:sldLayoutId id="2147484074" r:id="rId11"/>
    <p:sldLayoutId id="2147484077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9526" y="3599543"/>
            <a:ext cx="9153526" cy="3258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817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0" r:id="rId1"/>
    <p:sldLayoutId id="2147484081" r:id="rId2"/>
    <p:sldLayoutId id="2147484082" r:id="rId3"/>
    <p:sldLayoutId id="2147484083" r:id="rId4"/>
    <p:sldLayoutId id="2147484084" r:id="rId5"/>
    <p:sldLayoutId id="2147484085" r:id="rId6"/>
  </p:sldLayoutIdLst>
  <p:hf sldNum="0" hdr="0" dt="0"/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1913" kern="1200">
          <a:solidFill>
            <a:schemeClr val="tx1">
              <a:lumMod val="65000"/>
              <a:lumOff val="35000"/>
            </a:schemeClr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152A0-DB60-4816-9CB3-297146E0BC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3091" y="1219200"/>
            <a:ext cx="7772400" cy="1322388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Real Time Control Module</a:t>
            </a:r>
            <a:br>
              <a:rPr lang="en-US" dirty="0"/>
            </a:br>
            <a:r>
              <a:rPr lang="en-US" dirty="0"/>
              <a:t>and Hydraulic Controls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906714392"/>
      </p:ext>
    </p:extLst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Content Placeholder 1">
            <a:extLst>
              <a:ext uri="{FF2B5EF4-FFF2-40B4-BE49-F238E27FC236}">
                <a16:creationId xmlns:a16="http://schemas.microsoft.com/office/drawing/2014/main" id="{929DEEBF-C829-4043-A76D-566F3A73D3F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2000" y="1406322"/>
            <a:ext cx="8153400" cy="1104900"/>
          </a:xfrm>
        </p:spPr>
        <p:txBody>
          <a:bodyPr/>
          <a:lstStyle/>
          <a:p>
            <a:r>
              <a:rPr lang="en-US" altLang="en-US" dirty="0"/>
              <a:t>When using the configuration parameter RTC_LOG the software will log the status of all controls and sensors at each time step</a:t>
            </a:r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3537253A-F8B8-49D5-B299-EEA36A5033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altLang="en-US"/>
              <a:t>RTC Log</a:t>
            </a:r>
          </a:p>
        </p:txBody>
      </p:sp>
      <p:pic>
        <p:nvPicPr>
          <p:cNvPr id="27652" name="Picture 6">
            <a:extLst>
              <a:ext uri="{FF2B5EF4-FFF2-40B4-BE49-F238E27FC236}">
                <a16:creationId xmlns:a16="http://schemas.microsoft.com/office/drawing/2014/main" id="{117691B3-46AE-4BA3-AC42-DBF0A7FCD9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663622"/>
            <a:ext cx="8858250" cy="3048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5144801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Content Placeholder 1">
            <a:extLst>
              <a:ext uri="{FF2B5EF4-FFF2-40B4-BE49-F238E27FC236}">
                <a16:creationId xmlns:a16="http://schemas.microsoft.com/office/drawing/2014/main" id="{4EDB4C1A-C3FF-4925-9AD2-6D89FE4FF5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315777"/>
            <a:ext cx="7543800" cy="1050925"/>
          </a:xfrm>
        </p:spPr>
        <p:txBody>
          <a:bodyPr/>
          <a:lstStyle/>
          <a:p>
            <a:r>
              <a:rPr lang="en-US" altLang="en-US" dirty="0"/>
              <a:t>Multilink-&gt;Special </a:t>
            </a:r>
          </a:p>
          <a:p>
            <a:r>
              <a:rPr lang="en-US" altLang="en-US" dirty="0"/>
              <a:t>Control flow in a link or pump based on depth at any node</a:t>
            </a:r>
          </a:p>
          <a:p>
            <a:endParaRPr lang="en-US" altLang="en-US" dirty="0"/>
          </a:p>
          <a:p>
            <a:endParaRPr lang="en-US" altLang="en-US" dirty="0"/>
          </a:p>
        </p:txBody>
      </p:sp>
      <p:sp>
        <p:nvSpPr>
          <p:cNvPr id="28675" name="Title 2">
            <a:extLst>
              <a:ext uri="{FF2B5EF4-FFF2-40B4-BE49-F238E27FC236}">
                <a16:creationId xmlns:a16="http://schemas.microsoft.com/office/drawing/2014/main" id="{812B73DE-0498-4406-AC90-085094B42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Depth Based Controls</a:t>
            </a:r>
          </a:p>
        </p:txBody>
      </p:sp>
      <p:pic>
        <p:nvPicPr>
          <p:cNvPr id="28676" name="Picture 9">
            <a:extLst>
              <a:ext uri="{FF2B5EF4-FFF2-40B4-BE49-F238E27FC236}">
                <a16:creationId xmlns:a16="http://schemas.microsoft.com/office/drawing/2014/main" id="{4F006CF2-0DF6-41E2-B85D-FC515C02A9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584450"/>
            <a:ext cx="3268663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7" name="Picture 10">
            <a:extLst>
              <a:ext uri="{FF2B5EF4-FFF2-40B4-BE49-F238E27FC236}">
                <a16:creationId xmlns:a16="http://schemas.microsoft.com/office/drawing/2014/main" id="{C1450FEA-15C8-4FBB-AC6D-B74BD5ADA8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9525" y="3108325"/>
            <a:ext cx="2016125" cy="182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0872028-E333-4CF3-9860-5B06D7231544}"/>
              </a:ext>
            </a:extLst>
          </p:cNvPr>
          <p:cNvCxnSpPr/>
          <p:nvPr/>
        </p:nvCxnSpPr>
        <p:spPr>
          <a:xfrm>
            <a:off x="3140075" y="3230563"/>
            <a:ext cx="746125" cy="0"/>
          </a:xfrm>
          <a:prstGeom prst="straightConnector1">
            <a:avLst/>
          </a:prstGeom>
          <a:ln w="25400">
            <a:solidFill>
              <a:srgbClr val="3333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679" name="Picture 11">
            <a:extLst>
              <a:ext uri="{FF2B5EF4-FFF2-40B4-BE49-F238E27FC236}">
                <a16:creationId xmlns:a16="http://schemas.microsoft.com/office/drawing/2014/main" id="{8CE2C69C-BC45-4971-B134-1B234137FA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3810000"/>
            <a:ext cx="2486025" cy="224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64683F9-4AFB-47E3-B4F8-4FFF5B50341A}"/>
              </a:ext>
            </a:extLst>
          </p:cNvPr>
          <p:cNvCxnSpPr/>
          <p:nvPr/>
        </p:nvCxnSpPr>
        <p:spPr>
          <a:xfrm>
            <a:off x="5578475" y="3879850"/>
            <a:ext cx="746125" cy="0"/>
          </a:xfrm>
          <a:prstGeom prst="straightConnector1">
            <a:avLst/>
          </a:prstGeom>
          <a:ln w="25400">
            <a:solidFill>
              <a:srgbClr val="3333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94385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Content Placeholder 1">
            <a:extLst>
              <a:ext uri="{FF2B5EF4-FFF2-40B4-BE49-F238E27FC236}">
                <a16:creationId xmlns:a16="http://schemas.microsoft.com/office/drawing/2014/main" id="{7F2EB72F-DDE9-4561-9223-7F2C80171F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200" y="1314450"/>
            <a:ext cx="9067800" cy="2647950"/>
          </a:xfrm>
        </p:spPr>
        <p:txBody>
          <a:bodyPr/>
          <a:lstStyle/>
          <a:p>
            <a:r>
              <a:rPr lang="en-US" altLang="en-US" dirty="0"/>
              <a:t>Rule &amp; flow multiplier applied to the conduit on the same row</a:t>
            </a:r>
          </a:p>
          <a:p>
            <a:r>
              <a:rPr lang="en-US" altLang="en-US" dirty="0"/>
              <a:t>1 allows full flow in the conduit and 0 stops flow (fully closed)</a:t>
            </a:r>
          </a:p>
          <a:p>
            <a:r>
              <a:rPr lang="en-US" altLang="en-US" dirty="0"/>
              <a:t>Values between 0 and 1 allow partial flow</a:t>
            </a:r>
          </a:p>
          <a:p>
            <a:r>
              <a:rPr lang="en-US" altLang="en-US" dirty="0"/>
              <a:t>Use any node in the model</a:t>
            </a:r>
          </a:p>
          <a:p>
            <a:r>
              <a:rPr lang="en-US" altLang="en-US" dirty="0"/>
              <a:t>Inflatable Weir</a:t>
            </a:r>
          </a:p>
          <a:p>
            <a:endParaRPr lang="en-US" altLang="en-US" dirty="0"/>
          </a:p>
        </p:txBody>
      </p:sp>
      <p:sp>
        <p:nvSpPr>
          <p:cNvPr id="29699" name="Title 2">
            <a:extLst>
              <a:ext uri="{FF2B5EF4-FFF2-40B4-BE49-F238E27FC236}">
                <a16:creationId xmlns:a16="http://schemas.microsoft.com/office/drawing/2014/main" id="{3E2F9BC7-481F-482D-A0CF-D883C5DBF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Regulator Link</a:t>
            </a:r>
          </a:p>
        </p:txBody>
      </p:sp>
      <p:pic>
        <p:nvPicPr>
          <p:cNvPr id="29700" name="Picture 2" descr="http://www.pwmag.com/Images/tmp58.tmp_tcm111-1535425.jpg">
            <a:extLst>
              <a:ext uri="{FF2B5EF4-FFF2-40B4-BE49-F238E27FC236}">
                <a16:creationId xmlns:a16="http://schemas.microsoft.com/office/drawing/2014/main" id="{392495EB-BEC5-41D7-AF08-B45F575CAE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99"/>
          <a:stretch>
            <a:fillRect/>
          </a:stretch>
        </p:blipFill>
        <p:spPr bwMode="auto">
          <a:xfrm>
            <a:off x="284163" y="3962400"/>
            <a:ext cx="3167062" cy="22193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702" name="Picture 9">
            <a:extLst>
              <a:ext uri="{FF2B5EF4-FFF2-40B4-BE49-F238E27FC236}">
                <a16:creationId xmlns:a16="http://schemas.microsoft.com/office/drawing/2014/main" id="{73B41934-97ED-4FBD-9688-26B0C5635C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3048000"/>
            <a:ext cx="2371725" cy="2147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3" name="Picture 10">
            <a:extLst>
              <a:ext uri="{FF2B5EF4-FFF2-40B4-BE49-F238E27FC236}">
                <a16:creationId xmlns:a16="http://schemas.microsoft.com/office/drawing/2014/main" id="{E68A33DD-CA75-4F65-BFEC-24382F87A9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3505200"/>
            <a:ext cx="2833688" cy="2557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470D348-0E98-4EFF-BF41-7606778790F0}"/>
              </a:ext>
            </a:extLst>
          </p:cNvPr>
          <p:cNvCxnSpPr/>
          <p:nvPr/>
        </p:nvCxnSpPr>
        <p:spPr>
          <a:xfrm>
            <a:off x="5578475" y="3962400"/>
            <a:ext cx="746125" cy="0"/>
          </a:xfrm>
          <a:prstGeom prst="straightConnector1">
            <a:avLst/>
          </a:prstGeom>
          <a:ln w="25400">
            <a:solidFill>
              <a:srgbClr val="3333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53476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Content Placeholder 1">
            <a:extLst>
              <a:ext uri="{FF2B5EF4-FFF2-40B4-BE49-F238E27FC236}">
                <a16:creationId xmlns:a16="http://schemas.microsoft.com/office/drawing/2014/main" id="{07909BA9-0699-47D4-9B47-BAC420AF376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" y="1165860"/>
            <a:ext cx="8305800" cy="2057400"/>
          </a:xfrm>
        </p:spPr>
        <p:txBody>
          <a:bodyPr/>
          <a:lstStyle/>
          <a:p>
            <a:r>
              <a:rPr lang="en-US" altLang="en-US" dirty="0"/>
              <a:t>Bendable weirs collapse with high Q and rebound with low Q</a:t>
            </a:r>
          </a:p>
          <a:p>
            <a:r>
              <a:rPr lang="en-US" altLang="en-US" dirty="0"/>
              <a:t>Usually divert water to treatment plant in combined sewers</a:t>
            </a:r>
          </a:p>
          <a:p>
            <a:r>
              <a:rPr lang="en-US" altLang="en-US" dirty="0"/>
              <a:t>Bend factor of 0 is no flow and a value of 1 is to allow flow</a:t>
            </a:r>
          </a:p>
          <a:p>
            <a:r>
              <a:rPr lang="en-US" altLang="en-US" dirty="0"/>
              <a:t>Rebound factor of 1 is to stay collapsed and 0 is rebound</a:t>
            </a:r>
          </a:p>
        </p:txBody>
      </p:sp>
      <p:pic>
        <p:nvPicPr>
          <p:cNvPr id="30724" name="Picture 7">
            <a:extLst>
              <a:ext uri="{FF2B5EF4-FFF2-40B4-BE49-F238E27FC236}">
                <a16:creationId xmlns:a16="http://schemas.microsoft.com/office/drawing/2014/main" id="{13427F08-E324-4EB8-956D-ACD8F8E724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2837" y="4191000"/>
            <a:ext cx="2189163" cy="198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5" name="Picture 9">
            <a:extLst>
              <a:ext uri="{FF2B5EF4-FFF2-40B4-BE49-F238E27FC236}">
                <a16:creationId xmlns:a16="http://schemas.microsoft.com/office/drawing/2014/main" id="{472972D9-8147-4A3E-8426-7C228EBD87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4094293"/>
            <a:ext cx="3048000" cy="275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23CFA63-786F-44F2-B5D5-B17E1AD19829}"/>
              </a:ext>
            </a:extLst>
          </p:cNvPr>
          <p:cNvCxnSpPr/>
          <p:nvPr/>
        </p:nvCxnSpPr>
        <p:spPr>
          <a:xfrm>
            <a:off x="4598988" y="4613406"/>
            <a:ext cx="1371600" cy="0"/>
          </a:xfrm>
          <a:prstGeom prst="straightConnector1">
            <a:avLst/>
          </a:prstGeom>
          <a:ln w="25400">
            <a:solidFill>
              <a:srgbClr val="3333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2">
            <a:extLst>
              <a:ext uri="{FF2B5EF4-FFF2-40B4-BE49-F238E27FC236}">
                <a16:creationId xmlns:a16="http://schemas.microsoft.com/office/drawing/2014/main" id="{D1105439-64DE-4161-9B40-EA4E4657B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1143000"/>
          </a:xfrm>
        </p:spPr>
        <p:txBody>
          <a:bodyPr/>
          <a:lstStyle/>
          <a:p>
            <a:r>
              <a:rPr lang="en-US" altLang="en-US" dirty="0"/>
              <a:t>Bendable Weir</a:t>
            </a:r>
          </a:p>
        </p:txBody>
      </p:sp>
    </p:spTree>
    <p:extLst>
      <p:ext uri="{BB962C8B-B14F-4D97-AF65-F5344CB8AC3E}">
        <p14:creationId xmlns:p14="http://schemas.microsoft.com/office/powerpoint/2010/main" val="16082994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Content Placeholder 1">
            <a:extLst>
              <a:ext uri="{FF2B5EF4-FFF2-40B4-BE49-F238E27FC236}">
                <a16:creationId xmlns:a16="http://schemas.microsoft.com/office/drawing/2014/main" id="{78E439B4-C91E-4945-9D4B-44048D53A7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500" y="1524000"/>
            <a:ext cx="8763000" cy="1203325"/>
          </a:xfrm>
        </p:spPr>
        <p:txBody>
          <a:bodyPr/>
          <a:lstStyle/>
          <a:p>
            <a:r>
              <a:rPr lang="en-US" altLang="en-US" dirty="0"/>
              <a:t>Create a table of depth vs. Length, Exponent and Coefficient</a:t>
            </a:r>
          </a:p>
          <a:p>
            <a:r>
              <a:rPr lang="en-US" altLang="en-US" dirty="0"/>
              <a:t>Used for v-notch and trapezoidal and compound weirs</a:t>
            </a:r>
          </a:p>
          <a:p>
            <a:endParaRPr lang="en-US" altLang="en-US" dirty="0"/>
          </a:p>
        </p:txBody>
      </p:sp>
      <p:sp>
        <p:nvSpPr>
          <p:cNvPr id="31747" name="Title 2">
            <a:extLst>
              <a:ext uri="{FF2B5EF4-FFF2-40B4-BE49-F238E27FC236}">
                <a16:creationId xmlns:a16="http://schemas.microsoft.com/office/drawing/2014/main" id="{91F369C3-AED6-44D7-9D9C-84C53C63A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User-Defined Weir</a:t>
            </a:r>
          </a:p>
        </p:txBody>
      </p:sp>
      <p:pic>
        <p:nvPicPr>
          <p:cNvPr id="31748" name="Picture 5" descr="http://water.usgs.gov/ogw/karst/kig2002/cg_karst_files/fig2.jpg">
            <a:extLst>
              <a:ext uri="{FF2B5EF4-FFF2-40B4-BE49-F238E27FC236}">
                <a16:creationId xmlns:a16="http://schemas.microsoft.com/office/drawing/2014/main" id="{87F40042-A07F-408E-B010-47876E46A4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743200"/>
            <a:ext cx="2924175" cy="357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50" name="Picture 9">
            <a:extLst>
              <a:ext uri="{FF2B5EF4-FFF2-40B4-BE49-F238E27FC236}">
                <a16:creationId xmlns:a16="http://schemas.microsoft.com/office/drawing/2014/main" id="{5D35BCD0-17E6-49B6-9D54-65593CA1B9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9163" y="2895600"/>
            <a:ext cx="2349500" cy="212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51" name="Picture 10">
            <a:extLst>
              <a:ext uri="{FF2B5EF4-FFF2-40B4-BE49-F238E27FC236}">
                <a16:creationId xmlns:a16="http://schemas.microsoft.com/office/drawing/2014/main" id="{4A22BE02-E153-406F-8AF8-35230046B1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4083050"/>
            <a:ext cx="2867025" cy="2589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3DE8F0F-9626-4DCD-8BB3-3CC40F8818AF}"/>
              </a:ext>
            </a:extLst>
          </p:cNvPr>
          <p:cNvCxnSpPr/>
          <p:nvPr/>
        </p:nvCxnSpPr>
        <p:spPr>
          <a:xfrm>
            <a:off x="5232400" y="4267200"/>
            <a:ext cx="939800" cy="0"/>
          </a:xfrm>
          <a:prstGeom prst="straightConnector1">
            <a:avLst/>
          </a:prstGeom>
          <a:ln w="25400">
            <a:solidFill>
              <a:srgbClr val="3333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08287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Content Placeholder 1">
            <a:extLst>
              <a:ext uri="{FF2B5EF4-FFF2-40B4-BE49-F238E27FC236}">
                <a16:creationId xmlns:a16="http://schemas.microsoft.com/office/drawing/2014/main" id="{0BBE08EF-2D8C-4269-B7A6-E998EDF800D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920875"/>
            <a:ext cx="7543800" cy="4267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Clr>
                <a:schemeClr val="accent5"/>
              </a:buClr>
              <a:defRPr/>
            </a:pPr>
            <a:r>
              <a:rPr lang="en-US" altLang="en-US" dirty="0"/>
              <a:t>Objectives</a:t>
            </a:r>
          </a:p>
          <a:p>
            <a:pPr lvl="1" eaLnBrk="1" hangingPunct="1">
              <a:lnSpc>
                <a:spcPct val="90000"/>
              </a:lnSpc>
              <a:buClr>
                <a:schemeClr val="accent5"/>
              </a:buClr>
              <a:defRPr/>
            </a:pPr>
            <a:r>
              <a:rPr lang="en-US" altLang="en-US" sz="2400" dirty="0">
                <a:ea typeface="+mn-ea"/>
                <a:cs typeface="+mn-cs"/>
              </a:rPr>
              <a:t>RTC Module Description and examples</a:t>
            </a:r>
          </a:p>
          <a:p>
            <a:pPr lvl="1" eaLnBrk="1" hangingPunct="1">
              <a:lnSpc>
                <a:spcPct val="90000"/>
              </a:lnSpc>
              <a:buClr>
                <a:schemeClr val="accent5"/>
              </a:buClr>
              <a:defRPr/>
            </a:pPr>
            <a:r>
              <a:rPr lang="en-US" altLang="en-US" sz="2400" dirty="0">
                <a:ea typeface="+mn-ea"/>
                <a:cs typeface="+mn-cs"/>
              </a:rPr>
              <a:t>Special dialog for some conduit controls based on node depth</a:t>
            </a:r>
          </a:p>
          <a:p>
            <a:pPr eaLnBrk="1" hangingPunct="1">
              <a:lnSpc>
                <a:spcPct val="90000"/>
              </a:lnSpc>
              <a:buClr>
                <a:schemeClr val="accent5"/>
              </a:buClr>
              <a:defRPr/>
            </a:pPr>
            <a:r>
              <a:rPr lang="en-US" altLang="en-US" dirty="0"/>
              <a:t>Applications</a:t>
            </a:r>
          </a:p>
          <a:p>
            <a:endParaRPr lang="en-US" altLang="en-US" dirty="0"/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FF7508F3-C998-455D-8F6A-C14A00003B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Review &amp; Discuss</a:t>
            </a:r>
          </a:p>
        </p:txBody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14AF45C1-AA5B-4EB4-853C-F3CE1C0EF9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28600"/>
            <a:ext cx="6705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800">
                <a:solidFill>
                  <a:schemeClr val="tx1"/>
                </a:solidFill>
                <a:latin typeface="Myriad Pro Light" panose="020B0403030403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Myriad Pro Light" panose="020B0403030403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Myriad Pro Light" panose="020B0403030403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Myriad Pro Light" panose="020B0403030403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Myriad Pro Light" panose="020B04030304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Myriad Pro Light" panose="020B04030304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Myriad Pro Light" panose="020B04030304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Myriad Pro Light" panose="020B04030304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Myriad Pro Light" panose="020B040303040302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kumimoji="1" lang="en-US" altLang="en-US" sz="4000">
              <a:solidFill>
                <a:schemeClr val="tx2"/>
              </a:solidFill>
              <a:latin typeface="Arial Black" panose="020B0A04020102020204" pitchFamily="34" charset="0"/>
            </a:endParaRPr>
          </a:p>
        </p:txBody>
      </p:sp>
      <p:sp>
        <p:nvSpPr>
          <p:cNvPr id="32773" name="Rectangle 5">
            <a:extLst>
              <a:ext uri="{FF2B5EF4-FFF2-40B4-BE49-F238E27FC236}">
                <a16:creationId xmlns:a16="http://schemas.microsoft.com/office/drawing/2014/main" id="{9F6C05AC-7952-468C-9F10-B2D82AC693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228600"/>
            <a:ext cx="8077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800">
                <a:solidFill>
                  <a:schemeClr val="tx1"/>
                </a:solidFill>
                <a:latin typeface="Myriad Pro Light" panose="020B0403030403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Myriad Pro Light" panose="020B0403030403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Myriad Pro Light" panose="020B0403030403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Myriad Pro Light" panose="020B0403030403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Myriad Pro Light" panose="020B04030304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Myriad Pro Light" panose="020B04030304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Myriad Pro Light" panose="020B04030304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Myriad Pro Light" panose="020B04030304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Myriad Pro Light" panose="020B0403030403020204" pitchFamily="34" charset="0"/>
              </a:defRPr>
            </a:lvl9pPr>
          </a:lstStyle>
          <a:p>
            <a:pPr algn="ctr">
              <a:spcBef>
                <a:spcPct val="0"/>
              </a:spcBef>
            </a:pPr>
            <a:endParaRPr kumimoji="1" lang="en-US" altLang="en-US" sz="4000">
              <a:solidFill>
                <a:schemeClr val="tx2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08737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>
            <a:extLst>
              <a:ext uri="{FF2B5EF4-FFF2-40B4-BE49-F238E27FC236}">
                <a16:creationId xmlns:a16="http://schemas.microsoft.com/office/drawing/2014/main" id="{F416BC91-29CF-4273-8E2C-CD7B871237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28600"/>
            <a:ext cx="6705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800">
                <a:solidFill>
                  <a:schemeClr val="tx1"/>
                </a:solidFill>
                <a:latin typeface="Myriad Pro Light" panose="020B0403030403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Myriad Pro Light" panose="020B0403030403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Myriad Pro Light" panose="020B0403030403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Myriad Pro Light" panose="020B0403030403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Myriad Pro Light" panose="020B04030304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Myriad Pro Light" panose="020B04030304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Myriad Pro Light" panose="020B04030304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Myriad Pro Light" panose="020B04030304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Myriad Pro Light" panose="020B0403030403020204" pitchFamily="34" charset="0"/>
              </a:defRPr>
            </a:lvl9pPr>
          </a:lstStyle>
          <a:p>
            <a:pPr>
              <a:spcBef>
                <a:spcPct val="0"/>
              </a:spcBef>
            </a:pPr>
            <a:endParaRPr kumimoji="1" lang="en-US" altLang="en-US" sz="4000">
              <a:solidFill>
                <a:schemeClr val="tx2"/>
              </a:solidFill>
              <a:latin typeface="Arial Black" panose="020B0A04020102020204" pitchFamily="34" charset="0"/>
            </a:endParaRPr>
          </a:p>
        </p:txBody>
      </p:sp>
      <p:sp>
        <p:nvSpPr>
          <p:cNvPr id="33795" name="Rectangle 5">
            <a:extLst>
              <a:ext uri="{FF2B5EF4-FFF2-40B4-BE49-F238E27FC236}">
                <a16:creationId xmlns:a16="http://schemas.microsoft.com/office/drawing/2014/main" id="{3FC28871-6B1C-4733-9772-ACF4FD00FF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228600"/>
            <a:ext cx="8077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800">
                <a:solidFill>
                  <a:schemeClr val="tx1"/>
                </a:solidFill>
                <a:latin typeface="Myriad Pro Light" panose="020B0403030403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Myriad Pro Light" panose="020B0403030403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Myriad Pro Light" panose="020B0403030403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Myriad Pro Light" panose="020B0403030403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Myriad Pro Light" panose="020B0403030403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Myriad Pro Light" panose="020B0403030403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Myriad Pro Light" panose="020B0403030403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Myriad Pro Light" panose="020B0403030403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Myriad Pro Light" panose="020B0403030403020204" pitchFamily="34" charset="0"/>
              </a:defRPr>
            </a:lvl9pPr>
          </a:lstStyle>
          <a:p>
            <a:pPr algn="ctr">
              <a:spcBef>
                <a:spcPct val="0"/>
              </a:spcBef>
            </a:pPr>
            <a:endParaRPr kumimoji="1" lang="en-US" altLang="en-US" sz="4000">
              <a:solidFill>
                <a:schemeClr val="tx2"/>
              </a:solidFill>
              <a:latin typeface="Arial Black" panose="020B0A04020102020204" pitchFamily="34" charset="0"/>
            </a:endParaRPr>
          </a:p>
        </p:txBody>
      </p:sp>
      <p:pic>
        <p:nvPicPr>
          <p:cNvPr id="33796" name="Picture 3" descr="MCBD06630_0000[1]">
            <a:extLst>
              <a:ext uri="{FF2B5EF4-FFF2-40B4-BE49-F238E27FC236}">
                <a16:creationId xmlns:a16="http://schemas.microsoft.com/office/drawing/2014/main" id="{6F971D00-3016-4764-9072-3A0648AD57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390454"/>
            <a:ext cx="5791200" cy="4618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ED302512-DFA4-433F-AFF5-E043C8E06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</a:t>
            </a:r>
          </a:p>
        </p:txBody>
      </p:sp>
    </p:spTree>
    <p:extLst>
      <p:ext uri="{BB962C8B-B14F-4D97-AF65-F5344CB8AC3E}">
        <p14:creationId xmlns:p14="http://schemas.microsoft.com/office/powerpoint/2010/main" val="2061218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3">
            <a:extLst>
              <a:ext uri="{FF2B5EF4-FFF2-40B4-BE49-F238E27FC236}">
                <a16:creationId xmlns:a16="http://schemas.microsoft.com/office/drawing/2014/main" id="{80E83D64-891F-49A1-9A91-F52911E8359D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xfrm>
            <a:off x="914400" y="1417320"/>
            <a:ext cx="8077200" cy="4069080"/>
          </a:xfrm>
        </p:spPr>
        <p:txBody>
          <a:bodyPr/>
          <a:lstStyle/>
          <a:p>
            <a:pPr marL="609600" indent="-609600"/>
            <a:r>
              <a:rPr lang="en-US" altLang="en-US" dirty="0"/>
              <a:t>Learn the capability of, and how to use the Real Time Control (RTC) module</a:t>
            </a:r>
          </a:p>
          <a:p>
            <a:pPr marL="912813" lvl="1" indent="-609600"/>
            <a:r>
              <a:rPr lang="en-US" altLang="en-US" dirty="0"/>
              <a:t>Direct Flow Control</a:t>
            </a:r>
          </a:p>
          <a:p>
            <a:pPr marL="912813" lvl="1" indent="-609600"/>
            <a:r>
              <a:rPr lang="en-US" altLang="en-US" dirty="0"/>
              <a:t>Valve/Gate Control</a:t>
            </a:r>
          </a:p>
          <a:p>
            <a:pPr marL="912813" lvl="1" indent="-609600"/>
            <a:r>
              <a:rPr lang="en-US" altLang="en-US" dirty="0"/>
              <a:t>Pump Control</a:t>
            </a:r>
          </a:p>
          <a:p>
            <a:pPr marL="609600" indent="-609600"/>
            <a:r>
              <a:rPr lang="en-US" altLang="en-US" dirty="0"/>
              <a:t>Learn how to use the hydraulic flow controls in the base package including:</a:t>
            </a:r>
          </a:p>
          <a:p>
            <a:pPr marL="912813" lvl="1" indent="-609600"/>
            <a:r>
              <a:rPr lang="en-US" altLang="en-US" dirty="0"/>
              <a:t>Regulator</a:t>
            </a:r>
          </a:p>
          <a:p>
            <a:pPr marL="912813" lvl="1" indent="-609600"/>
            <a:endParaRPr lang="en-US" altLang="en-US" dirty="0"/>
          </a:p>
          <a:p>
            <a:pPr marL="609600" indent="-609600"/>
            <a:endParaRPr lang="en-US" altLang="en-US" dirty="0"/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A2F05780-BA3A-449C-BA12-6C0B922775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altLang="en-US"/>
              <a:t>Workshop No. 7 Objectives</a:t>
            </a:r>
          </a:p>
        </p:txBody>
      </p:sp>
    </p:spTree>
    <p:extLst>
      <p:ext uri="{BB962C8B-B14F-4D97-AF65-F5344CB8AC3E}">
        <p14:creationId xmlns:p14="http://schemas.microsoft.com/office/powerpoint/2010/main" val="828144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>
            <a:extLst>
              <a:ext uri="{FF2B5EF4-FFF2-40B4-BE49-F238E27FC236}">
                <a16:creationId xmlns:a16="http://schemas.microsoft.com/office/drawing/2014/main" id="{150DAC0E-C87B-497E-97EB-2A30EA966ECF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xfrm>
            <a:off x="304800" y="1600200"/>
            <a:ext cx="8686800" cy="1676400"/>
          </a:xfrm>
        </p:spPr>
        <p:txBody>
          <a:bodyPr/>
          <a:lstStyle/>
          <a:p>
            <a:r>
              <a:rPr lang="en-US" altLang="en-US" sz="2200" dirty="0"/>
              <a:t>This tool is accessed from the Configuration Menu if enabled in the license configuration</a:t>
            </a:r>
          </a:p>
          <a:p>
            <a:r>
              <a:rPr lang="en-US" altLang="en-US" sz="2200" dirty="0"/>
              <a:t>It expands the existing (depth only) flow controls to a comprehensive management tool</a:t>
            </a:r>
          </a:p>
          <a:p>
            <a:endParaRPr lang="en-US" altLang="en-US" sz="2200" dirty="0"/>
          </a:p>
        </p:txBody>
      </p:sp>
      <p:pic>
        <p:nvPicPr>
          <p:cNvPr id="20484" name="Picture 7">
            <a:extLst>
              <a:ext uri="{FF2B5EF4-FFF2-40B4-BE49-F238E27FC236}">
                <a16:creationId xmlns:a16="http://schemas.microsoft.com/office/drawing/2014/main" id="{D3E53088-C0F8-45EF-B684-C41E643E39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3124200"/>
            <a:ext cx="4267200" cy="3148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25756407-B2BD-4DCE-8B0F-C56808620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RTC Add-on Module</a:t>
            </a:r>
          </a:p>
        </p:txBody>
      </p:sp>
    </p:spTree>
    <p:extLst>
      <p:ext uri="{BB962C8B-B14F-4D97-AF65-F5344CB8AC3E}">
        <p14:creationId xmlns:p14="http://schemas.microsoft.com/office/powerpoint/2010/main" val="3601619264"/>
      </p:ext>
    </p:extLst>
  </p:cSld>
  <p:clrMapOvr>
    <a:masterClrMapping/>
  </p:clrMapOvr>
  <p:transition advClick="0" advTm="10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>
            <a:extLst>
              <a:ext uri="{FF2B5EF4-FFF2-40B4-BE49-F238E27FC236}">
                <a16:creationId xmlns:a16="http://schemas.microsoft.com/office/drawing/2014/main" id="{5B513407-18B9-4B8B-8943-C6DCB70B9A12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xfrm>
            <a:off x="914400" y="1447800"/>
            <a:ext cx="8077200" cy="1295400"/>
          </a:xfrm>
        </p:spPr>
        <p:txBody>
          <a:bodyPr/>
          <a:lstStyle/>
          <a:p>
            <a:pPr marL="609600" indent="-609600"/>
            <a:r>
              <a:rPr lang="en-US" altLang="en-US"/>
              <a:t>Real-time control consists of two components; the real-time control element and one or more sensors used to control this element</a:t>
            </a:r>
          </a:p>
        </p:txBody>
      </p:sp>
      <p:sp>
        <p:nvSpPr>
          <p:cNvPr id="32770" name="Rectangle 2">
            <a:extLst>
              <a:ext uri="{FF2B5EF4-FFF2-40B4-BE49-F238E27FC236}">
                <a16:creationId xmlns:a16="http://schemas.microsoft.com/office/drawing/2014/main" id="{121E8371-FDB8-4D12-803F-99BCDCD01F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pPr>
              <a:defRPr/>
            </a:pPr>
            <a:r>
              <a:rPr lang="en-US" altLang="en-US"/>
              <a:t>Multiple Controls and Sensors</a:t>
            </a:r>
          </a:p>
        </p:txBody>
      </p:sp>
      <p:pic>
        <p:nvPicPr>
          <p:cNvPr id="21508" name="Picture 7">
            <a:extLst>
              <a:ext uri="{FF2B5EF4-FFF2-40B4-BE49-F238E27FC236}">
                <a16:creationId xmlns:a16="http://schemas.microsoft.com/office/drawing/2014/main" id="{D4F4BA37-1976-4D7C-B7B9-AD08E9EB71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4063" y="2840038"/>
            <a:ext cx="5181600" cy="382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D1BD3B7-EC35-4337-B951-5AAD342DAF32}"/>
              </a:ext>
            </a:extLst>
          </p:cNvPr>
          <p:cNvSpPr/>
          <p:nvPr/>
        </p:nvSpPr>
        <p:spPr>
          <a:xfrm>
            <a:off x="2209800" y="3200400"/>
            <a:ext cx="1447800" cy="22860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F135CFA-5ED9-4139-A10C-38A3456A18FF}"/>
              </a:ext>
            </a:extLst>
          </p:cNvPr>
          <p:cNvSpPr/>
          <p:nvPr/>
        </p:nvSpPr>
        <p:spPr>
          <a:xfrm>
            <a:off x="3657600" y="3200400"/>
            <a:ext cx="3352800" cy="22860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CA71C93-7C4C-4570-934B-7AB83157AD9A}"/>
              </a:ext>
            </a:extLst>
          </p:cNvPr>
          <p:cNvSpPr/>
          <p:nvPr/>
        </p:nvSpPr>
        <p:spPr>
          <a:xfrm>
            <a:off x="2209800" y="5486400"/>
            <a:ext cx="4800600" cy="8382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D49EB3-F2F9-4685-82F5-66801E1BDEB0}"/>
              </a:ext>
            </a:extLst>
          </p:cNvPr>
          <p:cNvSpPr txBox="1"/>
          <p:nvPr/>
        </p:nvSpPr>
        <p:spPr>
          <a:xfrm>
            <a:off x="119063" y="3352800"/>
            <a:ext cx="1785937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Definition of RTC Elements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D31428B-CBD3-4912-806A-4A05E5AD2304}"/>
              </a:ext>
            </a:extLst>
          </p:cNvPr>
          <p:cNvCxnSpPr/>
          <p:nvPr/>
        </p:nvCxnSpPr>
        <p:spPr>
          <a:xfrm>
            <a:off x="914400" y="3657600"/>
            <a:ext cx="1447800" cy="457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28E448C-2396-432B-8357-12DFDEDC8340}"/>
              </a:ext>
            </a:extLst>
          </p:cNvPr>
          <p:cNvSpPr txBox="1"/>
          <p:nvPr/>
        </p:nvSpPr>
        <p:spPr>
          <a:xfrm>
            <a:off x="271463" y="5767388"/>
            <a:ext cx="1752600" cy="461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Properties of RTC Controls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49DDFCA-40C7-4F7A-A3B7-AE4FE87AB8E3}"/>
              </a:ext>
            </a:extLst>
          </p:cNvPr>
          <p:cNvCxnSpPr/>
          <p:nvPr/>
        </p:nvCxnSpPr>
        <p:spPr>
          <a:xfrm flipV="1">
            <a:off x="1066800" y="5905499"/>
            <a:ext cx="1752600" cy="19050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4D62AA3-91D7-4347-9C49-05D2E6C532A7}"/>
              </a:ext>
            </a:extLst>
          </p:cNvPr>
          <p:cNvSpPr txBox="1"/>
          <p:nvPr/>
        </p:nvSpPr>
        <p:spPr>
          <a:xfrm>
            <a:off x="7207250" y="3886200"/>
            <a:ext cx="178435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en-US" sz="1200" dirty="0">
                <a:solidFill>
                  <a:schemeClr val="bg2">
                    <a:lumMod val="50000"/>
                  </a:schemeClr>
                </a:solidFill>
              </a:rPr>
              <a:t>Properties of each RTC Sensor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ABFD1E0-8138-4479-89B2-942AC20BF914}"/>
              </a:ext>
            </a:extLst>
          </p:cNvPr>
          <p:cNvCxnSpPr/>
          <p:nvPr/>
        </p:nvCxnSpPr>
        <p:spPr>
          <a:xfrm flipH="1">
            <a:off x="6400800" y="4191000"/>
            <a:ext cx="1905000" cy="15686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1677499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19715B9-5872-4A27-9994-56482E142A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9062538"/>
              </p:ext>
            </p:extLst>
          </p:nvPr>
        </p:nvGraphicFramePr>
        <p:xfrm>
          <a:off x="1524000" y="2057400"/>
          <a:ext cx="6553200" cy="313394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117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414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76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Element</a:t>
                      </a:r>
                    </a:p>
                  </a:txBody>
                  <a:tcPr marT="45711" marB="457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Parameter</a:t>
                      </a:r>
                    </a:p>
                  </a:txBody>
                  <a:tcPr marT="45711" marB="4571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765">
                <a:tc>
                  <a:txBody>
                    <a:bodyPr/>
                    <a:lstStyle/>
                    <a:p>
                      <a:r>
                        <a:rPr lang="en-US" sz="1800" dirty="0"/>
                        <a:t>Conduit</a:t>
                      </a:r>
                    </a:p>
                  </a:txBody>
                  <a:tcPr marT="45711" marB="457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Flow, Roughness, Diameter</a:t>
                      </a:r>
                      <a:r>
                        <a:rPr lang="en-US" sz="1800" baseline="0" dirty="0"/>
                        <a:t> (or Depth)</a:t>
                      </a:r>
                      <a:endParaRPr lang="en-US" sz="1800" dirty="0"/>
                    </a:p>
                  </a:txBody>
                  <a:tcPr marT="45711" marB="4571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765">
                <a:tc>
                  <a:txBody>
                    <a:bodyPr/>
                    <a:lstStyle/>
                    <a:p>
                      <a:r>
                        <a:rPr lang="en-US" sz="1800" dirty="0"/>
                        <a:t>Node</a:t>
                      </a:r>
                    </a:p>
                  </a:txBody>
                  <a:tcPr marT="45711" marB="457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Depth, Elevation</a:t>
                      </a:r>
                    </a:p>
                  </a:txBody>
                  <a:tcPr marT="45711" marB="4571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9950">
                <a:tc>
                  <a:txBody>
                    <a:bodyPr/>
                    <a:lstStyle/>
                    <a:p>
                      <a:r>
                        <a:rPr lang="en-US" sz="1800" dirty="0"/>
                        <a:t>Pump</a:t>
                      </a:r>
                    </a:p>
                  </a:txBody>
                  <a:tcPr marT="45711" marB="457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On/Off</a:t>
                      </a:r>
                      <a:r>
                        <a:rPr lang="en-US" sz="1800" baseline="0" dirty="0"/>
                        <a:t> Elevation, Speed Factor, Pump Flow Rate, Well Volume</a:t>
                      </a:r>
                      <a:endParaRPr lang="en-US" sz="1800" dirty="0"/>
                    </a:p>
                  </a:txBody>
                  <a:tcPr marT="45711" marB="4571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9950">
                <a:tc>
                  <a:txBody>
                    <a:bodyPr/>
                    <a:lstStyle/>
                    <a:p>
                      <a:r>
                        <a:rPr lang="en-US" sz="1800" dirty="0"/>
                        <a:t>Weir</a:t>
                      </a:r>
                    </a:p>
                  </a:txBody>
                  <a:tcPr marT="45711" marB="457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Flow, Crest Elevation, Surcharge Elevation, Length, Discharge Coefficient</a:t>
                      </a:r>
                    </a:p>
                  </a:txBody>
                  <a:tcPr marT="45711" marB="4571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765">
                <a:tc>
                  <a:txBody>
                    <a:bodyPr/>
                    <a:lstStyle/>
                    <a:p>
                      <a:r>
                        <a:rPr lang="en-US" sz="1800" dirty="0"/>
                        <a:t>Orifice</a:t>
                      </a:r>
                    </a:p>
                  </a:txBody>
                  <a:tcPr marT="45711" marB="457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Area, Discharge Coefficient</a:t>
                      </a:r>
                    </a:p>
                  </a:txBody>
                  <a:tcPr marT="45711" marB="4571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765">
                <a:tc>
                  <a:txBody>
                    <a:bodyPr/>
                    <a:lstStyle/>
                    <a:p>
                      <a:r>
                        <a:rPr lang="en-US" sz="1800" dirty="0"/>
                        <a:t>Rating Curve</a:t>
                      </a:r>
                    </a:p>
                  </a:txBody>
                  <a:tcPr marT="45711" marB="4571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Flow</a:t>
                      </a:r>
                    </a:p>
                  </a:txBody>
                  <a:tcPr marT="45711" marB="4571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Title 3">
            <a:extLst>
              <a:ext uri="{FF2B5EF4-FFF2-40B4-BE49-F238E27FC236}">
                <a16:creationId xmlns:a16="http://schemas.microsoft.com/office/drawing/2014/main" id="{F5FE8E35-056B-48CB-B82E-0E7829813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RTC Controls</a:t>
            </a:r>
          </a:p>
        </p:txBody>
      </p:sp>
    </p:spTree>
    <p:extLst>
      <p:ext uri="{BB962C8B-B14F-4D97-AF65-F5344CB8AC3E}">
        <p14:creationId xmlns:p14="http://schemas.microsoft.com/office/powerpoint/2010/main" val="4200575466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Content Placeholder 1">
            <a:extLst>
              <a:ext uri="{FF2B5EF4-FFF2-40B4-BE49-F238E27FC236}">
                <a16:creationId xmlns:a16="http://schemas.microsoft.com/office/drawing/2014/main" id="{7E4306A1-A71F-4129-9F92-7440CC56B3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920875"/>
            <a:ext cx="7543800" cy="4267200"/>
          </a:xfrm>
        </p:spPr>
        <p:txBody>
          <a:bodyPr/>
          <a:lstStyle/>
          <a:p>
            <a:r>
              <a:rPr lang="en-US" altLang="en-US"/>
              <a:t>Each Control has a set of Sensors</a:t>
            </a:r>
          </a:p>
          <a:p>
            <a:r>
              <a:rPr lang="en-US" altLang="en-US"/>
              <a:t>Tree structure in the dialog used for setting order and organizing the group of controls</a:t>
            </a:r>
          </a:p>
          <a:p>
            <a:r>
              <a:rPr lang="en-US" altLang="en-US"/>
              <a:t>Multiple objects can have specified Controls</a:t>
            </a:r>
          </a:p>
          <a:p>
            <a:r>
              <a:rPr lang="en-US" altLang="en-US"/>
              <a:t>Object selection by picking from a list</a:t>
            </a:r>
          </a:p>
          <a:p>
            <a:r>
              <a:rPr lang="en-US" altLang="en-US"/>
              <a:t>Target can be a Fixed Value or a Percentage</a:t>
            </a:r>
          </a:p>
          <a:p>
            <a:r>
              <a:rPr lang="en-US" altLang="en-US"/>
              <a:t>Ramp On/Off time in minutes to alter the speed</a:t>
            </a:r>
          </a:p>
          <a:p>
            <a:endParaRPr lang="en-US" altLang="en-US"/>
          </a:p>
        </p:txBody>
      </p:sp>
      <p:sp>
        <p:nvSpPr>
          <p:cNvPr id="23555" name="Title 2">
            <a:extLst>
              <a:ext uri="{FF2B5EF4-FFF2-40B4-BE49-F238E27FC236}">
                <a16:creationId xmlns:a16="http://schemas.microsoft.com/office/drawing/2014/main" id="{45ABB47D-22B1-447E-B01E-07BB37558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RTC Controls</a:t>
            </a:r>
          </a:p>
        </p:txBody>
      </p:sp>
    </p:spTree>
    <p:extLst>
      <p:ext uri="{BB962C8B-B14F-4D97-AF65-F5344CB8AC3E}">
        <p14:creationId xmlns:p14="http://schemas.microsoft.com/office/powerpoint/2010/main" val="3520249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1BE883B-99FF-44C5-8B55-4CE549C205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7605390"/>
              </p:ext>
            </p:extLst>
          </p:nvPr>
        </p:nvGraphicFramePr>
        <p:xfrm>
          <a:off x="1524000" y="2133600"/>
          <a:ext cx="6934200" cy="3139696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23402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939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8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Sensor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Parameter</a:t>
                      </a:r>
                    </a:p>
                  </a:txBody>
                  <a:tcPr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81">
                <a:tc>
                  <a:txBody>
                    <a:bodyPr/>
                    <a:lstStyle/>
                    <a:p>
                      <a:r>
                        <a:rPr lang="en-US" sz="1800" dirty="0"/>
                        <a:t>Conduit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Flow,</a:t>
                      </a:r>
                      <a:r>
                        <a:rPr lang="en-US" sz="1800" baseline="0" dirty="0"/>
                        <a:t> Velocity</a:t>
                      </a:r>
                      <a:endParaRPr lang="en-US" sz="1800" dirty="0"/>
                    </a:p>
                  </a:txBody>
                  <a:tcPr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81">
                <a:tc>
                  <a:txBody>
                    <a:bodyPr/>
                    <a:lstStyle/>
                    <a:p>
                      <a:r>
                        <a:rPr lang="en-US" sz="1800" dirty="0"/>
                        <a:t>Node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Water Depth, Water Surface</a:t>
                      </a:r>
                      <a:r>
                        <a:rPr lang="en-US" sz="1800" baseline="0" dirty="0"/>
                        <a:t> Elevation</a:t>
                      </a:r>
                      <a:endParaRPr lang="en-US" sz="1800" dirty="0"/>
                    </a:p>
                  </a:txBody>
                  <a:tcPr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81">
                <a:tc>
                  <a:txBody>
                    <a:bodyPr/>
                    <a:lstStyle/>
                    <a:p>
                      <a:r>
                        <a:rPr lang="en-US" sz="1800" dirty="0"/>
                        <a:t>Pump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Pump Flow Rate</a:t>
                      </a:r>
                    </a:p>
                  </a:txBody>
                  <a:tcPr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81">
                <a:tc>
                  <a:txBody>
                    <a:bodyPr/>
                    <a:lstStyle/>
                    <a:p>
                      <a:r>
                        <a:rPr lang="en-US" sz="1800" dirty="0"/>
                        <a:t>Weir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Flow</a:t>
                      </a:r>
                      <a:r>
                        <a:rPr lang="en-US" sz="1800" baseline="0" dirty="0"/>
                        <a:t> Rate </a:t>
                      </a:r>
                      <a:endParaRPr lang="en-US" sz="1800" dirty="0"/>
                    </a:p>
                  </a:txBody>
                  <a:tcPr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81">
                <a:tc>
                  <a:txBody>
                    <a:bodyPr/>
                    <a:lstStyle/>
                    <a:p>
                      <a:r>
                        <a:rPr lang="en-US" sz="1800" dirty="0"/>
                        <a:t>Orifice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Flow Rate, Velocity</a:t>
                      </a:r>
                    </a:p>
                  </a:txBody>
                  <a:tcPr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0151">
                <a:tc>
                  <a:txBody>
                    <a:bodyPr/>
                    <a:lstStyle/>
                    <a:p>
                      <a:r>
                        <a:rPr lang="en-US" sz="1800" dirty="0"/>
                        <a:t>Time</a:t>
                      </a:r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Simulation Time, Time of Day,</a:t>
                      </a:r>
                      <a:r>
                        <a:rPr lang="en-US" sz="1800" baseline="0" dirty="0"/>
                        <a:t> </a:t>
                      </a:r>
                    </a:p>
                    <a:p>
                      <a:r>
                        <a:rPr lang="en-US" sz="1800" baseline="0" dirty="0"/>
                        <a:t>Month (Jan-Dec), </a:t>
                      </a:r>
                    </a:p>
                    <a:p>
                      <a:r>
                        <a:rPr lang="en-US" sz="1800" baseline="0" dirty="0"/>
                        <a:t>Day (Mon-Sun), Even/Odd Day</a:t>
                      </a:r>
                      <a:endParaRPr lang="en-US" sz="1800" dirty="0"/>
                    </a:p>
                  </a:txBody>
                  <a:tcPr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Title 3">
            <a:extLst>
              <a:ext uri="{FF2B5EF4-FFF2-40B4-BE49-F238E27FC236}">
                <a16:creationId xmlns:a16="http://schemas.microsoft.com/office/drawing/2014/main" id="{21F1C2D0-A900-4E4F-9226-D839EBB5A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RTC Sensors</a:t>
            </a:r>
          </a:p>
        </p:txBody>
      </p:sp>
    </p:spTree>
    <p:extLst>
      <p:ext uri="{BB962C8B-B14F-4D97-AF65-F5344CB8AC3E}">
        <p14:creationId xmlns:p14="http://schemas.microsoft.com/office/powerpoint/2010/main" val="4174938665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Content Placeholder 1">
            <a:extLst>
              <a:ext uri="{FF2B5EF4-FFF2-40B4-BE49-F238E27FC236}">
                <a16:creationId xmlns:a16="http://schemas.microsoft.com/office/drawing/2014/main" id="{824F5B22-C51F-4838-96FA-2FA3074507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417320"/>
            <a:ext cx="7848600" cy="4267200"/>
          </a:xfrm>
        </p:spPr>
        <p:txBody>
          <a:bodyPr/>
          <a:lstStyle/>
          <a:p>
            <a:r>
              <a:rPr lang="en-US" altLang="en-US" dirty="0"/>
              <a:t>Sensors are associated with a control and indented in the tree structure below each control</a:t>
            </a:r>
          </a:p>
          <a:p>
            <a:r>
              <a:rPr lang="en-US" altLang="en-US" dirty="0"/>
              <a:t>Multiple sensors can be applied for each control</a:t>
            </a:r>
          </a:p>
          <a:p>
            <a:r>
              <a:rPr lang="en-US" altLang="en-US" dirty="0"/>
              <a:t>Boolean logic can be used for multiple sensors (IF, OR etc.)</a:t>
            </a:r>
          </a:p>
          <a:p>
            <a:r>
              <a:rPr lang="en-US" altLang="en-US" dirty="0"/>
              <a:t>Sensors can be based on measured objective (head, flow etc.) but can also be based on other sensors</a:t>
            </a:r>
          </a:p>
          <a:p>
            <a:r>
              <a:rPr lang="en-US" altLang="en-US" dirty="0"/>
              <a:t>Secondary values can be applied to imply a range of operation for the control</a:t>
            </a:r>
          </a:p>
          <a:p>
            <a:r>
              <a:rPr lang="en-US" altLang="en-US" dirty="0"/>
              <a:t>Date/Time sensors allow a scheduling type of control (irrigation, etc.)</a:t>
            </a:r>
          </a:p>
          <a:p>
            <a:endParaRPr lang="en-US" altLang="en-US" dirty="0"/>
          </a:p>
        </p:txBody>
      </p:sp>
      <p:sp>
        <p:nvSpPr>
          <p:cNvPr id="25603" name="Title 2">
            <a:extLst>
              <a:ext uri="{FF2B5EF4-FFF2-40B4-BE49-F238E27FC236}">
                <a16:creationId xmlns:a16="http://schemas.microsoft.com/office/drawing/2014/main" id="{E6C42F5E-0915-44BF-865A-C0F9A5E47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RTC Sensors</a:t>
            </a:r>
          </a:p>
        </p:txBody>
      </p:sp>
    </p:spTree>
    <p:extLst>
      <p:ext uri="{BB962C8B-B14F-4D97-AF65-F5344CB8AC3E}">
        <p14:creationId xmlns:p14="http://schemas.microsoft.com/office/powerpoint/2010/main" val="6169465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7" name="Picture 6">
            <a:extLst>
              <a:ext uri="{FF2B5EF4-FFF2-40B4-BE49-F238E27FC236}">
                <a16:creationId xmlns:a16="http://schemas.microsoft.com/office/drawing/2014/main" id="{71975648-9C98-422B-8F97-9AD37299AC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00200"/>
            <a:ext cx="4124325" cy="30448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628" name="Picture 5">
            <a:extLst>
              <a:ext uri="{FF2B5EF4-FFF2-40B4-BE49-F238E27FC236}">
                <a16:creationId xmlns:a16="http://schemas.microsoft.com/office/drawing/2014/main" id="{0D0FC04C-4CA7-4729-8646-1CE7EB7535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9"/>
          <a:stretch>
            <a:fillRect/>
          </a:stretch>
        </p:blipFill>
        <p:spPr bwMode="auto">
          <a:xfrm>
            <a:off x="3048000" y="3048000"/>
            <a:ext cx="5934075" cy="3648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4211791-4394-441E-9797-779F464A6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RTC Sample</a:t>
            </a:r>
          </a:p>
        </p:txBody>
      </p:sp>
    </p:spTree>
    <p:extLst>
      <p:ext uri="{BB962C8B-B14F-4D97-AF65-F5344CB8AC3E}">
        <p14:creationId xmlns:p14="http://schemas.microsoft.com/office/powerpoint/2010/main" val="1653104553"/>
      </p:ext>
    </p:extLst>
  </p:cSld>
  <p:clrMapOvr>
    <a:masterClrMapping/>
  </p:clrMapOvr>
</p:sld>
</file>

<file path=ppt/theme/theme1.xml><?xml version="1.0" encoding="utf-8"?>
<a:theme xmlns:a="http://schemas.openxmlformats.org/drawingml/2006/main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eme1_INNOVYZE">
  <a:themeElements>
    <a:clrScheme name="Innovyze Bright">
      <a:dk1>
        <a:sysClr val="windowText" lastClr="000000"/>
      </a:dk1>
      <a:lt1>
        <a:sysClr val="window" lastClr="FFFFFF"/>
      </a:lt1>
      <a:dk2>
        <a:srgbClr val="26ACE5"/>
      </a:dk2>
      <a:lt2>
        <a:srgbClr val="E7E6E6"/>
      </a:lt2>
      <a:accent1>
        <a:srgbClr val="0083A9"/>
      </a:accent1>
      <a:accent2>
        <a:srgbClr val="92D400"/>
      </a:accent2>
      <a:accent3>
        <a:srgbClr val="B2541A"/>
      </a:accent3>
      <a:accent4>
        <a:srgbClr val="004153"/>
      </a:accent4>
      <a:accent5>
        <a:srgbClr val="6C6F70"/>
      </a:accent5>
      <a:accent6>
        <a:srgbClr val="B5D0D1"/>
      </a:accent6>
      <a:hlink>
        <a:srgbClr val="0563C1"/>
      </a:hlink>
      <a:folHlink>
        <a:srgbClr val="954F72"/>
      </a:folHlink>
    </a:clrScheme>
    <a:fontScheme name="Innovyze">
      <a:majorFont>
        <a:latin typeface="Century Gothic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0">
              <a:srgbClr val="FEFDFB"/>
            </a:gs>
            <a:gs pos="51000">
              <a:srgbClr val="F5F3F4"/>
            </a:gs>
            <a:gs pos="100000">
              <a:srgbClr val="E7E3E4"/>
            </a:gs>
          </a:gsLst>
          <a:path path="rect">
            <a:fillToRect l="100000" t="100000"/>
          </a:path>
          <a:tileRect r="-100000" b="-100000"/>
        </a:gradFill>
        <a:ln w="28575">
          <a:solidFill>
            <a:schemeClr val="bg1"/>
          </a:solidFill>
        </a:ln>
        <a:effectLst>
          <a:outerShdw blurRad="203200" dist="88900" dir="6900000" algn="t" rotWithShape="0">
            <a:prstClr val="black">
              <a:alpha val="45000"/>
            </a:prstClr>
          </a:outerShdw>
        </a:effectLst>
      </a:spPr>
      <a:bodyPr rtlCol="0" anchor="ctr"/>
      <a:lstStyle>
        <a:defPPr algn="ctr">
          <a:defRPr>
            <a:solidFill>
              <a:prstClr val="white"/>
            </a:solidFill>
          </a:defRPr>
        </a:defPPr>
      </a:lstStyle>
      <a:style>
        <a:lnRef idx="0">
          <a:schemeClr val="dk1"/>
        </a:lnRef>
        <a:fillRef idx="3">
          <a:schemeClr val="dk1"/>
        </a:fillRef>
        <a:effectRef idx="3">
          <a:schemeClr val="dk1"/>
        </a:effectRef>
        <a:fontRef idx="minor">
          <a:schemeClr val="lt1"/>
        </a:fontRef>
      </a:style>
    </a:spDef>
    <a:lnDef>
      <a:spPr>
        <a:ln>
          <a:solidFill>
            <a:schemeClr val="tx1">
              <a:lumMod val="50000"/>
              <a:lumOff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400">
            <a:solidFill>
              <a:schemeClr val="tx1">
                <a:lumMod val="65000"/>
                <a:lumOff val="3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Innovyze Presentation2.potx" id="{4C096758-30A4-4114-853D-E1E48C913147}" vid="{A8B51486-679D-4713-815E-C7A479B5F1FB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igrationWizIdPermissionLevels xmlns="25e29e8e-f8da-46df-91db-2c7a1179f659" xsi:nil="true"/>
    <MigrationWizId xmlns="25e29e8e-f8da-46df-91db-2c7a1179f659">f021364f-1350-4780-975b-d3540bbe1984</MigrationWizId>
    <MigrationWizIdSecurityGroups xmlns="25e29e8e-f8da-46df-91db-2c7a1179f659" xsi:nil="true"/>
    <MigrationWizIdDocumentLibraryPermissions xmlns="25e29e8e-f8da-46df-91db-2c7a1179f659" xsi:nil="true"/>
    <MigrationWizIdPermissions xmlns="25e29e8e-f8da-46df-91db-2c7a1179f659" xsi:nil="true"/>
    <TaxCatchAll xmlns="4bba18a4-7ae8-4875-8183-82dbb82fe66f" xsi:nil="true"/>
    <lcf76f155ced4ddcb4097134ff3c332f xmlns="25e29e8e-f8da-46df-91db-2c7a1179f659">
      <Terms xmlns="http://schemas.microsoft.com/office/infopath/2007/PartnerControls"/>
    </lcf76f155ced4ddcb4097134ff3c332f>
  </documentManagement>
</p:properties>
</file>

<file path=customXml/item2.xml><?xml version="1.0" encoding="utf-8"?>
<LongProperties xmlns="http://schemas.microsoft.com/office/2006/metadata/longProperties"/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8CA9952839F7441BB1610AB103FB43B" ma:contentTypeVersion="22" ma:contentTypeDescription="Create a new document." ma:contentTypeScope="" ma:versionID="571a6c2ec0346c7e3621412ef682a522">
  <xsd:schema xmlns:xsd="http://www.w3.org/2001/XMLSchema" xmlns:xs="http://www.w3.org/2001/XMLSchema" xmlns:p="http://schemas.microsoft.com/office/2006/metadata/properties" xmlns:ns2="25e29e8e-f8da-46df-91db-2c7a1179f659" xmlns:ns3="4bba18a4-7ae8-4875-8183-82dbb82fe66f" targetNamespace="http://schemas.microsoft.com/office/2006/metadata/properties" ma:root="true" ma:fieldsID="277973bc6950b8741787d94edaf49be0" ns2:_="" ns3:_="">
    <xsd:import namespace="25e29e8e-f8da-46df-91db-2c7a1179f659"/>
    <xsd:import namespace="4bba18a4-7ae8-4875-8183-82dbb82fe66f"/>
    <xsd:element name="properties">
      <xsd:complexType>
        <xsd:sequence>
          <xsd:element name="documentManagement">
            <xsd:complexType>
              <xsd:all>
                <xsd:element ref="ns2:MigrationWizId" minOccurs="0"/>
                <xsd:element ref="ns2:MigrationWizIdPermissions" minOccurs="0"/>
                <xsd:element ref="ns2:MigrationWizIdPermissionLevels" minOccurs="0"/>
                <xsd:element ref="ns2:MigrationWizIdDocumentLibraryPermissions" minOccurs="0"/>
                <xsd:element ref="ns2:MigrationWizIdSecurityGroups" minOccurs="0"/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e29e8e-f8da-46df-91db-2c7a1179f659" elementFormDefault="qualified">
    <xsd:import namespace="http://schemas.microsoft.com/office/2006/documentManagement/types"/>
    <xsd:import namespace="http://schemas.microsoft.com/office/infopath/2007/PartnerControls"/>
    <xsd:element name="MigrationWizId" ma:index="8" nillable="true" ma:displayName="MigrationWizId" ma:internalName="MigrationWizId">
      <xsd:simpleType>
        <xsd:restriction base="dms:Text"/>
      </xsd:simpleType>
    </xsd:element>
    <xsd:element name="MigrationWizIdPermissions" ma:index="9" nillable="true" ma:displayName="MigrationWizIdPermissions" ma:internalName="MigrationWizIdPermissions">
      <xsd:simpleType>
        <xsd:restriction base="dms:Text"/>
      </xsd:simpleType>
    </xsd:element>
    <xsd:element name="MigrationWizIdPermissionLevels" ma:index="10" nillable="true" ma:displayName="MigrationWizIdPermissionLevels" ma:internalName="MigrationWizIdPermissionLevels">
      <xsd:simpleType>
        <xsd:restriction base="dms:Text"/>
      </xsd:simpleType>
    </xsd:element>
    <xsd:element name="MigrationWizIdDocumentLibraryPermissions" ma:index="11" nillable="true" ma:displayName="MigrationWizIdDocumentLibraryPermissions" ma:internalName="MigrationWizIdDocumentLibraryPermissions">
      <xsd:simpleType>
        <xsd:restriction base="dms:Text"/>
      </xsd:simpleType>
    </xsd:element>
    <xsd:element name="MigrationWizIdSecurityGroups" ma:index="12" nillable="true" ma:displayName="MigrationWizIdSecurityGroups" ma:internalName="MigrationWizIdSecurityGroups">
      <xsd:simpleType>
        <xsd:restriction base="dms:Text"/>
      </xsd:simpleType>
    </xsd:element>
    <xsd:element name="MediaServiceMetadata" ma:index="13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f3486984-7067-43be-b043-3c90f94ef9b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2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2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SearchProperties" ma:index="27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28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bba18a4-7ae8-4875-8183-82dbb82fe66f" elementFormDefault="qualified">
    <xsd:import namespace="http://schemas.microsoft.com/office/2006/documentManagement/types"/>
    <xsd:import namespace="http://schemas.microsoft.com/office/infopath/2007/PartnerControls"/>
    <xsd:element name="TaxCatchAll" ma:index="21" nillable="true" ma:displayName="Taxonomy Catch All Column" ma:hidden="true" ma:list="{238288c4-1781-4b36-9217-53ab02c0cb3f}" ma:internalName="TaxCatchAll" ma:showField="CatchAllData" ma:web="4bba18a4-7ae8-4875-8183-82dbb82fe66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D522075-240A-46A3-B079-8FC621E2269A}">
  <ds:schemaRefs>
    <ds:schemaRef ds:uri="http://purl.org/dc/terms/"/>
    <ds:schemaRef ds:uri="http://schemas.openxmlformats.org/package/2006/metadata/core-properties"/>
    <ds:schemaRef ds:uri="http://www.w3.org/XML/1998/namespace"/>
    <ds:schemaRef ds:uri="http://purl.org/dc/dcmitype/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schemas.microsoft.com/office/2006/metadata/properties"/>
    <ds:schemaRef ds:uri="222f0379-96e5-405c-80c2-ab457f731bd4"/>
  </ds:schemaRefs>
</ds:datastoreItem>
</file>

<file path=customXml/itemProps2.xml><?xml version="1.0" encoding="utf-8"?>
<ds:datastoreItem xmlns:ds="http://schemas.openxmlformats.org/officeDocument/2006/customXml" ds:itemID="{4BBE3F4A-7E70-4EE3-A575-37A24004238A}">
  <ds:schemaRefs>
    <ds:schemaRef ds:uri="http://schemas.microsoft.com/office/2006/metadata/longProperties"/>
  </ds:schemaRefs>
</ds:datastoreItem>
</file>

<file path=customXml/itemProps3.xml><?xml version="1.0" encoding="utf-8"?>
<ds:datastoreItem xmlns:ds="http://schemas.openxmlformats.org/officeDocument/2006/customXml" ds:itemID="{44372287-91AF-4A35-AB52-75B29B365C1E}"/>
</file>

<file path=customXml/itemProps4.xml><?xml version="1.0" encoding="utf-8"?>
<ds:datastoreItem xmlns:ds="http://schemas.openxmlformats.org/officeDocument/2006/customXml" ds:itemID="{395F71D0-FA1A-4F7E-A836-1CE68D800F49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25731</TotalTime>
  <Words>574</Words>
  <Application>Microsoft Office PowerPoint</Application>
  <PresentationFormat>On-screen Show (4:3)</PresentationFormat>
  <Paragraphs>95</Paragraphs>
  <Slides>16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Arial</vt:lpstr>
      <vt:lpstr>Arial Black</vt:lpstr>
      <vt:lpstr>Calibri</vt:lpstr>
      <vt:lpstr>Century Gothic</vt:lpstr>
      <vt:lpstr>Myriad Pro</vt:lpstr>
      <vt:lpstr>Myriad Pro Light</vt:lpstr>
      <vt:lpstr>Rockwell</vt:lpstr>
      <vt:lpstr>Times New Roman</vt:lpstr>
      <vt:lpstr>1_Default Design</vt:lpstr>
      <vt:lpstr>Theme1_INNOVYZE</vt:lpstr>
      <vt:lpstr>Real Time Control Module and Hydraulic Controls</vt:lpstr>
      <vt:lpstr>Workshop No. 7 Objectives</vt:lpstr>
      <vt:lpstr>RTC Add-on Module</vt:lpstr>
      <vt:lpstr>Multiple Controls and Sensors</vt:lpstr>
      <vt:lpstr>RTC Controls</vt:lpstr>
      <vt:lpstr>RTC Controls</vt:lpstr>
      <vt:lpstr>RTC Sensors</vt:lpstr>
      <vt:lpstr>RTC Sensors</vt:lpstr>
      <vt:lpstr>RTC Sample</vt:lpstr>
      <vt:lpstr>RTC Log</vt:lpstr>
      <vt:lpstr>Depth Based Controls</vt:lpstr>
      <vt:lpstr>Regulator Link</vt:lpstr>
      <vt:lpstr>Bendable Weir</vt:lpstr>
      <vt:lpstr>User-Defined Weir</vt:lpstr>
      <vt:lpstr>Review &amp; Discuss</vt:lpstr>
      <vt:lpstr>Demonstration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 Theory and Capability</dc:title>
  <dc:creator>C4651</dc:creator>
  <cp:lastModifiedBy>Venu Kandiah</cp:lastModifiedBy>
  <cp:revision>421</cp:revision>
  <cp:lastPrinted>2000-10-24T14:39:26Z</cp:lastPrinted>
  <dcterms:created xsi:type="dcterms:W3CDTF">2000-09-14T14:13:10Z</dcterms:created>
  <dcterms:modified xsi:type="dcterms:W3CDTF">2018-06-20T17:24:37Z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0x01010018CA9952839F7441BB1610AB103FB43B</vt:lpwstr>
  </property>
  <property fmtid="{D5CDD505-2E9C-101B-9397-08002B2CF9AE}" pid="3" name="Order">
    <vt:r8>2300</vt:r8>
  </property>
  <property fmtid="{D5CDD505-2E9C-101B-9397-08002B2CF9AE}" pid="4" name="MediaServiceImageTags">
    <vt:lpwstr/>
  </property>
</Properties>
</file>