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0" r:id="rId3"/>
    <p:sldId id="258" r:id="rId4"/>
    <p:sldId id="265" r:id="rId5"/>
    <p:sldId id="268" r:id="rId6"/>
    <p:sldId id="266" r:id="rId7"/>
    <p:sldId id="269" r:id="rId8"/>
    <p:sldId id="267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C880-2FC2-4A0A-BDB0-02815B78AED0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958D-31B3-4301-931A-53B8C283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9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4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2AF4D-4C29-BAEB-B4F1-A7F7B3C9D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0B833-ECD8-83A2-07F7-4529EE46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D18EC-B94A-A23C-F7A0-AA36276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28B4-D515-4743-B244-23B0E6161E7E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F6832-F352-EE62-A1ED-DDD43FF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CD78A-508F-A0F7-42EA-B1D29D81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34640-F5B0-262C-4F21-3BBCE67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111B1-77CB-B92B-EA4E-2444F86D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3897B-3A04-15B8-F024-02F5C72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9F66-BE69-425C-9115-0D3864455522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58626-D9EA-F3EE-7E35-8FEAF2B5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22B6B-3E07-A7BE-27F6-715B1E15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9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B40C60-2720-67E9-46AD-A1369651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C479A5-EA6F-17AA-A6D4-0047620F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E49A6-8479-135C-09FC-8DB2178B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426-2927-46E8-9957-31CF958BE837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AE675-467E-BA3C-F803-C1FCE3B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C4DEE-98C6-008A-9C73-C9B82BD5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0CBDD-1792-7F84-7040-CD240982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992B0-E990-55C3-8195-785D8476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BF6B7-2FA9-BBAA-4089-F3A9B317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588B-F062-47A5-A012-5B47BE47DEB1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5CEF4-F727-4C66-4566-E4D73FC6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4CD4A-0F67-6B96-F147-9BA3E05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3B7CF-577D-CE90-506F-A875EB08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207DBE-6557-B607-51C1-63197B9B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C11B1-8404-785F-A0AD-8486A8B9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F1C-992E-4635-AE5B-FBB433E19611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290-126B-20CD-8DD6-36C7A9B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F6038-1DF3-0E6C-B91D-E02AED18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5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3F2B0-0D1E-FFBF-732E-ED98A85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88B58-15E2-1D0C-7B9C-C57DF3E67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0D165E-5F33-053F-0913-B0300964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0F43B-7865-C113-74E3-40F82B61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A2F5-8E3A-4AA2-B395-8676F46269A7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D2B19-93C4-9611-0852-665FC0B9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01C7D-ED29-E28B-5607-D50673AB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C8A1D-6574-6E8E-FBCD-08DFA68B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CCADD-501C-0321-C0E3-34B278DD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CE6E6B-3E4B-AA74-C625-8F10F4A2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F9D75B-CBDD-55EB-2CD6-92D2BFE5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6CA845-C0C3-D2BA-B44D-8E805896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538767-004F-B069-A5CF-607CEDF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844-9948-4496-B740-904B258B7795}" type="datetime1">
              <a:rPr lang="fr-FR" smtClean="0"/>
              <a:t>03/05/2023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406B2E-1A78-B72B-F508-A1B806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AE5B2B-F384-4822-5DB0-02B2C68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46EA1-672A-567E-01D4-AA38BC2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A091BD-BA93-A8AF-8066-B1785D4E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D178-3615-4A3D-B5DC-919D0376ACA0}" type="datetime1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1339F3-8F90-8315-2F7F-39A07A3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BA199C-8341-FCD7-1577-358ECED6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A15D90-0645-CAA3-CB49-6F7D6C1E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0EC6-6583-41FD-A7DD-90587BA3DFE8}" type="datetime1">
              <a:rPr lang="fr-FR" smtClean="0"/>
              <a:t>03/05/2023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9858A7-94D2-6A92-E742-B106408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A9CD7-8FDB-F2E6-4C0C-96F37CDC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7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267E-BBED-F384-3970-66329917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02C8B-1450-98CD-25F9-0C9AF20D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8011C3-28C5-CF81-A30B-3443500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111B87-24DA-3FA1-0B04-8ACFF1A6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9FFF-ED4A-4CA5-B8EE-BDF9280DDB72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157D5-910D-1C16-F606-1B39077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81117-A9AD-20DE-623E-096A0E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FF835-67D5-A8C0-DC16-1E10644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1CD898-0B91-5D5E-C6A7-5F30F018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F83DE-1507-12FD-A898-E792A3F4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97548-5A9E-0104-8E92-C3B14DA1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DFD-0DC5-4775-8A56-C56EA14F3DAE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9EAC7-7F5E-9632-CC9B-B679B34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87CA9-198F-F7A5-8B69-0148F8DE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ACECC-65E1-0DA9-0486-E875DBC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58EDE-BEA5-C6BC-E5B8-A69770CC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CA458-6F49-99B3-5232-5E4D8A1F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2EA4-CD93-4283-B975-D17C034DED0B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3ADFB-652B-44AE-8B8E-7C9B3962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C1837-70F6-36FA-73AA-8E47C615E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onardopena/top-spotify-songs-from-20102019-by-year" TargetMode="External"/><Relationship Id="rId7" Type="http://schemas.microsoft.com/office/2007/relationships/hdphoto" Target="../media/hdphoto1.wdp"/><Relationship Id="rId2" Type="http://schemas.openxmlformats.org/officeDocument/2006/relationships/hyperlink" Target="https://gist.github.com/rioto9858/ff72b72b3bf5754d29dd1ebf898fc893#file-top50musicfrom2010-2019-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://organizeyourmusic.playlistmachiner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823F905D-DC65-657A-51E4-6462A8AE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6" y="0"/>
            <a:ext cx="12209166" cy="6881225"/>
          </a:xfrm>
          <a:prstGeom prst="rect">
            <a:avLst/>
          </a:prstGeom>
        </p:spPr>
      </p:pic>
      <p:pic>
        <p:nvPicPr>
          <p:cNvPr id="8" name="Picture 6" descr="Music sheet">
            <a:extLst>
              <a:ext uri="{FF2B5EF4-FFF2-40B4-BE49-F238E27FC236}">
                <a16:creationId xmlns:a16="http://schemas.microsoft.com/office/drawing/2014/main" id="{E6106E51-5A48-1CBC-902C-B5E800624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783507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Top 50 Music </a:t>
            </a:r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From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2010-2019</a:t>
            </a: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B20DEDF8-BE6C-D709-926B-E8E0FCD018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090" y="0"/>
            <a:ext cx="1756047" cy="13729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C700C36-1630-0D32-D042-3363CC478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23" y="5145242"/>
            <a:ext cx="1523980" cy="15239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95D16D-3E7A-0CAB-33D7-FCBF4FC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b="1" dirty="0">
                <a:solidFill>
                  <a:schemeClr val="bg1"/>
                </a:solidFill>
              </a:rPr>
              <a:t>Melvyn ROLLAND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E75F1-979D-58B4-810B-5991B2F9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</a:t>
            </a:fld>
            <a:endParaRPr lang="fr-FR"/>
          </a:p>
        </p:txBody>
      </p:sp>
      <p:sp>
        <p:nvSpPr>
          <p:cNvPr id="6" name="Google Shape;304;p35">
            <a:extLst>
              <a:ext uri="{FF2B5EF4-FFF2-40B4-BE49-F238E27FC236}">
                <a16:creationId xmlns:a16="http://schemas.microsoft.com/office/drawing/2014/main" id="{D89C455F-8E96-27C0-C6D2-9B78CF91F326}"/>
              </a:ext>
            </a:extLst>
          </p:cNvPr>
          <p:cNvSpPr txBox="1">
            <a:spLocks/>
          </p:cNvSpPr>
          <p:nvPr/>
        </p:nvSpPr>
        <p:spPr>
          <a:xfrm>
            <a:off x="1333123" y="2714215"/>
            <a:ext cx="9144000" cy="1988777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MC" sz="3600" dirty="0" err="1">
                <a:solidFill>
                  <a:schemeClr val="bg1"/>
                </a:solidFill>
                <a:latin typeface="Forte" panose="03060902040502070203" pitchFamily="66" charset="0"/>
              </a:rPr>
              <a:t>Biased</a:t>
            </a:r>
            <a:r>
              <a:rPr lang="fr-MC" sz="3600" dirty="0">
                <a:solidFill>
                  <a:schemeClr val="bg1"/>
                </a:solidFill>
                <a:latin typeface="Forte" panose="03060902040502070203" pitchFamily="66" charset="0"/>
              </a:rPr>
              <a:t> A</a:t>
            </a:r>
            <a:r>
              <a:rPr lang="fr-FR" sz="3600" dirty="0" err="1">
                <a:solidFill>
                  <a:schemeClr val="bg1"/>
                </a:solidFill>
                <a:latin typeface="Forte" panose="03060902040502070203" pitchFamily="66" charset="0"/>
              </a:rPr>
              <a:t>nalysis</a:t>
            </a:r>
            <a:r>
              <a:rPr lang="fr-FR" sz="3600" dirty="0">
                <a:solidFill>
                  <a:schemeClr val="bg1"/>
                </a:solidFill>
                <a:latin typeface="Forte" panose="03060902040502070203" pitchFamily="66" charset="0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Forte" panose="03060902040502070203" pitchFamily="66" charset="0"/>
              </a:rPr>
              <a:t>Provided</a:t>
            </a:r>
            <a:r>
              <a:rPr lang="fr-FR" sz="3600" dirty="0">
                <a:solidFill>
                  <a:schemeClr val="bg1"/>
                </a:solidFill>
                <a:latin typeface="Forte" panose="03060902040502070203" pitchFamily="66" charset="0"/>
              </a:rPr>
              <a:t> By A Music Snob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document&#10;&#10;Description générée automatiquement">
            <a:extLst>
              <a:ext uri="{FF2B5EF4-FFF2-40B4-BE49-F238E27FC236}">
                <a16:creationId xmlns:a16="http://schemas.microsoft.com/office/drawing/2014/main" id="{0A4383A7-F890-9F56-33B6-9C22214C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105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 err="1">
                <a:solidFill>
                  <a:srgbClr val="FFFFFF"/>
                </a:solidFill>
                <a:latin typeface="Forte" panose="03060902040502070203" pitchFamily="66" charset="0"/>
              </a:rPr>
              <a:t>Thanks</a:t>
            </a:r>
            <a:r>
              <a:rPr lang="fr-FR" sz="7200" dirty="0">
                <a:solidFill>
                  <a:srgbClr val="FFFFFF"/>
                </a:solidFill>
                <a:latin typeface="Forte" panose="03060902040502070203" pitchFamily="66" charset="0"/>
              </a:rPr>
              <a:t> For </a:t>
            </a:r>
            <a:r>
              <a:rPr lang="fr-FR" sz="7200" dirty="0" err="1">
                <a:solidFill>
                  <a:srgbClr val="FFFFFF"/>
                </a:solidFill>
                <a:latin typeface="Forte" panose="03060902040502070203" pitchFamily="66" charset="0"/>
              </a:rPr>
              <a:t>Your</a:t>
            </a:r>
            <a:r>
              <a:rPr lang="fr-FR" sz="7200" dirty="0">
                <a:solidFill>
                  <a:srgbClr val="FFFFFF"/>
                </a:solidFill>
                <a:latin typeface="Forte" panose="03060902040502070203" pitchFamily="66" charset="0"/>
              </a:rPr>
              <a:t> Attention</a:t>
            </a: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 descr="Une image contenant logo&#10;&#10;Description générée automatiquement">
            <a:extLst>
              <a:ext uri="{FF2B5EF4-FFF2-40B4-BE49-F238E27FC236}">
                <a16:creationId xmlns:a16="http://schemas.microsoft.com/office/drawing/2014/main" id="{37BD50E4-4287-5F74-1B71-F1F2243A9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0" y="-1"/>
            <a:ext cx="1756047" cy="13729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4E1E27-8AFB-596D-476A-E776E3BB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1" y="5334020"/>
            <a:ext cx="1523980" cy="152398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C993B8-6BA6-8F17-029B-93B3101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EFA155-3DD3-99B9-FFE2-50669549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F261271-DB0C-2905-5B0E-88DA7A97AAAA}"/>
              </a:ext>
            </a:extLst>
          </p:cNvPr>
          <p:cNvCxnSpPr/>
          <p:nvPr/>
        </p:nvCxnSpPr>
        <p:spPr>
          <a:xfrm>
            <a:off x="1582993" y="2539960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AE2E899-6250-D684-E21D-7CEE59A19978}"/>
              </a:ext>
            </a:extLst>
          </p:cNvPr>
          <p:cNvCxnSpPr/>
          <p:nvPr/>
        </p:nvCxnSpPr>
        <p:spPr>
          <a:xfrm>
            <a:off x="1582993" y="3059802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40B227-44FA-5058-D92B-3D98208CC224}"/>
              </a:ext>
            </a:extLst>
          </p:cNvPr>
          <p:cNvCxnSpPr>
            <a:cxnSpLocks/>
          </p:cNvCxnSpPr>
          <p:nvPr/>
        </p:nvCxnSpPr>
        <p:spPr>
          <a:xfrm>
            <a:off x="1582993" y="357964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4E3A5D9-AC1A-833C-D5A3-F9B0D8E5F30D}"/>
              </a:ext>
            </a:extLst>
          </p:cNvPr>
          <p:cNvSpPr txBox="1"/>
          <p:nvPr/>
        </p:nvSpPr>
        <p:spPr>
          <a:xfrm rot="16200000">
            <a:off x="1350872" y="2780804"/>
            <a:ext cx="19267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Dance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600BB0-7F44-10C4-6BC7-E02D00174234}"/>
              </a:ext>
            </a:extLst>
          </p:cNvPr>
          <p:cNvCxnSpPr/>
          <p:nvPr/>
        </p:nvCxnSpPr>
        <p:spPr>
          <a:xfrm>
            <a:off x="0" y="4011561"/>
            <a:ext cx="9409471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0096BEB-5064-F55A-A735-96460A7C77D4}"/>
              </a:ext>
            </a:extLst>
          </p:cNvPr>
          <p:cNvCxnSpPr/>
          <p:nvPr/>
        </p:nvCxnSpPr>
        <p:spPr>
          <a:xfrm>
            <a:off x="0" y="4513818"/>
            <a:ext cx="885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13CA03D-1AF1-B1AB-AE7B-1C834F0AF248}"/>
              </a:ext>
            </a:extLst>
          </p:cNvPr>
          <p:cNvCxnSpPr/>
          <p:nvPr/>
        </p:nvCxnSpPr>
        <p:spPr>
          <a:xfrm>
            <a:off x="0" y="5016075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3327577-43BF-5FDD-EF23-89CE5D29A907}"/>
              </a:ext>
            </a:extLst>
          </p:cNvPr>
          <p:cNvCxnSpPr/>
          <p:nvPr/>
        </p:nvCxnSpPr>
        <p:spPr>
          <a:xfrm>
            <a:off x="0" y="5518332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ED76231-FD94-5987-5265-11CB8C92B738}"/>
              </a:ext>
            </a:extLst>
          </p:cNvPr>
          <p:cNvCxnSpPr/>
          <p:nvPr/>
        </p:nvCxnSpPr>
        <p:spPr>
          <a:xfrm>
            <a:off x="0" y="6020589"/>
            <a:ext cx="777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DED4D4-8CB3-EDC1-5121-4F519C3260B6}"/>
              </a:ext>
            </a:extLst>
          </p:cNvPr>
          <p:cNvCxnSpPr/>
          <p:nvPr/>
        </p:nvCxnSpPr>
        <p:spPr>
          <a:xfrm>
            <a:off x="1582993" y="98043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A4508BD-6B4F-918B-20F0-860A0FC1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" y="3077660"/>
            <a:ext cx="1411828" cy="385899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360D96-F53E-336A-5BEF-4652BF301B0A}"/>
              </a:ext>
            </a:extLst>
          </p:cNvPr>
          <p:cNvCxnSpPr>
            <a:cxnSpLocks/>
          </p:cNvCxnSpPr>
          <p:nvPr/>
        </p:nvCxnSpPr>
        <p:spPr>
          <a:xfrm>
            <a:off x="0" y="3974036"/>
            <a:ext cx="0" cy="2084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F0AA376A-74B3-ED75-3FBD-416B1290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28" y="4447684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AF7424C-76B1-1973-EF92-F2922D829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26" y="4721396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3807567-93F1-6525-7496-20BA9BAF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62" y="4731879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739927-AD62-D71B-E4D0-0436BEB8E68E}"/>
              </a:ext>
            </a:extLst>
          </p:cNvPr>
          <p:cNvSpPr txBox="1"/>
          <p:nvPr/>
        </p:nvSpPr>
        <p:spPr>
          <a:xfrm>
            <a:off x="10094129" y="3751051"/>
            <a:ext cx="192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anose="020B0604020202020204" pitchFamily="2" charset="0"/>
                <a:cs typeface="Forte Forward" panose="020B0604020202020204" pitchFamily="2" charset="0"/>
              </a:rPr>
              <a:t>Katty Perry </a:t>
            </a:r>
            <a:endParaRPr lang="fr-FR" sz="24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7F001-91DA-928B-02E4-B24AF2025CF3}"/>
              </a:ext>
            </a:extLst>
          </p:cNvPr>
          <p:cNvSpPr txBox="1"/>
          <p:nvPr/>
        </p:nvSpPr>
        <p:spPr>
          <a:xfrm>
            <a:off x="10094129" y="4277406"/>
            <a:ext cx="201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Justin Bieber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36A325-71BA-C448-3EDD-DFFFADAE3426}"/>
              </a:ext>
            </a:extLst>
          </p:cNvPr>
          <p:cNvSpPr txBox="1"/>
          <p:nvPr/>
        </p:nvSpPr>
        <p:spPr>
          <a:xfrm>
            <a:off x="10094129" y="4784566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Marron 5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FF78B7-D814-8070-41B4-76A74790AE1B}"/>
              </a:ext>
            </a:extLst>
          </p:cNvPr>
          <p:cNvSpPr txBox="1"/>
          <p:nvPr/>
        </p:nvSpPr>
        <p:spPr>
          <a:xfrm>
            <a:off x="10094129" y="5293077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Rihanna </a:t>
            </a:r>
            <a:r>
              <a:rPr lang="fr-MC" dirty="0"/>
              <a:t> 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4F8FD8-0618-1565-6B38-DEFDCC32B87F}"/>
              </a:ext>
            </a:extLst>
          </p:cNvPr>
          <p:cNvSpPr txBox="1"/>
          <p:nvPr/>
        </p:nvSpPr>
        <p:spPr>
          <a:xfrm>
            <a:off x="10094129" y="5801588"/>
            <a:ext cx="195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Lady Gaga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4662C9-F10B-362D-06B3-F8A421D3D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1" y="3945426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F5ED373-A179-2597-1B67-53A4C59074C4}"/>
              </a:ext>
            </a:extLst>
          </p:cNvPr>
          <p:cNvSpPr txBox="1"/>
          <p:nvPr/>
        </p:nvSpPr>
        <p:spPr>
          <a:xfrm>
            <a:off x="9409471" y="379789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17</a:t>
            </a:r>
            <a:endParaRPr lang="fr-FR" sz="2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3F1062-5AF6-445A-93B7-635B0408D274}"/>
              </a:ext>
            </a:extLst>
          </p:cNvPr>
          <p:cNvSpPr txBox="1"/>
          <p:nvPr/>
        </p:nvSpPr>
        <p:spPr>
          <a:xfrm>
            <a:off x="8856000" y="427740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16</a:t>
            </a:r>
            <a:endParaRPr lang="fr-FR" sz="2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4B5948-A9C6-90B8-C00F-FE2E5B082080}"/>
              </a:ext>
            </a:extLst>
          </p:cNvPr>
          <p:cNvSpPr txBox="1"/>
          <p:nvPr/>
        </p:nvSpPr>
        <p:spPr>
          <a:xfrm>
            <a:off x="8301600" y="4785242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15</a:t>
            </a:r>
            <a:endParaRPr lang="fr-FR" sz="2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846BC6-3A01-3796-4747-A2A94601BE47}"/>
              </a:ext>
            </a:extLst>
          </p:cNvPr>
          <p:cNvSpPr txBox="1"/>
          <p:nvPr/>
        </p:nvSpPr>
        <p:spPr>
          <a:xfrm>
            <a:off x="8301600" y="529307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15</a:t>
            </a:r>
            <a:endParaRPr lang="fr-FR" sz="2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109D41-6E14-57C9-DA58-4CAD6C4CB1EF}"/>
              </a:ext>
            </a:extLst>
          </p:cNvPr>
          <p:cNvSpPr txBox="1"/>
          <p:nvPr/>
        </p:nvSpPr>
        <p:spPr>
          <a:xfrm>
            <a:off x="7772155" y="5789756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14</a:t>
            </a:r>
            <a:endParaRPr lang="fr-FR" sz="240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C926E4B-8825-529D-A7F1-5D9502A93F24}"/>
              </a:ext>
            </a:extLst>
          </p:cNvPr>
          <p:cNvCxnSpPr/>
          <p:nvPr/>
        </p:nvCxnSpPr>
        <p:spPr>
          <a:xfrm>
            <a:off x="1599501" y="49005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58A7666-AF74-576D-23CA-E5F69FD5A269}"/>
              </a:ext>
            </a:extLst>
          </p:cNvPr>
          <p:cNvCxnSpPr/>
          <p:nvPr/>
        </p:nvCxnSpPr>
        <p:spPr>
          <a:xfrm>
            <a:off x="1582993" y="150027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49CEF2-E3F2-007D-CEEB-DB6B6548DC6C}"/>
              </a:ext>
            </a:extLst>
          </p:cNvPr>
          <p:cNvCxnSpPr/>
          <p:nvPr/>
        </p:nvCxnSpPr>
        <p:spPr>
          <a:xfrm>
            <a:off x="1582993" y="2020118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08226AA-950A-FA8E-B245-C6A5B565604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08341" y="221665"/>
            <a:ext cx="1078413" cy="1573200"/>
          </a:xfrm>
          <a:prstGeom prst="rect">
            <a:avLst/>
          </a:prstGeom>
          <a:ln>
            <a:noFill/>
          </a:ln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3766FFF-D495-EBBA-5EED-3C07F485F956}"/>
              </a:ext>
            </a:extLst>
          </p:cNvPr>
          <p:cNvSpPr txBox="1"/>
          <p:nvPr/>
        </p:nvSpPr>
        <p:spPr>
          <a:xfrm rot="16200000">
            <a:off x="2514075" y="2753233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C44E1C-90DA-9C98-5F73-894361A53C92}"/>
              </a:ext>
            </a:extLst>
          </p:cNvPr>
          <p:cNvSpPr txBox="1"/>
          <p:nvPr/>
        </p:nvSpPr>
        <p:spPr>
          <a:xfrm rot="16200000">
            <a:off x="3232880" y="2256526"/>
            <a:ext cx="294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Canadian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7B43C44-C4A9-F2BC-B74A-5889F86D4ABF}"/>
              </a:ext>
            </a:extLst>
          </p:cNvPr>
          <p:cNvSpPr txBox="1"/>
          <p:nvPr/>
        </p:nvSpPr>
        <p:spPr>
          <a:xfrm rot="16200000">
            <a:off x="5651662" y="2265323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Barbadian</a:t>
            </a:r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3693647-4D5D-2857-0E9A-8E1DA5DDFC38}"/>
              </a:ext>
            </a:extLst>
          </p:cNvPr>
          <p:cNvSpPr txBox="1"/>
          <p:nvPr/>
        </p:nvSpPr>
        <p:spPr>
          <a:xfrm rot="16200000">
            <a:off x="4530517" y="2348431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Boy Band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E91DF7-7EA8-E736-511D-FB9B53482BA2}"/>
              </a:ext>
            </a:extLst>
          </p:cNvPr>
          <p:cNvSpPr txBox="1"/>
          <p:nvPr/>
        </p:nvSpPr>
        <p:spPr>
          <a:xfrm>
            <a:off x="2886754" y="0"/>
            <a:ext cx="8970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Forte" panose="03060902040502070203" pitchFamily="66" charset="0"/>
              </a:rPr>
              <a:t>Dance Pop Plays Octaves Higher Than Other Genres Whiles A Few Artists Leads The Rhythm Of The Industry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C26743-540E-5261-BE04-3FAF89258016}"/>
              </a:ext>
            </a:extLst>
          </p:cNvPr>
          <p:cNvSpPr txBox="1"/>
          <p:nvPr/>
        </p:nvSpPr>
        <p:spPr>
          <a:xfrm>
            <a:off x="1808341" y="25292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327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ACD565-391C-D863-BCC9-B39D8DBB93D4}"/>
              </a:ext>
            </a:extLst>
          </p:cNvPr>
          <p:cNvSpPr txBox="1"/>
          <p:nvPr/>
        </p:nvSpPr>
        <p:spPr>
          <a:xfrm>
            <a:off x="2929064" y="5019143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60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03E99E-8760-91DE-C0D6-9134C402FEE7}"/>
              </a:ext>
            </a:extLst>
          </p:cNvPr>
          <p:cNvSpPr txBox="1"/>
          <p:nvPr/>
        </p:nvSpPr>
        <p:spPr>
          <a:xfrm>
            <a:off x="4146190" y="5541339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34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2BC308-A753-D6F7-2340-C48144B66B8A}"/>
              </a:ext>
            </a:extLst>
          </p:cNvPr>
          <p:cNvSpPr txBox="1"/>
          <p:nvPr/>
        </p:nvSpPr>
        <p:spPr>
          <a:xfrm>
            <a:off x="6613193" y="5827281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43CD71-1291-DA93-4C25-DCD464EE582B}"/>
              </a:ext>
            </a:extLst>
          </p:cNvPr>
          <p:cNvSpPr txBox="1"/>
          <p:nvPr/>
        </p:nvSpPr>
        <p:spPr>
          <a:xfrm>
            <a:off x="5369580" y="581258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0D7C2ADF-93C0-0B43-1371-8DF407D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DC63D0C0-10B8-8CB2-2BF4-6B92B38D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1F4456-1AB6-5810-5B22-03BEFAE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155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5135FB-22E1-C9D5-6056-9B388D6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8DB7D-41E5-EE6F-3B7A-3D074A4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C96494E-1440-245B-7FAE-5C092A05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41" y="2139663"/>
            <a:ext cx="37874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chemeClr val="bg1"/>
                </a:solidFill>
              </a:rPr>
              <a:t>Found</a:t>
            </a:r>
            <a:r>
              <a:rPr lang="fr-FR" sz="2800" dirty="0">
                <a:solidFill>
                  <a:schemeClr val="bg1"/>
                </a:solidFill>
              </a:rPr>
              <a:t> on </a:t>
            </a:r>
            <a:r>
              <a:rPr lang="fr-FR" sz="2800" dirty="0" err="1">
                <a:solidFill>
                  <a:schemeClr val="bg1"/>
                </a:solidFill>
              </a:rPr>
              <a:t>github</a:t>
            </a:r>
            <a:r>
              <a:rPr lang="fr-FR" sz="2800" dirty="0">
                <a:solidFill>
                  <a:schemeClr val="bg1"/>
                </a:solidFill>
              </a:rPr>
              <a:t> : </a:t>
            </a:r>
            <a:r>
              <a:rPr lang="fr-FR" sz="2800" dirty="0">
                <a:hlinkClick r:id="rId2"/>
              </a:rPr>
              <a:t>https://gist.github.com/rioto9858/ff72b72b3bf5754d29dd1ebf898fc893#file-top50musicfrom2010-2019-csv</a:t>
            </a:r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Dataset of top 50 Spotify music from 2010 to 2019. Originally published at </a:t>
            </a:r>
            <a:r>
              <a:rPr lang="en-US" sz="2800" dirty="0" err="1">
                <a:hlinkClick r:id="rId3"/>
              </a:rPr>
              <a:t>Kaggle:Top</a:t>
            </a:r>
            <a:r>
              <a:rPr lang="en-US" sz="2800" dirty="0">
                <a:hlinkClick r:id="rId3"/>
              </a:rPr>
              <a:t> Spotify songs from 2010-2019 - BY YEAR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which is scraped from </a:t>
            </a:r>
            <a:r>
              <a:rPr lang="en-US" sz="2800" dirty="0">
                <a:hlinkClick r:id="rId4"/>
              </a:rPr>
              <a:t>Spotify: Organize your music</a:t>
            </a:r>
            <a:endParaRPr lang="fr-FR" sz="2800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FA3F5E-D150-F769-3E07-82D2E690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04" y="997330"/>
            <a:ext cx="4747547" cy="4863340"/>
          </a:xfrm>
          <a:prstGeom prst="rect">
            <a:avLst/>
          </a:prstGeom>
        </p:spPr>
      </p:pic>
      <p:pic>
        <p:nvPicPr>
          <p:cNvPr id="10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EE369C61-D62F-62D5-0CEF-16B6FCAF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Music sheet">
            <a:extLst>
              <a:ext uri="{FF2B5EF4-FFF2-40B4-BE49-F238E27FC236}">
                <a16:creationId xmlns:a16="http://schemas.microsoft.com/office/drawing/2014/main" id="{EA5BA1DE-4FE3-1DDD-7FB9-6834747C5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A07C420-5FA6-ED03-5B85-BF9F854DE225}"/>
              </a:ext>
            </a:extLst>
          </p:cNvPr>
          <p:cNvSpPr txBox="1"/>
          <p:nvPr/>
        </p:nvSpPr>
        <p:spPr>
          <a:xfrm rot="16200000">
            <a:off x="-1097945" y="2158446"/>
            <a:ext cx="29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Forte" panose="03060902040502070203" pitchFamily="66" charset="0"/>
              </a:rPr>
              <a:t>Music Genres by Number of Songs in the top 50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F261271-DB0C-2905-5B0E-88DA7A97AAAA}"/>
              </a:ext>
            </a:extLst>
          </p:cNvPr>
          <p:cNvCxnSpPr>
            <a:cxnSpLocks/>
          </p:cNvCxnSpPr>
          <p:nvPr/>
        </p:nvCxnSpPr>
        <p:spPr>
          <a:xfrm>
            <a:off x="1582993" y="2539960"/>
            <a:ext cx="50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AE2E899-6250-D684-E21D-7CEE59A19978}"/>
              </a:ext>
            </a:extLst>
          </p:cNvPr>
          <p:cNvCxnSpPr/>
          <p:nvPr/>
        </p:nvCxnSpPr>
        <p:spPr>
          <a:xfrm>
            <a:off x="1582993" y="3059802"/>
            <a:ext cx="43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40B227-44FA-5058-D92B-3D98208CC224}"/>
              </a:ext>
            </a:extLst>
          </p:cNvPr>
          <p:cNvCxnSpPr>
            <a:cxnSpLocks/>
          </p:cNvCxnSpPr>
          <p:nvPr/>
        </p:nvCxnSpPr>
        <p:spPr>
          <a:xfrm>
            <a:off x="1582993" y="3579644"/>
            <a:ext cx="36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4E3A5D9-AC1A-833C-D5A3-F9B0D8E5F30D}"/>
              </a:ext>
            </a:extLst>
          </p:cNvPr>
          <p:cNvSpPr txBox="1"/>
          <p:nvPr/>
        </p:nvSpPr>
        <p:spPr>
          <a:xfrm rot="16200000">
            <a:off x="1350872" y="2780804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Dance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600BB0-7F44-10C4-6BC7-E02D00174234}"/>
              </a:ext>
            </a:extLst>
          </p:cNvPr>
          <p:cNvCxnSpPr/>
          <p:nvPr/>
        </p:nvCxnSpPr>
        <p:spPr>
          <a:xfrm>
            <a:off x="0" y="4011561"/>
            <a:ext cx="9409471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0096BEB-5064-F55A-A735-96460A7C77D4}"/>
              </a:ext>
            </a:extLst>
          </p:cNvPr>
          <p:cNvCxnSpPr/>
          <p:nvPr/>
        </p:nvCxnSpPr>
        <p:spPr>
          <a:xfrm>
            <a:off x="0" y="4513818"/>
            <a:ext cx="885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13CA03D-1AF1-B1AB-AE7B-1C834F0AF248}"/>
              </a:ext>
            </a:extLst>
          </p:cNvPr>
          <p:cNvCxnSpPr/>
          <p:nvPr/>
        </p:nvCxnSpPr>
        <p:spPr>
          <a:xfrm>
            <a:off x="0" y="5016075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3327577-43BF-5FDD-EF23-89CE5D29A907}"/>
              </a:ext>
            </a:extLst>
          </p:cNvPr>
          <p:cNvCxnSpPr/>
          <p:nvPr/>
        </p:nvCxnSpPr>
        <p:spPr>
          <a:xfrm>
            <a:off x="0" y="5518332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ED76231-FD94-5987-5265-11CB8C92B738}"/>
              </a:ext>
            </a:extLst>
          </p:cNvPr>
          <p:cNvCxnSpPr/>
          <p:nvPr/>
        </p:nvCxnSpPr>
        <p:spPr>
          <a:xfrm>
            <a:off x="0" y="6020589"/>
            <a:ext cx="777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DED4D4-8CB3-EDC1-5121-4F519C3260B6}"/>
              </a:ext>
            </a:extLst>
          </p:cNvPr>
          <p:cNvCxnSpPr/>
          <p:nvPr/>
        </p:nvCxnSpPr>
        <p:spPr>
          <a:xfrm>
            <a:off x="1582993" y="98043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A4508BD-6B4F-918B-20F0-860A0FC1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" y="3077660"/>
            <a:ext cx="1411828" cy="385899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360D96-F53E-336A-5BEF-4652BF301B0A}"/>
              </a:ext>
            </a:extLst>
          </p:cNvPr>
          <p:cNvCxnSpPr>
            <a:cxnSpLocks/>
          </p:cNvCxnSpPr>
          <p:nvPr/>
        </p:nvCxnSpPr>
        <p:spPr>
          <a:xfrm>
            <a:off x="0" y="3974036"/>
            <a:ext cx="0" cy="2084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F0AA376A-74B3-ED75-3FBD-416B12904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28" y="4447684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AF7424C-76B1-1973-EF92-F2922D829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26" y="4721396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3807567-93F1-6525-7496-20BA9BAF9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62" y="4731879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739927-AD62-D71B-E4D0-0436BEB8E68E}"/>
              </a:ext>
            </a:extLst>
          </p:cNvPr>
          <p:cNvSpPr txBox="1"/>
          <p:nvPr/>
        </p:nvSpPr>
        <p:spPr>
          <a:xfrm>
            <a:off x="10094129" y="3751051"/>
            <a:ext cx="192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anose="020B0604020202020204" pitchFamily="2" charset="0"/>
                <a:cs typeface="Forte Forward" panose="020B0604020202020204" pitchFamily="2" charset="0"/>
              </a:rPr>
              <a:t>Katty Perry </a:t>
            </a:r>
            <a:endParaRPr lang="fr-FR" sz="24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7F001-91DA-928B-02E4-B24AF2025CF3}"/>
              </a:ext>
            </a:extLst>
          </p:cNvPr>
          <p:cNvSpPr txBox="1"/>
          <p:nvPr/>
        </p:nvSpPr>
        <p:spPr>
          <a:xfrm>
            <a:off x="10094129" y="4277406"/>
            <a:ext cx="201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Justin Bieber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36A325-71BA-C448-3EDD-DFFFADAE3426}"/>
              </a:ext>
            </a:extLst>
          </p:cNvPr>
          <p:cNvSpPr txBox="1"/>
          <p:nvPr/>
        </p:nvSpPr>
        <p:spPr>
          <a:xfrm>
            <a:off x="10094129" y="4784566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Marron 5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FF78B7-D814-8070-41B4-76A74790AE1B}"/>
              </a:ext>
            </a:extLst>
          </p:cNvPr>
          <p:cNvSpPr txBox="1"/>
          <p:nvPr/>
        </p:nvSpPr>
        <p:spPr>
          <a:xfrm>
            <a:off x="10094129" y="5293077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Rihanna </a:t>
            </a:r>
            <a:r>
              <a:rPr lang="fr-MC" dirty="0"/>
              <a:t> 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4F8FD8-0618-1565-6B38-DEFDCC32B87F}"/>
              </a:ext>
            </a:extLst>
          </p:cNvPr>
          <p:cNvSpPr txBox="1"/>
          <p:nvPr/>
        </p:nvSpPr>
        <p:spPr>
          <a:xfrm>
            <a:off x="10094129" y="5801588"/>
            <a:ext cx="195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Lady Gaga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4662C9-F10B-362D-06B3-F8A421D3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1" y="3945426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F5ED373-A179-2597-1B67-53A4C59074C4}"/>
              </a:ext>
            </a:extLst>
          </p:cNvPr>
          <p:cNvSpPr txBox="1"/>
          <p:nvPr/>
        </p:nvSpPr>
        <p:spPr>
          <a:xfrm>
            <a:off x="9409464" y="3780728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17</a:t>
            </a:r>
            <a:endParaRPr lang="fr-FR" sz="2400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3F1062-5AF6-445A-93B7-635B0408D274}"/>
              </a:ext>
            </a:extLst>
          </p:cNvPr>
          <p:cNvSpPr txBox="1"/>
          <p:nvPr/>
        </p:nvSpPr>
        <p:spPr>
          <a:xfrm>
            <a:off x="8856000" y="427740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16</a:t>
            </a:r>
            <a:endParaRPr lang="fr-FR" sz="24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4B5948-A9C6-90B8-C00F-FE2E5B082080}"/>
              </a:ext>
            </a:extLst>
          </p:cNvPr>
          <p:cNvSpPr txBox="1"/>
          <p:nvPr/>
        </p:nvSpPr>
        <p:spPr>
          <a:xfrm>
            <a:off x="8301600" y="4785242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15</a:t>
            </a:r>
            <a:endParaRPr lang="fr-FR" sz="24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846BC6-3A01-3796-4747-A2A94601BE47}"/>
              </a:ext>
            </a:extLst>
          </p:cNvPr>
          <p:cNvSpPr txBox="1"/>
          <p:nvPr/>
        </p:nvSpPr>
        <p:spPr>
          <a:xfrm>
            <a:off x="8301600" y="529307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15</a:t>
            </a:r>
            <a:endParaRPr lang="fr-FR" sz="24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109D41-6E14-57C9-DA58-4CAD6C4CB1EF}"/>
              </a:ext>
            </a:extLst>
          </p:cNvPr>
          <p:cNvSpPr txBox="1"/>
          <p:nvPr/>
        </p:nvSpPr>
        <p:spPr>
          <a:xfrm>
            <a:off x="7772155" y="5789756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14</a:t>
            </a:r>
            <a:endParaRPr lang="fr-FR" sz="2400" b="1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C926E4B-8825-529D-A7F1-5D9502A93F24}"/>
              </a:ext>
            </a:extLst>
          </p:cNvPr>
          <p:cNvCxnSpPr/>
          <p:nvPr/>
        </p:nvCxnSpPr>
        <p:spPr>
          <a:xfrm>
            <a:off x="1599501" y="49005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58A7666-AF74-576D-23CA-E5F69FD5A269}"/>
              </a:ext>
            </a:extLst>
          </p:cNvPr>
          <p:cNvCxnSpPr/>
          <p:nvPr/>
        </p:nvCxnSpPr>
        <p:spPr>
          <a:xfrm>
            <a:off x="1582993" y="1500276"/>
            <a:ext cx="79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49CEF2-E3F2-007D-CEEB-DB6B6548DC6C}"/>
              </a:ext>
            </a:extLst>
          </p:cNvPr>
          <p:cNvCxnSpPr/>
          <p:nvPr/>
        </p:nvCxnSpPr>
        <p:spPr>
          <a:xfrm>
            <a:off x="1582993" y="2020118"/>
            <a:ext cx="61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08226AA-950A-FA8E-B245-C6A5B565604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08341" y="221665"/>
            <a:ext cx="1078413" cy="1573200"/>
          </a:xfrm>
          <a:prstGeom prst="rect">
            <a:avLst/>
          </a:prstGeom>
          <a:ln>
            <a:noFill/>
          </a:ln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3766FFF-D495-EBBA-5EED-3C07F485F956}"/>
              </a:ext>
            </a:extLst>
          </p:cNvPr>
          <p:cNvSpPr txBox="1"/>
          <p:nvPr/>
        </p:nvSpPr>
        <p:spPr>
          <a:xfrm rot="16200000">
            <a:off x="2514075" y="2753233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C44E1C-90DA-9C98-5F73-894361A53C92}"/>
              </a:ext>
            </a:extLst>
          </p:cNvPr>
          <p:cNvSpPr txBox="1"/>
          <p:nvPr/>
        </p:nvSpPr>
        <p:spPr>
          <a:xfrm rot="16200000">
            <a:off x="3232880" y="2256526"/>
            <a:ext cx="294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Canadian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7B43C44-C4A9-F2BC-B74A-5889F86D4ABF}"/>
              </a:ext>
            </a:extLst>
          </p:cNvPr>
          <p:cNvSpPr txBox="1"/>
          <p:nvPr/>
        </p:nvSpPr>
        <p:spPr>
          <a:xfrm rot="16200000">
            <a:off x="5651662" y="2265323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Barbadian</a:t>
            </a:r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3693647-4D5D-2857-0E9A-8E1DA5DDFC38}"/>
              </a:ext>
            </a:extLst>
          </p:cNvPr>
          <p:cNvSpPr txBox="1"/>
          <p:nvPr/>
        </p:nvSpPr>
        <p:spPr>
          <a:xfrm rot="16200000">
            <a:off x="4530517" y="2348431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Boy Band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E91DF7-7EA8-E736-511D-FB9B53482BA2}"/>
              </a:ext>
            </a:extLst>
          </p:cNvPr>
          <p:cNvSpPr txBox="1"/>
          <p:nvPr/>
        </p:nvSpPr>
        <p:spPr>
          <a:xfrm>
            <a:off x="2886754" y="0"/>
            <a:ext cx="8970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Forte" panose="03060902040502070203" pitchFamily="66" charset="0"/>
              </a:rPr>
              <a:t>Dance Pop Plays Octaves Higher Than Other Genres Whiles A Few Artists Leads The Rhythm Of The Industry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C26743-540E-5261-BE04-3FAF89258016}"/>
              </a:ext>
            </a:extLst>
          </p:cNvPr>
          <p:cNvSpPr txBox="1"/>
          <p:nvPr/>
        </p:nvSpPr>
        <p:spPr>
          <a:xfrm>
            <a:off x="1808341" y="25292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327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ACD565-391C-D863-BCC9-B39D8DBB93D4}"/>
              </a:ext>
            </a:extLst>
          </p:cNvPr>
          <p:cNvSpPr txBox="1"/>
          <p:nvPr/>
        </p:nvSpPr>
        <p:spPr>
          <a:xfrm>
            <a:off x="2929064" y="5019143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60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03E99E-8760-91DE-C0D6-9134C402FEE7}"/>
              </a:ext>
            </a:extLst>
          </p:cNvPr>
          <p:cNvSpPr txBox="1"/>
          <p:nvPr/>
        </p:nvSpPr>
        <p:spPr>
          <a:xfrm>
            <a:off x="4146190" y="5541339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34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2BC308-A753-D6F7-2340-C48144B66B8A}"/>
              </a:ext>
            </a:extLst>
          </p:cNvPr>
          <p:cNvSpPr txBox="1"/>
          <p:nvPr/>
        </p:nvSpPr>
        <p:spPr>
          <a:xfrm>
            <a:off x="6613193" y="5827281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43CD71-1291-DA93-4C25-DCD464EE582B}"/>
              </a:ext>
            </a:extLst>
          </p:cNvPr>
          <p:cNvSpPr txBox="1"/>
          <p:nvPr/>
        </p:nvSpPr>
        <p:spPr>
          <a:xfrm>
            <a:off x="5369580" y="581258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55E58A-D5F0-3370-C7BA-2BC329CBAB13}"/>
              </a:ext>
            </a:extLst>
          </p:cNvPr>
          <p:cNvSpPr txBox="1"/>
          <p:nvPr/>
        </p:nvSpPr>
        <p:spPr>
          <a:xfrm>
            <a:off x="9276957" y="2884612"/>
            <a:ext cx="29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Forte" panose="03060902040502070203" pitchFamily="66" charset="0"/>
              </a:rPr>
              <a:t>Top Artists by Number of Songs in the top 50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3DF74E7E-BF7F-1CFA-0B70-EBE1FCF2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Melvyn ROLLAND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3D8EC735-8270-00C6-E3F7-CEB0164A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9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6D61A9-94A9-2F71-136C-96A8FD95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01" y="492573"/>
            <a:ext cx="5821986" cy="588079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5135FB-22E1-C9D5-6056-9B388D6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8DB7D-41E5-EE6F-3B7A-3D074A4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00CDCED1-D0EB-97E6-2B59-884152E7EC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EE97B96E-DB1A-68B1-946C-E4788F28E441}"/>
              </a:ext>
            </a:extLst>
          </p:cNvPr>
          <p:cNvSpPr txBox="1">
            <a:spLocks/>
          </p:cNvSpPr>
          <p:nvPr/>
        </p:nvSpPr>
        <p:spPr>
          <a:xfrm>
            <a:off x="609316" y="2042161"/>
            <a:ext cx="3787441" cy="410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Only</a:t>
            </a:r>
            <a:r>
              <a:rPr lang="fr-MC" sz="3200" dirty="0">
                <a:solidFill>
                  <a:schemeClr val="bg1"/>
                </a:solidFill>
              </a:rPr>
              <a:t> 184 </a:t>
            </a:r>
            <a:r>
              <a:rPr lang="en-GB" sz="3200" dirty="0">
                <a:solidFill>
                  <a:schemeClr val="bg1"/>
                </a:solidFill>
              </a:rPr>
              <a:t>different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artists</a:t>
            </a:r>
            <a:r>
              <a:rPr lang="fr-MC" sz="3200" dirty="0">
                <a:solidFill>
                  <a:schemeClr val="bg1"/>
                </a:solidFill>
              </a:rPr>
              <a:t> out of </a:t>
            </a:r>
            <a:r>
              <a:rPr lang="fr-FR" sz="3200" b="0" i="0" dirty="0">
                <a:solidFill>
                  <a:srgbClr val="FFFFFF"/>
                </a:solidFill>
                <a:effectLst/>
              </a:rPr>
              <a:t>584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b="0" i="0" dirty="0">
                <a:solidFill>
                  <a:schemeClr val="bg1"/>
                </a:solidFill>
                <a:effectLst/>
              </a:rPr>
              <a:t>ifferent</a:t>
            </a:r>
            <a:r>
              <a:rPr lang="fr-MC" sz="3200" b="0" i="0" dirty="0">
                <a:solidFill>
                  <a:schemeClr val="bg1"/>
                </a:solidFill>
                <a:effectLst/>
              </a:rPr>
              <a:t> </a:t>
            </a:r>
            <a:r>
              <a:rPr lang="fr-MC" sz="3200" b="0" i="0" dirty="0" err="1">
                <a:solidFill>
                  <a:schemeClr val="bg1"/>
                </a:solidFill>
                <a:effectLst/>
              </a:rPr>
              <a:t>songs</a:t>
            </a:r>
            <a:endParaRPr lang="fr-FR" sz="32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D57CFEB-110E-BB9C-B829-32D3ABA3571B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artist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0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197EBCB-4B73-AA58-1A61-FC7852BF8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50816"/>
            <a:ext cx="6553545" cy="496431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A9583-CC26-E4B5-8F01-4A47CC8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7F224-59CA-FB3A-288C-C9D0BC3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36487AD1-56A7-E9DA-2161-87DFC16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8C55BD77-2C87-1E56-F593-CC996E5F47E4}"/>
              </a:ext>
            </a:extLst>
          </p:cNvPr>
          <p:cNvSpPr txBox="1">
            <a:spLocks/>
          </p:cNvSpPr>
          <p:nvPr/>
        </p:nvSpPr>
        <p:spPr>
          <a:xfrm>
            <a:off x="609316" y="2296160"/>
            <a:ext cx="3787441" cy="384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MC" sz="3200" dirty="0">
                <a:solidFill>
                  <a:schemeClr val="bg1"/>
                </a:solidFill>
              </a:rPr>
              <a:t>Standard </a:t>
            </a:r>
            <a:r>
              <a:rPr lang="fr-MC" sz="3200" dirty="0" err="1">
                <a:solidFill>
                  <a:schemeClr val="bg1"/>
                </a:solidFill>
              </a:rPr>
              <a:t>deviation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is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less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than</a:t>
            </a:r>
            <a:r>
              <a:rPr lang="fr-MC" sz="3200" dirty="0">
                <a:solidFill>
                  <a:schemeClr val="bg1"/>
                </a:solidFill>
              </a:rPr>
              <a:t> 25 bpm</a:t>
            </a:r>
            <a:endParaRPr lang="fr-FR" sz="320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8EFFA4B-10CA-6E6A-9049-3EE3B8CC4C54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 of the Song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ABDFE6-07A6-EDE8-F66F-6BA4F3AC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524" y="742951"/>
            <a:ext cx="6340481" cy="588079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A9583-CC26-E4B5-8F01-4A47CC8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7F224-59CA-FB3A-288C-C9D0BC3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BC52BCFC-09E4-B4BA-5332-5C1D77AA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90EA1271-EF52-BB72-E502-A94569BA523B}"/>
              </a:ext>
            </a:extLst>
          </p:cNvPr>
          <p:cNvSpPr txBox="1">
            <a:spLocks/>
          </p:cNvSpPr>
          <p:nvPr/>
        </p:nvSpPr>
        <p:spPr>
          <a:xfrm>
            <a:off x="609316" y="2296160"/>
            <a:ext cx="3787441" cy="3847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MC" sz="3200" dirty="0">
                <a:solidFill>
                  <a:schemeClr val="bg1"/>
                </a:solidFill>
              </a:rPr>
              <a:t>55,9 % of the </a:t>
            </a:r>
            <a:r>
              <a:rPr lang="fr-MC" sz="3200" dirty="0" err="1">
                <a:solidFill>
                  <a:schemeClr val="bg1"/>
                </a:solidFill>
              </a:rPr>
              <a:t>songs</a:t>
            </a:r>
            <a:r>
              <a:rPr lang="fr-MC" sz="3200" dirty="0">
                <a:solidFill>
                  <a:schemeClr val="bg1"/>
                </a:solidFill>
              </a:rPr>
              <a:t> are dance pop</a:t>
            </a:r>
            <a:endParaRPr lang="fr-FR" sz="32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623D61D-B737-3EA4-0301-A2D8DDB162EE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30 genres 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sic sheet">
            <a:extLst>
              <a:ext uri="{FF2B5EF4-FFF2-40B4-BE49-F238E27FC236}">
                <a16:creationId xmlns:a16="http://schemas.microsoft.com/office/drawing/2014/main" id="{631181DA-77CA-9DA1-1B4E-1D0BC968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2F63EB-2CF3-D74C-56A3-21CD6B70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80" cy="6857990"/>
          </a:xfrm>
          <a:solidFill>
            <a:schemeClr val="bg2">
              <a:lumMod val="25000"/>
              <a:alpha val="91000"/>
            </a:schemeClr>
          </a:solidFill>
          <a:ln w="279400" cap="sq" cmpd="thinThick" algn="ctr">
            <a:noFill/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Is Music Diversity Dead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8ED43B-9FCB-9CEB-B111-1D0E82D4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F323C-1C4E-4AD4-B5B4-34373B6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63C901F-7855-473E-A3D3-91CDAB6A65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E07E5-F929-C466-74FE-1DFCF1D7D790}"/>
              </a:ext>
            </a:extLst>
          </p:cNvPr>
          <p:cNvSpPr/>
          <p:nvPr/>
        </p:nvSpPr>
        <p:spPr>
          <a:xfrm>
            <a:off x="320044" y="321732"/>
            <a:ext cx="4578812" cy="621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E69E9-DF61-2B99-59D9-C075673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6" y="637523"/>
            <a:ext cx="3720989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Different Habits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Different Platforms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Different Stats</a:t>
            </a:r>
          </a:p>
        </p:txBody>
      </p:sp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E4E45C01-A4EC-782E-73C4-F466A5B9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23" y="2547840"/>
            <a:ext cx="3211039" cy="1806209"/>
          </a:xfrm>
          <a:prstGeom prst="rect">
            <a:avLst/>
          </a:prstGeom>
        </p:spPr>
      </p:pic>
      <p:pic>
        <p:nvPicPr>
          <p:cNvPr id="7" name="Espace réservé du contenu 6" descr="Une image contenant logo&#10;&#10;Description générée automatiquement">
            <a:extLst>
              <a:ext uri="{FF2B5EF4-FFF2-40B4-BE49-F238E27FC236}">
                <a16:creationId xmlns:a16="http://schemas.microsoft.com/office/drawing/2014/main" id="{4F9A8A24-7E9E-406C-5D7F-3431A7E24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98" y="325905"/>
            <a:ext cx="1853874" cy="1853874"/>
          </a:xfrm>
          <a:prstGeom prst="rect">
            <a:avLst/>
          </a:prstGeom>
        </p:spPr>
      </p:pic>
      <p:pic>
        <p:nvPicPr>
          <p:cNvPr id="13" name="Image 12" descr="Une image contenant logo&#10;&#10;Description générée automatiquement">
            <a:extLst>
              <a:ext uri="{FF2B5EF4-FFF2-40B4-BE49-F238E27FC236}">
                <a16:creationId xmlns:a16="http://schemas.microsoft.com/office/drawing/2014/main" id="{711969B3-8EE2-0B06-101D-A4B580E18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86" y="321732"/>
            <a:ext cx="3219976" cy="18112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5F272E5-8095-5250-6E41-5CBAB4DB2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5" y="4642778"/>
            <a:ext cx="1850097" cy="185009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B1DCD-A549-EA43-6866-083B7D0F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906" y="649508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Melvyn ROLLAND</a:t>
            </a:r>
          </a:p>
        </p:txBody>
      </p:sp>
      <p:pic>
        <p:nvPicPr>
          <p:cNvPr id="11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A92841B5-E3AE-81D0-C5E2-18CDA2687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45" y="2534572"/>
            <a:ext cx="3211571" cy="184665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4DDBE-F1FD-EC92-B185-EA745D5E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06" y="649508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fr-FR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 16" descr="Une image contenant disque compact, Appareils électroniques&#10;&#10;Description générée automatiquement">
            <a:extLst>
              <a:ext uri="{FF2B5EF4-FFF2-40B4-BE49-F238E27FC236}">
                <a16:creationId xmlns:a16="http://schemas.microsoft.com/office/drawing/2014/main" id="{ECC22A8D-2EFF-30B4-F845-860B702CC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33" y="4867029"/>
            <a:ext cx="1541237" cy="1541237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F173F68-C789-59B8-13BD-A52971A3FD2A}"/>
              </a:ext>
            </a:extLst>
          </p:cNvPr>
          <p:cNvCxnSpPr>
            <a:cxnSpLocks/>
          </p:cNvCxnSpPr>
          <p:nvPr/>
        </p:nvCxnSpPr>
        <p:spPr>
          <a:xfrm>
            <a:off x="4659923" y="2409092"/>
            <a:ext cx="7532077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6F68A10-4722-5075-2B20-E94FE2514AD8}"/>
              </a:ext>
            </a:extLst>
          </p:cNvPr>
          <p:cNvCxnSpPr>
            <a:cxnSpLocks/>
          </p:cNvCxnSpPr>
          <p:nvPr/>
        </p:nvCxnSpPr>
        <p:spPr>
          <a:xfrm>
            <a:off x="4677442" y="4610539"/>
            <a:ext cx="7524000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CA7C05CD-9721-3087-B6B0-33C9AFC049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r="17637"/>
          <a:stretch/>
        </p:blipFill>
        <p:spPr>
          <a:xfrm>
            <a:off x="1591410" y="3991708"/>
            <a:ext cx="1890343" cy="1784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Interdiction 36">
            <a:extLst>
              <a:ext uri="{FF2B5EF4-FFF2-40B4-BE49-F238E27FC236}">
                <a16:creationId xmlns:a16="http://schemas.microsoft.com/office/drawing/2014/main" id="{A953E7E4-89F4-A5DF-3663-166B795A57DA}"/>
              </a:ext>
            </a:extLst>
          </p:cNvPr>
          <p:cNvSpPr/>
          <p:nvPr/>
        </p:nvSpPr>
        <p:spPr>
          <a:xfrm>
            <a:off x="1529861" y="3921369"/>
            <a:ext cx="2020845" cy="1916724"/>
          </a:xfrm>
          <a:prstGeom prst="noSmoking">
            <a:avLst>
              <a:gd name="adj" fmla="val 53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1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823F905D-DC65-657A-51E4-6462A8AE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6" y="0"/>
            <a:ext cx="12209166" cy="6881225"/>
          </a:xfrm>
          <a:prstGeom prst="rect">
            <a:avLst/>
          </a:prstGeom>
        </p:spPr>
      </p:pic>
      <p:pic>
        <p:nvPicPr>
          <p:cNvPr id="4" name="Picture 6" descr="Music sheet">
            <a:extLst>
              <a:ext uri="{FF2B5EF4-FFF2-40B4-BE49-F238E27FC236}">
                <a16:creationId xmlns:a16="http://schemas.microsoft.com/office/drawing/2014/main" id="{F9910056-228A-FAB4-DC48-3049B97C2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Thanks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For </a:t>
            </a:r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Your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Attention</a:t>
            </a:r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</a:rPr>
              <a:t>Melvyn ROLLAND</a:t>
            </a: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B20DEDF8-BE6C-D709-926B-E8E0FCD018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90" y="90407"/>
            <a:ext cx="1756047" cy="1372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885CF3-2525-9A4B-26E9-B6905D63B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23" y="5145242"/>
            <a:ext cx="1523980" cy="15239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E6B15-4F42-9E1D-0F7C-AC15C39C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9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273</Words>
  <Application>Microsoft Office PowerPoint</Application>
  <PresentationFormat>Grand écran</PresentationFormat>
  <Paragraphs>82</Paragraphs>
  <Slides>11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Forte</vt:lpstr>
      <vt:lpstr>Forte Forward</vt:lpstr>
      <vt:lpstr>Thème Office</vt:lpstr>
      <vt:lpstr>Top 50 Music From 2010-2019</vt:lpstr>
      <vt:lpstr>The Data</vt:lpstr>
      <vt:lpstr>Présentation PowerPoint</vt:lpstr>
      <vt:lpstr>Présentation PowerPoint</vt:lpstr>
      <vt:lpstr>Présentation PowerPoint</vt:lpstr>
      <vt:lpstr>Présentation PowerPoint</vt:lpstr>
      <vt:lpstr>Is Music Diversity Dead ?</vt:lpstr>
      <vt:lpstr>Different Habits Different Platforms Different Stats</vt:lpstr>
      <vt:lpstr>Thanks For Your Attention</vt:lpstr>
      <vt:lpstr>Thanks For Your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ROLLAND Melvyn</dc:creator>
  <cp:lastModifiedBy>ROLLAND Melvyn</cp:lastModifiedBy>
  <cp:revision>14</cp:revision>
  <dcterms:created xsi:type="dcterms:W3CDTF">2023-04-26T17:37:12Z</dcterms:created>
  <dcterms:modified xsi:type="dcterms:W3CDTF">2023-05-03T13:21:04Z</dcterms:modified>
</cp:coreProperties>
</file>