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58" r:id="rId3"/>
    <p:sldId id="270" r:id="rId4"/>
    <p:sldId id="265" r:id="rId5"/>
    <p:sldId id="268" r:id="rId6"/>
    <p:sldId id="266" r:id="rId7"/>
    <p:sldId id="269" r:id="rId8"/>
    <p:sldId id="267" r:id="rId9"/>
    <p:sldId id="263" r:id="rId10"/>
    <p:sldId id="261" r:id="rId11"/>
    <p:sldId id="26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1" autoAdjust="0"/>
    <p:restoredTop sz="94660"/>
  </p:normalViewPr>
  <p:slideViewPr>
    <p:cSldViewPr snapToGrid="0">
      <p:cViewPr>
        <p:scale>
          <a:sx n="75" d="100"/>
          <a:sy n="75" d="100"/>
        </p:scale>
        <p:origin x="984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FC880-2FC2-4A0A-BDB0-02815B78AED0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B958D-31B3-4301-931A-53B8C2836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9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290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84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62AF4D-4C29-BAEB-B4F1-A7F7B3C9D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F0B833-ECD8-83A2-07F7-4529EE465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9D18EC-B94A-A23C-F7A0-AA36276A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28B4-D515-4743-B244-23B0E6161E7E}" type="datetime1">
              <a:rPr lang="fr-FR" smtClean="0"/>
              <a:t>03/05/2023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EF6832-F352-EE62-A1ED-DDD43FF8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Melvyn ROLLAND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5CD78A-508F-A0F7-42EA-B1D29D81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01F-7855-473E-A3D3-91CDAB6A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2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34640-F5B0-262C-4F21-3BBCE670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9111B1-77CB-B92B-EA4E-2444F86DB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F3897B-3A04-15B8-F024-02F5C72D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9F66-BE69-425C-9115-0D3864455522}" type="datetime1">
              <a:rPr lang="fr-FR" smtClean="0"/>
              <a:t>03/05/2023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258626-D9EA-F3EE-7E35-8FEAF2B5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Melvyn ROLLAND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C22B6B-3E07-A7BE-27F6-715B1E15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01F-7855-473E-A3D3-91CDAB6A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39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B40C60-2720-67E9-46AD-A1369651E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C479A5-EA6F-17AA-A6D4-0047620FA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6E49A6-8479-135C-09FC-8DB2178B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426-2927-46E8-9957-31CF958BE837}" type="datetime1">
              <a:rPr lang="fr-FR" smtClean="0"/>
              <a:t>03/05/2023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1AE675-467E-BA3C-F803-C1FCE3BA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Melvyn ROLLAND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9C4DEE-98C6-008A-9C73-C9B82BD5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01F-7855-473E-A3D3-91CDAB6A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15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0CBDD-1792-7F84-7040-CD240982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7992B0-E990-55C3-8195-785D84767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8BF6B7-2FA9-BBAA-4089-F3A9B317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588B-F062-47A5-A012-5B47BE47DEB1}" type="datetime1">
              <a:rPr lang="fr-FR" smtClean="0"/>
              <a:t>03/05/2023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95CEF4-F727-4C66-4566-E4D73FC6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Melvyn ROLLAND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4CD4A-0F67-6B96-F147-9BA3E050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01F-7855-473E-A3D3-91CDAB6A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19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A3B7CF-577D-CE90-506F-A875EB08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207DBE-6557-B607-51C1-63197B9BE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0C11B1-8404-785F-A0AD-8486A8B9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8F1C-992E-4635-AE5B-FBB433E19611}" type="datetime1">
              <a:rPr lang="fr-FR" smtClean="0"/>
              <a:t>03/05/2023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990290-126B-20CD-8DD6-36C7A9B2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Melvyn ROLLAND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0F6038-1DF3-0E6C-B91D-E02AED18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01F-7855-473E-A3D3-91CDAB6A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59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3F2B0-0D1E-FFBF-732E-ED98A856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88B58-15E2-1D0C-7B9C-C57DF3E67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0D165E-5F33-053F-0913-B0300964D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A0F43B-7865-C113-74E3-40F82B61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A2F5-8E3A-4AA2-B395-8676F46269A7}" type="datetime1">
              <a:rPr lang="fr-FR" smtClean="0"/>
              <a:t>03/05/2023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1D2B19-93C4-9611-0852-665FC0B9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Melvyn ROLLAND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E01C7D-ED29-E28B-5607-D50673AB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01F-7855-473E-A3D3-91CDAB6A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62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C8A1D-6574-6E8E-FBCD-08DFA68B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8CCADD-501C-0321-C0E3-34B278DDE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CE6E6B-3E4B-AA74-C625-8F10F4A21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F9D75B-CBDD-55EB-2CD6-92D2BFE51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6CA845-C0C3-D2BA-B44D-8E805896D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538767-004F-B069-A5CF-607CEDF8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E844-9948-4496-B740-904B258B7795}" type="datetime1">
              <a:rPr lang="fr-FR" smtClean="0"/>
              <a:t>03/05/2023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406B2E-1A78-B72B-F508-A1B80669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Melvyn ROLLAND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AAE5B2B-F384-4822-5DB0-02B2C68C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01F-7855-473E-A3D3-91CDAB6A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4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46EA1-672A-567E-01D4-AA38BC22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A091BD-BA93-A8AF-8066-B1785D4E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D178-3615-4A3D-B5DC-919D0376ACA0}" type="datetime1">
              <a:rPr lang="fr-FR" smtClean="0"/>
              <a:t>03/05/2023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1339F3-8F90-8315-2F7F-39A07A36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Melvyn ROLLAND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BA199C-8341-FCD7-1577-358ECED6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01F-7855-473E-A3D3-91CDAB6A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49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A15D90-0645-CAA3-CB49-6F7D6C1E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0EC6-6583-41FD-A7DD-90587BA3DFE8}" type="datetime1">
              <a:rPr lang="fr-FR" smtClean="0"/>
              <a:t>03/05/2023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9858A7-94D2-6A92-E742-B106408F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Melvyn ROLLAND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EA9CD7-8FDB-F2E6-4C0C-96F37CDC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01F-7855-473E-A3D3-91CDAB6A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73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267E-BBED-F384-3970-663299173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902C8B-1450-98CD-25F9-0C9AF20D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8011C3-28C5-CF81-A30B-344350047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111B87-24DA-3FA1-0B04-8ACFF1A6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9FFF-ED4A-4CA5-B8EE-BDF9280DDB72}" type="datetime1">
              <a:rPr lang="fr-FR" smtClean="0"/>
              <a:t>03/05/2023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F157D5-910D-1C16-F606-1B39077A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Melvyn ROLLAND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481117-A9AD-20DE-623E-096A0E2C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01F-7855-473E-A3D3-91CDAB6A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67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FF835-67D5-A8C0-DC16-1E10644D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1CD898-0B91-5D5E-C6A7-5F30F018F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5F83DE-1507-12FD-A898-E792A3F43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997548-5A9E-0104-8E92-C3B14DA1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9DFD-0DC5-4775-8A56-C56EA14F3DAE}" type="datetime1">
              <a:rPr lang="fr-FR" smtClean="0"/>
              <a:t>03/05/2023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E9EAC7-7F5E-9632-CC9B-B679B34E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Melvyn ROLLAND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487CA9-198F-F7A5-8B69-0148F8DE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01F-7855-473E-A3D3-91CDAB6A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22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8ACECC-65E1-0DA9-0486-E875DBC0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958EDE-BEA5-C6BC-E5B8-A69770CCC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9CA458-6F49-99B3-5232-5E4D8A1F1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F2EA4-CD93-4283-B975-D17C034DED0B}" type="datetime1">
              <a:rPr lang="fr-FR" smtClean="0"/>
              <a:t>03/05/2023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E3ADFB-652B-44AE-8B8E-7C9B39627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Melvyn ROLLAND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CC1837-70F6-36FA-73AA-8E47C615E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C901F-7855-473E-A3D3-91CDAB6A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52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eonardopena/top-spotify-songs-from-20102019-by-year" TargetMode="External"/><Relationship Id="rId7" Type="http://schemas.microsoft.com/office/2007/relationships/hdphoto" Target="../media/hdphoto1.wdp"/><Relationship Id="rId2" Type="http://schemas.openxmlformats.org/officeDocument/2006/relationships/hyperlink" Target="https://gist.github.com/rioto9858/ff72b72b3bf5754d29dd1ebf898fc893#file-top50musicfrom2010-2019-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organizeyourmusic.playlistmachinery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ectangle 30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Image 8" descr="Une image contenant arme&#10;&#10;Description générée automatiquement">
            <a:extLst>
              <a:ext uri="{FF2B5EF4-FFF2-40B4-BE49-F238E27FC236}">
                <a16:creationId xmlns:a16="http://schemas.microsoft.com/office/drawing/2014/main" id="{823F905D-DC65-657A-51E4-6462A8AE3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66" y="0"/>
            <a:ext cx="12209166" cy="6881225"/>
          </a:xfrm>
          <a:prstGeom prst="rect">
            <a:avLst/>
          </a:prstGeom>
        </p:spPr>
      </p:pic>
      <p:pic>
        <p:nvPicPr>
          <p:cNvPr id="8" name="Picture 6" descr="Music sheet">
            <a:extLst>
              <a:ext uri="{FF2B5EF4-FFF2-40B4-BE49-F238E27FC236}">
                <a16:creationId xmlns:a16="http://schemas.microsoft.com/office/drawing/2014/main" id="{E6106E51-5A48-1CBC-902C-B5E800624A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730"/>
          <a:stretch/>
        </p:blipFill>
        <p:spPr>
          <a:xfrm>
            <a:off x="-127853" y="-21916"/>
            <a:ext cx="12615127" cy="7096010"/>
          </a:xfrm>
          <a:prstGeom prst="rect">
            <a:avLst/>
          </a:prstGeom>
        </p:spPr>
      </p:pic>
      <p:sp>
        <p:nvSpPr>
          <p:cNvPr id="304" name="Google Shape;304;p35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r>
              <a:rPr lang="fr-FR" sz="7200" dirty="0">
                <a:solidFill>
                  <a:schemeClr val="bg1"/>
                </a:solidFill>
                <a:latin typeface="Forte" panose="03060902040502070203" pitchFamily="66" charset="0"/>
              </a:rPr>
              <a:t>Top 50 Music </a:t>
            </a:r>
            <a:r>
              <a:rPr lang="fr-FR" sz="7200" dirty="0" err="1">
                <a:solidFill>
                  <a:schemeClr val="bg1"/>
                </a:solidFill>
                <a:latin typeface="Forte" panose="03060902040502070203" pitchFamily="66" charset="0"/>
              </a:rPr>
              <a:t>From</a:t>
            </a:r>
            <a:r>
              <a:rPr lang="fr-FR" sz="7200" dirty="0">
                <a:solidFill>
                  <a:schemeClr val="bg1"/>
                </a:solidFill>
                <a:latin typeface="Forte" panose="03060902040502070203" pitchFamily="66" charset="0"/>
              </a:rPr>
              <a:t> 2010-2019</a:t>
            </a:r>
          </a:p>
        </p:txBody>
      </p:sp>
      <p:sp>
        <p:nvSpPr>
          <p:cNvPr id="301" name="Google Shape;301;p35"/>
          <p:cNvSpPr/>
          <p:nvPr/>
        </p:nvSpPr>
        <p:spPr>
          <a:xfrm>
            <a:off x="17083057" y="1163699"/>
            <a:ext cx="193311" cy="363087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2" name="Google Shape;302;p35"/>
          <p:cNvSpPr/>
          <p:nvPr/>
        </p:nvSpPr>
        <p:spPr>
          <a:xfrm>
            <a:off x="16846321" y="1312542"/>
            <a:ext cx="221300" cy="301613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3" name="Google Shape;303;p35"/>
          <p:cNvSpPr/>
          <p:nvPr/>
        </p:nvSpPr>
        <p:spPr>
          <a:xfrm>
            <a:off x="16478795" y="3526089"/>
            <a:ext cx="155904" cy="71937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5" name="Image 4" descr="Une image contenant logo&#10;&#10;Description générée automatiquement">
            <a:extLst>
              <a:ext uri="{FF2B5EF4-FFF2-40B4-BE49-F238E27FC236}">
                <a16:creationId xmlns:a16="http://schemas.microsoft.com/office/drawing/2014/main" id="{B20DEDF8-BE6C-D709-926B-E8E0FCD018F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090" y="0"/>
            <a:ext cx="1756047" cy="1372941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C700C36-1630-0D32-D042-3363CC4782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123" y="5145242"/>
            <a:ext cx="1523980" cy="152398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F95D16D-3E7A-0CAB-33D7-FCBF4FC2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b="1" dirty="0">
                <a:solidFill>
                  <a:schemeClr val="bg1"/>
                </a:solidFill>
              </a:rPr>
              <a:t>Melvyn ROLLAND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BE75F1-979D-58B4-810B-5991B2F9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01F-7855-473E-A3D3-91CDAB6A6501}" type="slidenum">
              <a:rPr lang="fr-FR" smtClean="0"/>
              <a:t>1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000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ectangle 30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document&#10;&#10;Description générée automatiquement">
            <a:extLst>
              <a:ext uri="{FF2B5EF4-FFF2-40B4-BE49-F238E27FC236}">
                <a16:creationId xmlns:a16="http://schemas.microsoft.com/office/drawing/2014/main" id="{0A4383A7-F890-9F56-33B6-9C22214CD8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6" b="1052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04" name="Google Shape;304;p35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r>
              <a:rPr lang="fr-FR" sz="7200" dirty="0" err="1">
                <a:solidFill>
                  <a:srgbClr val="FFFFFF"/>
                </a:solidFill>
                <a:latin typeface="Forte" panose="03060902040502070203" pitchFamily="66" charset="0"/>
              </a:rPr>
              <a:t>Thanks</a:t>
            </a:r>
            <a:r>
              <a:rPr lang="fr-FR" sz="7200" dirty="0">
                <a:solidFill>
                  <a:srgbClr val="FFFFFF"/>
                </a:solidFill>
                <a:latin typeface="Forte" panose="03060902040502070203" pitchFamily="66" charset="0"/>
              </a:rPr>
              <a:t> For </a:t>
            </a:r>
            <a:r>
              <a:rPr lang="fr-FR" sz="7200" dirty="0" err="1">
                <a:solidFill>
                  <a:srgbClr val="FFFFFF"/>
                </a:solidFill>
                <a:latin typeface="Forte" panose="03060902040502070203" pitchFamily="66" charset="0"/>
              </a:rPr>
              <a:t>Your</a:t>
            </a:r>
            <a:r>
              <a:rPr lang="fr-FR" sz="7200" dirty="0">
                <a:solidFill>
                  <a:srgbClr val="FFFFFF"/>
                </a:solidFill>
                <a:latin typeface="Forte" panose="03060902040502070203" pitchFamily="66" charset="0"/>
              </a:rPr>
              <a:t> Attention</a:t>
            </a:r>
          </a:p>
        </p:txBody>
      </p:sp>
      <p:sp>
        <p:nvSpPr>
          <p:cNvPr id="301" name="Google Shape;301;p35"/>
          <p:cNvSpPr/>
          <p:nvPr/>
        </p:nvSpPr>
        <p:spPr>
          <a:xfrm>
            <a:off x="17083057" y="1163699"/>
            <a:ext cx="193311" cy="363087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2" name="Google Shape;302;p35"/>
          <p:cNvSpPr/>
          <p:nvPr/>
        </p:nvSpPr>
        <p:spPr>
          <a:xfrm>
            <a:off x="16846321" y="1312542"/>
            <a:ext cx="221300" cy="301613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3" name="Google Shape;303;p35"/>
          <p:cNvSpPr/>
          <p:nvPr/>
        </p:nvSpPr>
        <p:spPr>
          <a:xfrm>
            <a:off x="16478795" y="3526089"/>
            <a:ext cx="155904" cy="71937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" name="Image 2" descr="Une image contenant logo&#10;&#10;Description générée automatiquement">
            <a:extLst>
              <a:ext uri="{FF2B5EF4-FFF2-40B4-BE49-F238E27FC236}">
                <a16:creationId xmlns:a16="http://schemas.microsoft.com/office/drawing/2014/main" id="{37BD50E4-4287-5F74-1B71-F1F2243A9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50" y="-1"/>
            <a:ext cx="1756047" cy="137294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4E1E27-8AFB-596D-476A-E776E3BBD12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1" y="5334020"/>
            <a:ext cx="1523980" cy="1523980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C993B8-6BA6-8F17-029B-93B3101B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Melvyn ROLLAND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EFA155-3DD3-99B9-FFE2-50669549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01F-7855-473E-A3D3-91CDAB6A650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352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F261271-DB0C-2905-5B0E-88DA7A97AAAA}"/>
              </a:ext>
            </a:extLst>
          </p:cNvPr>
          <p:cNvCxnSpPr/>
          <p:nvPr/>
        </p:nvCxnSpPr>
        <p:spPr>
          <a:xfrm>
            <a:off x="1582993" y="2539960"/>
            <a:ext cx="1080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AE2E899-6250-D684-E21D-7CEE59A19978}"/>
              </a:ext>
            </a:extLst>
          </p:cNvPr>
          <p:cNvCxnSpPr/>
          <p:nvPr/>
        </p:nvCxnSpPr>
        <p:spPr>
          <a:xfrm>
            <a:off x="1582993" y="3059802"/>
            <a:ext cx="1080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40B227-44FA-5058-D92B-3D98208CC224}"/>
              </a:ext>
            </a:extLst>
          </p:cNvPr>
          <p:cNvCxnSpPr>
            <a:cxnSpLocks/>
          </p:cNvCxnSpPr>
          <p:nvPr/>
        </p:nvCxnSpPr>
        <p:spPr>
          <a:xfrm>
            <a:off x="1582993" y="3579644"/>
            <a:ext cx="1080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B4E3A5D9-AC1A-833C-D5A3-F9B0D8E5F30D}"/>
              </a:ext>
            </a:extLst>
          </p:cNvPr>
          <p:cNvSpPr txBox="1"/>
          <p:nvPr/>
        </p:nvSpPr>
        <p:spPr>
          <a:xfrm rot="16200000">
            <a:off x="1350872" y="2780804"/>
            <a:ext cx="192670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MC" sz="2800" dirty="0">
                <a:latin typeface="Forte Forward" panose="020B0604020202020204" pitchFamily="2" charset="0"/>
                <a:cs typeface="Forte Forward" panose="020B0604020202020204" pitchFamily="2" charset="0"/>
              </a:rPr>
              <a:t>Dance Pop</a:t>
            </a:r>
            <a:endParaRPr lang="fr-FR" sz="2800" dirty="0">
              <a:latin typeface="Forte Forward" panose="020B0604020202020204" pitchFamily="2" charset="0"/>
              <a:cs typeface="Forte Forward" panose="020B06040202020202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E600BB0-7F44-10C4-6BC7-E02D00174234}"/>
              </a:ext>
            </a:extLst>
          </p:cNvPr>
          <p:cNvCxnSpPr/>
          <p:nvPr/>
        </p:nvCxnSpPr>
        <p:spPr>
          <a:xfrm>
            <a:off x="0" y="4011561"/>
            <a:ext cx="9409471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0096BEB-5064-F55A-A735-96460A7C77D4}"/>
              </a:ext>
            </a:extLst>
          </p:cNvPr>
          <p:cNvCxnSpPr/>
          <p:nvPr/>
        </p:nvCxnSpPr>
        <p:spPr>
          <a:xfrm>
            <a:off x="0" y="4513818"/>
            <a:ext cx="8856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13CA03D-1AF1-B1AB-AE7B-1C834F0AF248}"/>
              </a:ext>
            </a:extLst>
          </p:cNvPr>
          <p:cNvCxnSpPr/>
          <p:nvPr/>
        </p:nvCxnSpPr>
        <p:spPr>
          <a:xfrm>
            <a:off x="0" y="5016075"/>
            <a:ext cx="83016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3327577-43BF-5FDD-EF23-89CE5D29A907}"/>
              </a:ext>
            </a:extLst>
          </p:cNvPr>
          <p:cNvCxnSpPr/>
          <p:nvPr/>
        </p:nvCxnSpPr>
        <p:spPr>
          <a:xfrm>
            <a:off x="0" y="5518332"/>
            <a:ext cx="83016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ED76231-FD94-5987-5265-11CB8C92B738}"/>
              </a:ext>
            </a:extLst>
          </p:cNvPr>
          <p:cNvCxnSpPr/>
          <p:nvPr/>
        </p:nvCxnSpPr>
        <p:spPr>
          <a:xfrm>
            <a:off x="0" y="6020589"/>
            <a:ext cx="7776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8DED4D4-8CB3-EDC1-5121-4F519C3260B6}"/>
              </a:ext>
            </a:extLst>
          </p:cNvPr>
          <p:cNvCxnSpPr/>
          <p:nvPr/>
        </p:nvCxnSpPr>
        <p:spPr>
          <a:xfrm>
            <a:off x="1582993" y="980434"/>
            <a:ext cx="1080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FA4508BD-6B4F-918B-20F0-860A0FC19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65" y="3077660"/>
            <a:ext cx="1411828" cy="3858997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4360D96-F53E-336A-5BEF-4652BF301B0A}"/>
              </a:ext>
            </a:extLst>
          </p:cNvPr>
          <p:cNvCxnSpPr>
            <a:cxnSpLocks/>
          </p:cNvCxnSpPr>
          <p:nvPr/>
        </p:nvCxnSpPr>
        <p:spPr>
          <a:xfrm>
            <a:off x="0" y="3974036"/>
            <a:ext cx="0" cy="20840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F0AA376A-74B3-ED75-3FBD-416B12904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528" y="4447684"/>
            <a:ext cx="1078413" cy="1572905"/>
          </a:xfrm>
          <a:prstGeom prst="rect">
            <a:avLst/>
          </a:prstGeom>
          <a:ln>
            <a:noFill/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7AF7424C-76B1-1973-EF92-F2922D829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326" y="4721396"/>
            <a:ext cx="1078413" cy="1572905"/>
          </a:xfrm>
          <a:prstGeom prst="rect">
            <a:avLst/>
          </a:prstGeom>
          <a:ln>
            <a:noFill/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3807567-93F1-6525-7496-20BA9BAF9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262" y="4731879"/>
            <a:ext cx="1078413" cy="1572905"/>
          </a:xfrm>
          <a:prstGeom prst="rect">
            <a:avLst/>
          </a:prstGeom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5739927-AD62-D71B-E4D0-0436BEB8E68E}"/>
              </a:ext>
            </a:extLst>
          </p:cNvPr>
          <p:cNvSpPr txBox="1"/>
          <p:nvPr/>
        </p:nvSpPr>
        <p:spPr>
          <a:xfrm>
            <a:off x="10094129" y="3751051"/>
            <a:ext cx="1926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dirty="0">
                <a:latin typeface="Forte Forward" panose="020B0604020202020204" pitchFamily="2" charset="0"/>
                <a:cs typeface="Forte Forward" panose="020B0604020202020204" pitchFamily="2" charset="0"/>
              </a:rPr>
              <a:t>Katty Perry </a:t>
            </a:r>
            <a:endParaRPr lang="fr-FR" sz="2400" dirty="0">
              <a:latin typeface="Forte Forward" panose="020B0604020202020204" pitchFamily="2" charset="0"/>
              <a:cs typeface="Forte Forward" panose="020B06040202020202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D7F001-91DA-928B-02E4-B24AF2025CF3}"/>
              </a:ext>
            </a:extLst>
          </p:cNvPr>
          <p:cNvSpPr txBox="1"/>
          <p:nvPr/>
        </p:nvSpPr>
        <p:spPr>
          <a:xfrm>
            <a:off x="10094129" y="4277406"/>
            <a:ext cx="201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dirty="0">
                <a:latin typeface="Forte Forward" pitchFamily="2" charset="0"/>
                <a:cs typeface="Forte Forward" pitchFamily="2" charset="0"/>
              </a:rPr>
              <a:t>Justin Bieber </a:t>
            </a:r>
            <a:endParaRPr lang="fr-FR" sz="2400" dirty="0">
              <a:latin typeface="Forte Forward" pitchFamily="2" charset="0"/>
              <a:cs typeface="Forte Forward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E36A325-71BA-C448-3EDD-DFFFADAE3426}"/>
              </a:ext>
            </a:extLst>
          </p:cNvPr>
          <p:cNvSpPr txBox="1"/>
          <p:nvPr/>
        </p:nvSpPr>
        <p:spPr>
          <a:xfrm>
            <a:off x="10094129" y="4784566"/>
            <a:ext cx="167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dirty="0">
                <a:latin typeface="Forte Forward" pitchFamily="2" charset="0"/>
                <a:cs typeface="Forte Forward" pitchFamily="2" charset="0"/>
              </a:rPr>
              <a:t>Marron 5  </a:t>
            </a:r>
            <a:endParaRPr lang="fr-FR" sz="2400" dirty="0">
              <a:latin typeface="Forte Forward" pitchFamily="2" charset="0"/>
              <a:cs typeface="Forte Forward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FF78B7-D814-8070-41B4-76A74790AE1B}"/>
              </a:ext>
            </a:extLst>
          </p:cNvPr>
          <p:cNvSpPr txBox="1"/>
          <p:nvPr/>
        </p:nvSpPr>
        <p:spPr>
          <a:xfrm>
            <a:off x="10094129" y="5293077"/>
            <a:ext cx="167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dirty="0">
                <a:latin typeface="Forte Forward" pitchFamily="2" charset="0"/>
                <a:cs typeface="Forte Forward" pitchFamily="2" charset="0"/>
              </a:rPr>
              <a:t>Rihanna </a:t>
            </a:r>
            <a:r>
              <a:rPr lang="fr-MC" dirty="0"/>
              <a:t> 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04F8FD8-0618-1565-6B38-DEFDCC32B87F}"/>
              </a:ext>
            </a:extLst>
          </p:cNvPr>
          <p:cNvSpPr txBox="1"/>
          <p:nvPr/>
        </p:nvSpPr>
        <p:spPr>
          <a:xfrm>
            <a:off x="10094129" y="5801588"/>
            <a:ext cx="195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dirty="0">
                <a:latin typeface="Forte Forward" pitchFamily="2" charset="0"/>
                <a:cs typeface="Forte Forward" pitchFamily="2" charset="0"/>
              </a:rPr>
              <a:t>Lady Gaga  </a:t>
            </a:r>
            <a:endParaRPr lang="fr-FR" sz="2400" dirty="0">
              <a:latin typeface="Forte Forward" pitchFamily="2" charset="0"/>
              <a:cs typeface="Forte Forward" pitchFamily="2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1E4662C9-F10B-362D-06B3-F8A421D3D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61" y="3945426"/>
            <a:ext cx="1078413" cy="1572905"/>
          </a:xfrm>
          <a:prstGeom prst="rect">
            <a:avLst/>
          </a:prstGeom>
          <a:ln>
            <a:noFill/>
          </a:ln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CF5ED373-A179-2597-1B67-53A4C59074C4}"/>
              </a:ext>
            </a:extLst>
          </p:cNvPr>
          <p:cNvSpPr txBox="1"/>
          <p:nvPr/>
        </p:nvSpPr>
        <p:spPr>
          <a:xfrm>
            <a:off x="9409471" y="3797897"/>
            <a:ext cx="73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dirty="0"/>
              <a:t>17</a:t>
            </a:r>
            <a:endParaRPr lang="fr-FR" sz="24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C3F1062-5AF6-445A-93B7-635B0408D274}"/>
              </a:ext>
            </a:extLst>
          </p:cNvPr>
          <p:cNvSpPr txBox="1"/>
          <p:nvPr/>
        </p:nvSpPr>
        <p:spPr>
          <a:xfrm>
            <a:off x="8856000" y="4277407"/>
            <a:ext cx="73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dirty="0"/>
              <a:t>16</a:t>
            </a:r>
            <a:endParaRPr lang="fr-FR" sz="24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74B5948-A9C6-90B8-C00F-FE2E5B082080}"/>
              </a:ext>
            </a:extLst>
          </p:cNvPr>
          <p:cNvSpPr txBox="1"/>
          <p:nvPr/>
        </p:nvSpPr>
        <p:spPr>
          <a:xfrm>
            <a:off x="8301600" y="4785242"/>
            <a:ext cx="73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dirty="0"/>
              <a:t>15</a:t>
            </a:r>
            <a:endParaRPr lang="fr-FR" sz="24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C846BC6-3A01-3796-4747-A2A94601BE47}"/>
              </a:ext>
            </a:extLst>
          </p:cNvPr>
          <p:cNvSpPr txBox="1"/>
          <p:nvPr/>
        </p:nvSpPr>
        <p:spPr>
          <a:xfrm>
            <a:off x="8301600" y="5293077"/>
            <a:ext cx="73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dirty="0"/>
              <a:t>15</a:t>
            </a:r>
            <a:endParaRPr lang="fr-FR" sz="24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B109D41-6E14-57C9-DA58-4CAD6C4CB1EF}"/>
              </a:ext>
            </a:extLst>
          </p:cNvPr>
          <p:cNvSpPr txBox="1"/>
          <p:nvPr/>
        </p:nvSpPr>
        <p:spPr>
          <a:xfrm>
            <a:off x="7772155" y="5789756"/>
            <a:ext cx="73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dirty="0"/>
              <a:t>14</a:t>
            </a:r>
            <a:endParaRPr lang="fr-FR" sz="240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C926E4B-8825-529D-A7F1-5D9502A93F24}"/>
              </a:ext>
            </a:extLst>
          </p:cNvPr>
          <p:cNvCxnSpPr/>
          <p:nvPr/>
        </p:nvCxnSpPr>
        <p:spPr>
          <a:xfrm>
            <a:off x="1599501" y="490056"/>
            <a:ext cx="1080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A58A7666-AF74-576D-23CA-E5F69FD5A269}"/>
              </a:ext>
            </a:extLst>
          </p:cNvPr>
          <p:cNvCxnSpPr/>
          <p:nvPr/>
        </p:nvCxnSpPr>
        <p:spPr>
          <a:xfrm>
            <a:off x="1582993" y="1500276"/>
            <a:ext cx="1080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A49CEF2-E3F2-007D-CEEB-DB6B6548DC6C}"/>
              </a:ext>
            </a:extLst>
          </p:cNvPr>
          <p:cNvCxnSpPr/>
          <p:nvPr/>
        </p:nvCxnSpPr>
        <p:spPr>
          <a:xfrm>
            <a:off x="1582993" y="2020118"/>
            <a:ext cx="1080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08226AA-950A-FA8E-B245-C6A5B565604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08341" y="221665"/>
            <a:ext cx="1078413" cy="1573200"/>
          </a:xfrm>
          <a:prstGeom prst="rect">
            <a:avLst/>
          </a:prstGeom>
          <a:ln>
            <a:noFill/>
          </a:ln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A3766FFF-D495-EBBA-5EED-3C07F485F956}"/>
              </a:ext>
            </a:extLst>
          </p:cNvPr>
          <p:cNvSpPr txBox="1"/>
          <p:nvPr/>
        </p:nvSpPr>
        <p:spPr>
          <a:xfrm rot="16200000">
            <a:off x="2514075" y="2753233"/>
            <a:ext cx="1926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800" dirty="0">
                <a:latin typeface="Forte Forward" panose="020B0604020202020204" pitchFamily="2" charset="0"/>
                <a:cs typeface="Forte Forward" panose="020B0604020202020204" pitchFamily="2" charset="0"/>
              </a:rPr>
              <a:t>Pop</a:t>
            </a:r>
            <a:endParaRPr lang="fr-FR" sz="2800" dirty="0">
              <a:latin typeface="Forte Forward" panose="020B0604020202020204" pitchFamily="2" charset="0"/>
              <a:cs typeface="Forte Forward" panose="020B0604020202020204" pitchFamily="2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D4C44E1C-90DA-9C98-5F73-894361A53C92}"/>
              </a:ext>
            </a:extLst>
          </p:cNvPr>
          <p:cNvSpPr txBox="1"/>
          <p:nvPr/>
        </p:nvSpPr>
        <p:spPr>
          <a:xfrm rot="16200000">
            <a:off x="3232880" y="2256526"/>
            <a:ext cx="294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800" dirty="0">
                <a:latin typeface="Forte Forward" panose="020B0604020202020204" pitchFamily="2" charset="0"/>
                <a:cs typeface="Forte Forward" panose="020B0604020202020204" pitchFamily="2" charset="0"/>
              </a:rPr>
              <a:t>Canadian Pop</a:t>
            </a:r>
            <a:endParaRPr lang="fr-FR" sz="2800" dirty="0">
              <a:latin typeface="Forte Forward" panose="020B0604020202020204" pitchFamily="2" charset="0"/>
              <a:cs typeface="Forte Forward" panose="020B0604020202020204" pitchFamily="2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7B43C44-C4A9-F2BC-B74A-5889F86D4ABF}"/>
              </a:ext>
            </a:extLst>
          </p:cNvPr>
          <p:cNvSpPr txBox="1"/>
          <p:nvPr/>
        </p:nvSpPr>
        <p:spPr>
          <a:xfrm rot="16200000">
            <a:off x="5651662" y="2265323"/>
            <a:ext cx="2803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orte Forward" panose="020B0604020202020204" pitchFamily="2" charset="0"/>
                <a:cs typeface="Forte Forward" panose="020B0604020202020204" pitchFamily="2" charset="0"/>
              </a:rPr>
              <a:t>Barbadian</a:t>
            </a:r>
            <a:r>
              <a:rPr lang="fr-MC" sz="2800" dirty="0">
                <a:latin typeface="Forte Forward" panose="020B0604020202020204" pitchFamily="2" charset="0"/>
                <a:cs typeface="Forte Forward" panose="020B0604020202020204" pitchFamily="2" charset="0"/>
              </a:rPr>
              <a:t> Pop</a:t>
            </a:r>
            <a:endParaRPr lang="fr-FR" sz="2800" dirty="0">
              <a:latin typeface="Forte Forward" panose="020B0604020202020204" pitchFamily="2" charset="0"/>
              <a:cs typeface="Forte Forward" panose="020B0604020202020204" pitchFamily="2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3693647-4D5D-2857-0E9A-8E1DA5DDFC38}"/>
              </a:ext>
            </a:extLst>
          </p:cNvPr>
          <p:cNvSpPr txBox="1"/>
          <p:nvPr/>
        </p:nvSpPr>
        <p:spPr>
          <a:xfrm rot="16200000">
            <a:off x="4530517" y="2348431"/>
            <a:ext cx="2803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800" dirty="0">
                <a:latin typeface="Forte Forward" panose="020B0604020202020204" pitchFamily="2" charset="0"/>
                <a:cs typeface="Forte Forward" panose="020B0604020202020204" pitchFamily="2" charset="0"/>
              </a:rPr>
              <a:t>Boy Band</a:t>
            </a:r>
            <a:endParaRPr lang="fr-FR" sz="2800" dirty="0">
              <a:latin typeface="Forte Forward" panose="020B0604020202020204" pitchFamily="2" charset="0"/>
              <a:cs typeface="Forte Forward" panose="020B0604020202020204" pitchFamily="2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0E91DF7-7EA8-E736-511D-FB9B53482BA2}"/>
              </a:ext>
            </a:extLst>
          </p:cNvPr>
          <p:cNvSpPr txBox="1"/>
          <p:nvPr/>
        </p:nvSpPr>
        <p:spPr>
          <a:xfrm>
            <a:off x="2886754" y="0"/>
            <a:ext cx="8970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Forte" panose="03060902040502070203" pitchFamily="66" charset="0"/>
              </a:rPr>
              <a:t>Dance Pop Plays Octaves Higher Than Other Genres Whiles A Few Artists Leads The Rhythm Of The Industry 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BC26743-540E-5261-BE04-3FAF89258016}"/>
              </a:ext>
            </a:extLst>
          </p:cNvPr>
          <p:cNvSpPr txBox="1"/>
          <p:nvPr/>
        </p:nvSpPr>
        <p:spPr>
          <a:xfrm>
            <a:off x="1808341" y="252924"/>
            <a:ext cx="75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b="1" dirty="0">
                <a:solidFill>
                  <a:schemeClr val="bg1"/>
                </a:solidFill>
              </a:rPr>
              <a:t>327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6ACD565-391C-D863-BCC9-B39D8DBB93D4}"/>
              </a:ext>
            </a:extLst>
          </p:cNvPr>
          <p:cNvSpPr txBox="1"/>
          <p:nvPr/>
        </p:nvSpPr>
        <p:spPr>
          <a:xfrm>
            <a:off x="2929064" y="5019143"/>
            <a:ext cx="75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b="1" dirty="0">
                <a:solidFill>
                  <a:schemeClr val="bg1"/>
                </a:solidFill>
              </a:rPr>
              <a:t> 60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103E99E-8760-91DE-C0D6-9134C402FEE7}"/>
              </a:ext>
            </a:extLst>
          </p:cNvPr>
          <p:cNvSpPr txBox="1"/>
          <p:nvPr/>
        </p:nvSpPr>
        <p:spPr>
          <a:xfrm>
            <a:off x="4146190" y="5541339"/>
            <a:ext cx="75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b="1" dirty="0">
                <a:solidFill>
                  <a:schemeClr val="bg1"/>
                </a:solidFill>
              </a:rPr>
              <a:t> 34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F2BC308-A753-D6F7-2340-C48144B66B8A}"/>
              </a:ext>
            </a:extLst>
          </p:cNvPr>
          <p:cNvSpPr txBox="1"/>
          <p:nvPr/>
        </p:nvSpPr>
        <p:spPr>
          <a:xfrm>
            <a:off x="6613193" y="5827281"/>
            <a:ext cx="75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b="1" dirty="0">
                <a:solidFill>
                  <a:schemeClr val="bg1"/>
                </a:solidFill>
              </a:rPr>
              <a:t> 15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B43CD71-1291-DA93-4C25-DCD464EE582B}"/>
              </a:ext>
            </a:extLst>
          </p:cNvPr>
          <p:cNvSpPr txBox="1"/>
          <p:nvPr/>
        </p:nvSpPr>
        <p:spPr>
          <a:xfrm>
            <a:off x="5369580" y="5812584"/>
            <a:ext cx="75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b="1" dirty="0">
                <a:solidFill>
                  <a:schemeClr val="bg1"/>
                </a:solidFill>
              </a:rPr>
              <a:t> 15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0D7C2ADF-93C0-0B43-1371-8DF407DE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Melvyn ROLLAND</a:t>
            </a:r>
          </a:p>
        </p:txBody>
      </p:sp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DC63D0C0-10B8-8CB2-2BF4-6B92B38D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01F-7855-473E-A3D3-91CDAB6A650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88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6" descr="Music sheet">
            <a:extLst>
              <a:ext uri="{FF2B5EF4-FFF2-40B4-BE49-F238E27FC236}">
                <a16:creationId xmlns:a16="http://schemas.microsoft.com/office/drawing/2014/main" id="{EA5BA1DE-4FE3-1DDD-7FB9-6834747C50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730"/>
          <a:stretch/>
        </p:blipFill>
        <p:spPr>
          <a:xfrm>
            <a:off x="-127853" y="-21916"/>
            <a:ext cx="12615127" cy="709601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8A07C420-5FA6-ED03-5B85-BF9F854DE225}"/>
              </a:ext>
            </a:extLst>
          </p:cNvPr>
          <p:cNvSpPr txBox="1"/>
          <p:nvPr/>
        </p:nvSpPr>
        <p:spPr>
          <a:xfrm rot="16200000">
            <a:off x="-1097945" y="2158446"/>
            <a:ext cx="2932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effectLst/>
                <a:latin typeface="Forte" panose="03060902040502070203" pitchFamily="66" charset="0"/>
              </a:rPr>
              <a:t>Music Genres by Number of Songs in the top 50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F261271-DB0C-2905-5B0E-88DA7A97AAAA}"/>
              </a:ext>
            </a:extLst>
          </p:cNvPr>
          <p:cNvCxnSpPr>
            <a:cxnSpLocks/>
          </p:cNvCxnSpPr>
          <p:nvPr/>
        </p:nvCxnSpPr>
        <p:spPr>
          <a:xfrm>
            <a:off x="1582993" y="2539960"/>
            <a:ext cx="504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AE2E899-6250-D684-E21D-7CEE59A19978}"/>
              </a:ext>
            </a:extLst>
          </p:cNvPr>
          <p:cNvCxnSpPr/>
          <p:nvPr/>
        </p:nvCxnSpPr>
        <p:spPr>
          <a:xfrm>
            <a:off x="1582993" y="3059802"/>
            <a:ext cx="432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40B227-44FA-5058-D92B-3D98208CC224}"/>
              </a:ext>
            </a:extLst>
          </p:cNvPr>
          <p:cNvCxnSpPr>
            <a:cxnSpLocks/>
          </p:cNvCxnSpPr>
          <p:nvPr/>
        </p:nvCxnSpPr>
        <p:spPr>
          <a:xfrm>
            <a:off x="1582993" y="3579644"/>
            <a:ext cx="360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B4E3A5D9-AC1A-833C-D5A3-F9B0D8E5F30D}"/>
              </a:ext>
            </a:extLst>
          </p:cNvPr>
          <p:cNvSpPr txBox="1"/>
          <p:nvPr/>
        </p:nvSpPr>
        <p:spPr>
          <a:xfrm rot="16200000">
            <a:off x="1350872" y="2780804"/>
            <a:ext cx="1926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800" dirty="0">
                <a:latin typeface="Forte Forward" panose="020B0604020202020204" pitchFamily="2" charset="0"/>
                <a:cs typeface="Forte Forward" panose="020B0604020202020204" pitchFamily="2" charset="0"/>
              </a:rPr>
              <a:t>Dance Pop</a:t>
            </a:r>
            <a:endParaRPr lang="fr-FR" sz="2800" dirty="0">
              <a:latin typeface="Forte Forward" panose="020B0604020202020204" pitchFamily="2" charset="0"/>
              <a:cs typeface="Forte Forward" panose="020B06040202020202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E600BB0-7F44-10C4-6BC7-E02D00174234}"/>
              </a:ext>
            </a:extLst>
          </p:cNvPr>
          <p:cNvCxnSpPr/>
          <p:nvPr/>
        </p:nvCxnSpPr>
        <p:spPr>
          <a:xfrm>
            <a:off x="0" y="4011561"/>
            <a:ext cx="9409471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0096BEB-5064-F55A-A735-96460A7C77D4}"/>
              </a:ext>
            </a:extLst>
          </p:cNvPr>
          <p:cNvCxnSpPr/>
          <p:nvPr/>
        </p:nvCxnSpPr>
        <p:spPr>
          <a:xfrm>
            <a:off x="0" y="4513818"/>
            <a:ext cx="8856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13CA03D-1AF1-B1AB-AE7B-1C834F0AF248}"/>
              </a:ext>
            </a:extLst>
          </p:cNvPr>
          <p:cNvCxnSpPr/>
          <p:nvPr/>
        </p:nvCxnSpPr>
        <p:spPr>
          <a:xfrm>
            <a:off x="0" y="5016075"/>
            <a:ext cx="83016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3327577-43BF-5FDD-EF23-89CE5D29A907}"/>
              </a:ext>
            </a:extLst>
          </p:cNvPr>
          <p:cNvCxnSpPr/>
          <p:nvPr/>
        </p:nvCxnSpPr>
        <p:spPr>
          <a:xfrm>
            <a:off x="0" y="5518332"/>
            <a:ext cx="83016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ED76231-FD94-5987-5265-11CB8C92B738}"/>
              </a:ext>
            </a:extLst>
          </p:cNvPr>
          <p:cNvCxnSpPr/>
          <p:nvPr/>
        </p:nvCxnSpPr>
        <p:spPr>
          <a:xfrm>
            <a:off x="0" y="6020589"/>
            <a:ext cx="7776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8DED4D4-8CB3-EDC1-5121-4F519C3260B6}"/>
              </a:ext>
            </a:extLst>
          </p:cNvPr>
          <p:cNvCxnSpPr/>
          <p:nvPr/>
        </p:nvCxnSpPr>
        <p:spPr>
          <a:xfrm>
            <a:off x="1582993" y="980434"/>
            <a:ext cx="1080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FA4508BD-6B4F-918B-20F0-860A0FC19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65" y="3077660"/>
            <a:ext cx="1411828" cy="3858997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4360D96-F53E-336A-5BEF-4652BF301B0A}"/>
              </a:ext>
            </a:extLst>
          </p:cNvPr>
          <p:cNvCxnSpPr>
            <a:cxnSpLocks/>
          </p:cNvCxnSpPr>
          <p:nvPr/>
        </p:nvCxnSpPr>
        <p:spPr>
          <a:xfrm>
            <a:off x="0" y="3974036"/>
            <a:ext cx="0" cy="20840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F0AA376A-74B3-ED75-3FBD-416B12904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528" y="4447684"/>
            <a:ext cx="1078413" cy="1572905"/>
          </a:xfrm>
          <a:prstGeom prst="rect">
            <a:avLst/>
          </a:prstGeom>
          <a:ln>
            <a:noFill/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7AF7424C-76B1-1973-EF92-F2922D829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326" y="4721396"/>
            <a:ext cx="1078413" cy="1572905"/>
          </a:xfrm>
          <a:prstGeom prst="rect">
            <a:avLst/>
          </a:prstGeom>
          <a:ln>
            <a:noFill/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3807567-93F1-6525-7496-20BA9BAF9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262" y="4731879"/>
            <a:ext cx="1078413" cy="1572905"/>
          </a:xfrm>
          <a:prstGeom prst="rect">
            <a:avLst/>
          </a:prstGeom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5739927-AD62-D71B-E4D0-0436BEB8E68E}"/>
              </a:ext>
            </a:extLst>
          </p:cNvPr>
          <p:cNvSpPr txBox="1"/>
          <p:nvPr/>
        </p:nvSpPr>
        <p:spPr>
          <a:xfrm>
            <a:off x="10094129" y="3751051"/>
            <a:ext cx="1926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dirty="0">
                <a:latin typeface="Forte Forward" panose="020B0604020202020204" pitchFamily="2" charset="0"/>
                <a:cs typeface="Forte Forward" panose="020B0604020202020204" pitchFamily="2" charset="0"/>
              </a:rPr>
              <a:t>Katty Perry </a:t>
            </a:r>
            <a:endParaRPr lang="fr-FR" sz="2400" dirty="0">
              <a:latin typeface="Forte Forward" panose="020B0604020202020204" pitchFamily="2" charset="0"/>
              <a:cs typeface="Forte Forward" panose="020B06040202020202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D7F001-91DA-928B-02E4-B24AF2025CF3}"/>
              </a:ext>
            </a:extLst>
          </p:cNvPr>
          <p:cNvSpPr txBox="1"/>
          <p:nvPr/>
        </p:nvSpPr>
        <p:spPr>
          <a:xfrm>
            <a:off x="10094129" y="4277406"/>
            <a:ext cx="201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dirty="0">
                <a:latin typeface="Forte Forward" pitchFamily="2" charset="0"/>
                <a:cs typeface="Forte Forward" pitchFamily="2" charset="0"/>
              </a:rPr>
              <a:t>Justin Bieber </a:t>
            </a:r>
            <a:endParaRPr lang="fr-FR" sz="2400" dirty="0">
              <a:latin typeface="Forte Forward" pitchFamily="2" charset="0"/>
              <a:cs typeface="Forte Forward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E36A325-71BA-C448-3EDD-DFFFADAE3426}"/>
              </a:ext>
            </a:extLst>
          </p:cNvPr>
          <p:cNvSpPr txBox="1"/>
          <p:nvPr/>
        </p:nvSpPr>
        <p:spPr>
          <a:xfrm>
            <a:off x="10094129" y="4784566"/>
            <a:ext cx="167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dirty="0">
                <a:latin typeface="Forte Forward" pitchFamily="2" charset="0"/>
                <a:cs typeface="Forte Forward" pitchFamily="2" charset="0"/>
              </a:rPr>
              <a:t>Marron 5  </a:t>
            </a:r>
            <a:endParaRPr lang="fr-FR" sz="2400" dirty="0">
              <a:latin typeface="Forte Forward" pitchFamily="2" charset="0"/>
              <a:cs typeface="Forte Forward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FF78B7-D814-8070-41B4-76A74790AE1B}"/>
              </a:ext>
            </a:extLst>
          </p:cNvPr>
          <p:cNvSpPr txBox="1"/>
          <p:nvPr/>
        </p:nvSpPr>
        <p:spPr>
          <a:xfrm>
            <a:off x="10094129" y="5293077"/>
            <a:ext cx="167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dirty="0">
                <a:latin typeface="Forte Forward" pitchFamily="2" charset="0"/>
                <a:cs typeface="Forte Forward" pitchFamily="2" charset="0"/>
              </a:rPr>
              <a:t>Rihanna </a:t>
            </a:r>
            <a:r>
              <a:rPr lang="fr-MC" dirty="0"/>
              <a:t> 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04F8FD8-0618-1565-6B38-DEFDCC32B87F}"/>
              </a:ext>
            </a:extLst>
          </p:cNvPr>
          <p:cNvSpPr txBox="1"/>
          <p:nvPr/>
        </p:nvSpPr>
        <p:spPr>
          <a:xfrm>
            <a:off x="10094129" y="5801588"/>
            <a:ext cx="195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dirty="0">
                <a:latin typeface="Forte Forward" pitchFamily="2" charset="0"/>
                <a:cs typeface="Forte Forward" pitchFamily="2" charset="0"/>
              </a:rPr>
              <a:t>Lady Gaga  </a:t>
            </a:r>
            <a:endParaRPr lang="fr-FR" sz="2400" dirty="0">
              <a:latin typeface="Forte Forward" pitchFamily="2" charset="0"/>
              <a:cs typeface="Forte Forward" pitchFamily="2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1E4662C9-F10B-362D-06B3-F8A421D3D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61" y="3945426"/>
            <a:ext cx="1078413" cy="1572905"/>
          </a:xfrm>
          <a:prstGeom prst="rect">
            <a:avLst/>
          </a:prstGeom>
          <a:ln>
            <a:noFill/>
          </a:ln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CF5ED373-A179-2597-1B67-53A4C59074C4}"/>
              </a:ext>
            </a:extLst>
          </p:cNvPr>
          <p:cNvSpPr txBox="1"/>
          <p:nvPr/>
        </p:nvSpPr>
        <p:spPr>
          <a:xfrm>
            <a:off x="9409464" y="3780728"/>
            <a:ext cx="73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b="1" dirty="0"/>
              <a:t>17</a:t>
            </a:r>
            <a:endParaRPr lang="fr-FR" sz="2400" b="1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C3F1062-5AF6-445A-93B7-635B0408D274}"/>
              </a:ext>
            </a:extLst>
          </p:cNvPr>
          <p:cNvSpPr txBox="1"/>
          <p:nvPr/>
        </p:nvSpPr>
        <p:spPr>
          <a:xfrm>
            <a:off x="8856000" y="4277407"/>
            <a:ext cx="73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b="1" dirty="0"/>
              <a:t>16</a:t>
            </a:r>
            <a:endParaRPr lang="fr-FR" sz="2400" b="1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74B5948-A9C6-90B8-C00F-FE2E5B082080}"/>
              </a:ext>
            </a:extLst>
          </p:cNvPr>
          <p:cNvSpPr txBox="1"/>
          <p:nvPr/>
        </p:nvSpPr>
        <p:spPr>
          <a:xfrm>
            <a:off x="8301600" y="4785242"/>
            <a:ext cx="73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b="1" dirty="0"/>
              <a:t>15</a:t>
            </a:r>
            <a:endParaRPr lang="fr-FR" sz="2400" b="1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C846BC6-3A01-3796-4747-A2A94601BE47}"/>
              </a:ext>
            </a:extLst>
          </p:cNvPr>
          <p:cNvSpPr txBox="1"/>
          <p:nvPr/>
        </p:nvSpPr>
        <p:spPr>
          <a:xfrm>
            <a:off x="8301600" y="5293077"/>
            <a:ext cx="73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b="1" dirty="0"/>
              <a:t>15</a:t>
            </a:r>
            <a:endParaRPr lang="fr-FR" sz="2400" b="1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B109D41-6E14-57C9-DA58-4CAD6C4CB1EF}"/>
              </a:ext>
            </a:extLst>
          </p:cNvPr>
          <p:cNvSpPr txBox="1"/>
          <p:nvPr/>
        </p:nvSpPr>
        <p:spPr>
          <a:xfrm>
            <a:off x="7772155" y="5789756"/>
            <a:ext cx="73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b="1" dirty="0"/>
              <a:t>14</a:t>
            </a:r>
            <a:endParaRPr lang="fr-FR" sz="2400" b="1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C926E4B-8825-529D-A7F1-5D9502A93F24}"/>
              </a:ext>
            </a:extLst>
          </p:cNvPr>
          <p:cNvCxnSpPr/>
          <p:nvPr/>
        </p:nvCxnSpPr>
        <p:spPr>
          <a:xfrm>
            <a:off x="1599501" y="490056"/>
            <a:ext cx="1080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A58A7666-AF74-576D-23CA-E5F69FD5A269}"/>
              </a:ext>
            </a:extLst>
          </p:cNvPr>
          <p:cNvCxnSpPr/>
          <p:nvPr/>
        </p:nvCxnSpPr>
        <p:spPr>
          <a:xfrm>
            <a:off x="1582993" y="1500276"/>
            <a:ext cx="792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A49CEF2-E3F2-007D-CEEB-DB6B6548DC6C}"/>
              </a:ext>
            </a:extLst>
          </p:cNvPr>
          <p:cNvCxnSpPr/>
          <p:nvPr/>
        </p:nvCxnSpPr>
        <p:spPr>
          <a:xfrm>
            <a:off x="1582993" y="2020118"/>
            <a:ext cx="612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08226AA-950A-FA8E-B245-C6A5B5656048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08341" y="221665"/>
            <a:ext cx="1078413" cy="1573200"/>
          </a:xfrm>
          <a:prstGeom prst="rect">
            <a:avLst/>
          </a:prstGeom>
          <a:ln>
            <a:noFill/>
          </a:ln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A3766FFF-D495-EBBA-5EED-3C07F485F956}"/>
              </a:ext>
            </a:extLst>
          </p:cNvPr>
          <p:cNvSpPr txBox="1"/>
          <p:nvPr/>
        </p:nvSpPr>
        <p:spPr>
          <a:xfrm rot="16200000">
            <a:off x="2514075" y="2753233"/>
            <a:ext cx="1926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800" dirty="0">
                <a:latin typeface="Forte Forward" panose="020B0604020202020204" pitchFamily="2" charset="0"/>
                <a:cs typeface="Forte Forward" panose="020B0604020202020204" pitchFamily="2" charset="0"/>
              </a:rPr>
              <a:t>Pop</a:t>
            </a:r>
            <a:endParaRPr lang="fr-FR" sz="2800" dirty="0">
              <a:latin typeface="Forte Forward" panose="020B0604020202020204" pitchFamily="2" charset="0"/>
              <a:cs typeface="Forte Forward" panose="020B0604020202020204" pitchFamily="2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D4C44E1C-90DA-9C98-5F73-894361A53C92}"/>
              </a:ext>
            </a:extLst>
          </p:cNvPr>
          <p:cNvSpPr txBox="1"/>
          <p:nvPr/>
        </p:nvSpPr>
        <p:spPr>
          <a:xfrm rot="16200000">
            <a:off x="3232880" y="2256526"/>
            <a:ext cx="294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800" dirty="0">
                <a:latin typeface="Forte Forward" panose="020B0604020202020204" pitchFamily="2" charset="0"/>
                <a:cs typeface="Forte Forward" panose="020B0604020202020204" pitchFamily="2" charset="0"/>
              </a:rPr>
              <a:t>Canadian Pop</a:t>
            </a:r>
            <a:endParaRPr lang="fr-FR" sz="2800" dirty="0">
              <a:latin typeface="Forte Forward" panose="020B0604020202020204" pitchFamily="2" charset="0"/>
              <a:cs typeface="Forte Forward" panose="020B0604020202020204" pitchFamily="2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7B43C44-C4A9-F2BC-B74A-5889F86D4ABF}"/>
              </a:ext>
            </a:extLst>
          </p:cNvPr>
          <p:cNvSpPr txBox="1"/>
          <p:nvPr/>
        </p:nvSpPr>
        <p:spPr>
          <a:xfrm rot="16200000">
            <a:off x="5651662" y="2265323"/>
            <a:ext cx="2803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orte Forward" panose="020B0604020202020204" pitchFamily="2" charset="0"/>
                <a:cs typeface="Forte Forward" panose="020B0604020202020204" pitchFamily="2" charset="0"/>
              </a:rPr>
              <a:t>Barbadian</a:t>
            </a:r>
            <a:r>
              <a:rPr lang="fr-MC" sz="2800" dirty="0">
                <a:latin typeface="Forte Forward" panose="020B0604020202020204" pitchFamily="2" charset="0"/>
                <a:cs typeface="Forte Forward" panose="020B0604020202020204" pitchFamily="2" charset="0"/>
              </a:rPr>
              <a:t> Pop</a:t>
            </a:r>
            <a:endParaRPr lang="fr-FR" sz="2800" dirty="0">
              <a:latin typeface="Forte Forward" panose="020B0604020202020204" pitchFamily="2" charset="0"/>
              <a:cs typeface="Forte Forward" panose="020B0604020202020204" pitchFamily="2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3693647-4D5D-2857-0E9A-8E1DA5DDFC38}"/>
              </a:ext>
            </a:extLst>
          </p:cNvPr>
          <p:cNvSpPr txBox="1"/>
          <p:nvPr/>
        </p:nvSpPr>
        <p:spPr>
          <a:xfrm rot="16200000">
            <a:off x="4530517" y="2348431"/>
            <a:ext cx="2803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800" dirty="0">
                <a:latin typeface="Forte Forward" panose="020B0604020202020204" pitchFamily="2" charset="0"/>
                <a:cs typeface="Forte Forward" panose="020B0604020202020204" pitchFamily="2" charset="0"/>
              </a:rPr>
              <a:t>Boy Band</a:t>
            </a:r>
            <a:endParaRPr lang="fr-FR" sz="2800" dirty="0">
              <a:latin typeface="Forte Forward" panose="020B0604020202020204" pitchFamily="2" charset="0"/>
              <a:cs typeface="Forte Forward" panose="020B0604020202020204" pitchFamily="2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0E91DF7-7EA8-E736-511D-FB9B53482BA2}"/>
              </a:ext>
            </a:extLst>
          </p:cNvPr>
          <p:cNvSpPr txBox="1"/>
          <p:nvPr/>
        </p:nvSpPr>
        <p:spPr>
          <a:xfrm>
            <a:off x="2886754" y="0"/>
            <a:ext cx="8970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Forte" panose="03060902040502070203" pitchFamily="66" charset="0"/>
              </a:rPr>
              <a:t>Dance Pop Plays Octaves Higher Than Other Genres Whiles A Few Artists Leads The Rhythm Of The Industry 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BC26743-540E-5261-BE04-3FAF89258016}"/>
              </a:ext>
            </a:extLst>
          </p:cNvPr>
          <p:cNvSpPr txBox="1"/>
          <p:nvPr/>
        </p:nvSpPr>
        <p:spPr>
          <a:xfrm>
            <a:off x="1808341" y="252924"/>
            <a:ext cx="75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b="1" dirty="0">
                <a:solidFill>
                  <a:schemeClr val="bg1"/>
                </a:solidFill>
              </a:rPr>
              <a:t>327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6ACD565-391C-D863-BCC9-B39D8DBB93D4}"/>
              </a:ext>
            </a:extLst>
          </p:cNvPr>
          <p:cNvSpPr txBox="1"/>
          <p:nvPr/>
        </p:nvSpPr>
        <p:spPr>
          <a:xfrm>
            <a:off x="2929064" y="5019143"/>
            <a:ext cx="75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b="1" dirty="0">
                <a:solidFill>
                  <a:schemeClr val="bg1"/>
                </a:solidFill>
              </a:rPr>
              <a:t> 60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103E99E-8760-91DE-C0D6-9134C402FEE7}"/>
              </a:ext>
            </a:extLst>
          </p:cNvPr>
          <p:cNvSpPr txBox="1"/>
          <p:nvPr/>
        </p:nvSpPr>
        <p:spPr>
          <a:xfrm>
            <a:off x="4146190" y="5541339"/>
            <a:ext cx="75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b="1" dirty="0">
                <a:solidFill>
                  <a:schemeClr val="bg1"/>
                </a:solidFill>
              </a:rPr>
              <a:t> 34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F2BC308-A753-D6F7-2340-C48144B66B8A}"/>
              </a:ext>
            </a:extLst>
          </p:cNvPr>
          <p:cNvSpPr txBox="1"/>
          <p:nvPr/>
        </p:nvSpPr>
        <p:spPr>
          <a:xfrm>
            <a:off x="6613193" y="5827281"/>
            <a:ext cx="75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b="1" dirty="0">
                <a:solidFill>
                  <a:schemeClr val="bg1"/>
                </a:solidFill>
              </a:rPr>
              <a:t> 15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B43CD71-1291-DA93-4C25-DCD464EE582B}"/>
              </a:ext>
            </a:extLst>
          </p:cNvPr>
          <p:cNvSpPr txBox="1"/>
          <p:nvPr/>
        </p:nvSpPr>
        <p:spPr>
          <a:xfrm>
            <a:off x="5369580" y="5812584"/>
            <a:ext cx="75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C" sz="2400" b="1" dirty="0">
                <a:solidFill>
                  <a:schemeClr val="bg1"/>
                </a:solidFill>
              </a:rPr>
              <a:t> 15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155E58A-D5F0-3370-C7BA-2BC329CBAB13}"/>
              </a:ext>
            </a:extLst>
          </p:cNvPr>
          <p:cNvSpPr txBox="1"/>
          <p:nvPr/>
        </p:nvSpPr>
        <p:spPr>
          <a:xfrm>
            <a:off x="9276957" y="2884612"/>
            <a:ext cx="2932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effectLst/>
                <a:latin typeface="Forte" panose="03060902040502070203" pitchFamily="66" charset="0"/>
              </a:rPr>
              <a:t>Top Artists by Number of Songs in the top 50</a:t>
            </a: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3DF74E7E-BF7F-1CFA-0B70-EBE1FCF2E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Melvyn ROLLAND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3D8EC735-8270-00C6-E3F7-CEB0164A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01F-7855-473E-A3D3-91CDAB6A650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59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1F4456-1AB6-5810-5B22-03BEFAE1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15532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Data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5135FB-22E1-C9D5-6056-9B388D64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4297" y="6423025"/>
            <a:ext cx="56189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Melvyn ROLLAND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F8DB7D-41E5-EE6F-3B7A-3D074A40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317" y="6423025"/>
            <a:ext cx="7715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3C901F-7855-473E-A3D3-91CDAB6A650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C96494E-1440-245B-7FAE-5C092A053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41" y="2139663"/>
            <a:ext cx="378744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chemeClr val="bg1"/>
                </a:solidFill>
              </a:rPr>
              <a:t>Found</a:t>
            </a:r>
            <a:r>
              <a:rPr lang="fr-FR" sz="2800" dirty="0">
                <a:solidFill>
                  <a:schemeClr val="bg1"/>
                </a:solidFill>
              </a:rPr>
              <a:t> on </a:t>
            </a:r>
            <a:r>
              <a:rPr lang="fr-FR" sz="2800" dirty="0" err="1">
                <a:solidFill>
                  <a:schemeClr val="bg1"/>
                </a:solidFill>
              </a:rPr>
              <a:t>github</a:t>
            </a:r>
            <a:r>
              <a:rPr lang="fr-FR" sz="2800" dirty="0">
                <a:solidFill>
                  <a:schemeClr val="bg1"/>
                </a:solidFill>
              </a:rPr>
              <a:t> : </a:t>
            </a:r>
            <a:r>
              <a:rPr lang="fr-FR" sz="2800" dirty="0">
                <a:hlinkClick r:id="rId2"/>
              </a:rPr>
              <a:t>https://gist.github.com/rioto9858/ff72b72b3bf5754d29dd1ebf898fc893#file-top50musicfrom2010-2019-csv</a:t>
            </a:r>
            <a:endParaRPr lang="fr-FR" sz="2800" dirty="0"/>
          </a:p>
          <a:p>
            <a:endParaRPr lang="fr-FR" sz="2800" dirty="0"/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Dataset of top 50 Spotify music from 2010 to 2019. Originally published at </a:t>
            </a:r>
            <a:r>
              <a:rPr lang="en-US" sz="2800" dirty="0" err="1">
                <a:hlinkClick r:id="rId3"/>
              </a:rPr>
              <a:t>Kaggle:Top</a:t>
            </a:r>
            <a:r>
              <a:rPr lang="en-US" sz="2800" dirty="0">
                <a:hlinkClick r:id="rId3"/>
              </a:rPr>
              <a:t> Spotify songs from 2010-2019 - BY YEAR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which is scraped from </a:t>
            </a:r>
            <a:r>
              <a:rPr lang="en-US" sz="2800" dirty="0">
                <a:hlinkClick r:id="rId4"/>
              </a:rPr>
              <a:t>Spotify: Organize your music</a:t>
            </a:r>
            <a:endParaRPr lang="fr-FR" sz="2800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FA3F5E-D150-F769-3E07-82D2E6902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704" y="997330"/>
            <a:ext cx="4747547" cy="4863340"/>
          </a:xfrm>
          <a:prstGeom prst="rect">
            <a:avLst/>
          </a:prstGeom>
        </p:spPr>
      </p:pic>
      <p:pic>
        <p:nvPicPr>
          <p:cNvPr id="10" name="Image 9" descr="Une image contenant logo&#10;&#10;Description générée automatiquement">
            <a:extLst>
              <a:ext uri="{FF2B5EF4-FFF2-40B4-BE49-F238E27FC236}">
                <a16:creationId xmlns:a16="http://schemas.microsoft.com/office/drawing/2014/main" id="{EE369C61-D62F-62D5-0CEF-16B6FCAF11E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873" y="0"/>
            <a:ext cx="950264" cy="74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1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66D61A9-94A9-2F71-136C-96A8FD958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9601" y="492573"/>
            <a:ext cx="5821986" cy="5880796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5135FB-22E1-C9D5-6056-9B388D64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4297" y="6423025"/>
            <a:ext cx="56189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Melvyn ROLLAND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F8DB7D-41E5-EE6F-3B7A-3D074A40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317" y="6423025"/>
            <a:ext cx="7715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3C901F-7855-473E-A3D3-91CDAB6A650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7" name="Image 6" descr="Une image contenant logo&#10;&#10;Description générée automatiquement">
            <a:extLst>
              <a:ext uri="{FF2B5EF4-FFF2-40B4-BE49-F238E27FC236}">
                <a16:creationId xmlns:a16="http://schemas.microsoft.com/office/drawing/2014/main" id="{00CDCED1-D0EB-97E6-2B59-884152E7EC7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873" y="0"/>
            <a:ext cx="950264" cy="742951"/>
          </a:xfrm>
          <a:prstGeom prst="rect">
            <a:avLst/>
          </a:prstGeom>
        </p:spPr>
      </p:pic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EE97B96E-DB1A-68B1-946C-E4788F28E441}"/>
              </a:ext>
            </a:extLst>
          </p:cNvPr>
          <p:cNvSpPr txBox="1">
            <a:spLocks/>
          </p:cNvSpPr>
          <p:nvPr/>
        </p:nvSpPr>
        <p:spPr>
          <a:xfrm>
            <a:off x="609316" y="2042161"/>
            <a:ext cx="3787441" cy="4101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Only</a:t>
            </a:r>
            <a:r>
              <a:rPr lang="fr-MC" sz="3200" dirty="0">
                <a:solidFill>
                  <a:schemeClr val="bg1"/>
                </a:solidFill>
              </a:rPr>
              <a:t> 184 </a:t>
            </a:r>
            <a:r>
              <a:rPr lang="en-GB" sz="3200" dirty="0">
                <a:solidFill>
                  <a:schemeClr val="bg1"/>
                </a:solidFill>
              </a:rPr>
              <a:t>different</a:t>
            </a:r>
            <a:r>
              <a:rPr lang="fr-MC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artists</a:t>
            </a:r>
            <a:r>
              <a:rPr lang="fr-MC" sz="3200" dirty="0">
                <a:solidFill>
                  <a:schemeClr val="bg1"/>
                </a:solidFill>
              </a:rPr>
              <a:t> out of </a:t>
            </a:r>
            <a:r>
              <a:rPr lang="fr-FR" sz="3200" b="0" i="0" dirty="0">
                <a:solidFill>
                  <a:srgbClr val="FFFFFF"/>
                </a:solidFill>
                <a:effectLst/>
              </a:rPr>
              <a:t>584</a:t>
            </a:r>
            <a:r>
              <a:rPr lang="fr-MC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b="0" i="0" dirty="0">
                <a:solidFill>
                  <a:schemeClr val="bg1"/>
                </a:solidFill>
                <a:effectLst/>
              </a:rPr>
              <a:t>ifferent</a:t>
            </a:r>
            <a:r>
              <a:rPr lang="fr-MC" sz="3200" b="0" i="0" dirty="0">
                <a:solidFill>
                  <a:schemeClr val="bg1"/>
                </a:solidFill>
                <a:effectLst/>
              </a:rPr>
              <a:t> </a:t>
            </a:r>
            <a:r>
              <a:rPr lang="fr-MC" sz="3200" b="0" i="0" dirty="0" err="1">
                <a:solidFill>
                  <a:schemeClr val="bg1"/>
                </a:solidFill>
                <a:effectLst/>
              </a:rPr>
              <a:t>songs</a:t>
            </a:r>
            <a:endParaRPr lang="fr-FR" sz="3200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3D57CFEB-110E-BB9C-B829-32D3ABA3571B}"/>
              </a:ext>
            </a:extLst>
          </p:cNvPr>
          <p:cNvSpPr txBox="1">
            <a:spLocks/>
          </p:cNvSpPr>
          <p:nvPr/>
        </p:nvSpPr>
        <p:spPr>
          <a:xfrm>
            <a:off x="742950" y="742951"/>
            <a:ext cx="3476625" cy="1553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10 artist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0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E197EBCB-4B73-AA58-1A61-FC7852BF8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950816"/>
            <a:ext cx="6553545" cy="4964310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8A9583-CC26-E4B5-8F01-4A47CC87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4297" y="6423025"/>
            <a:ext cx="56189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Melvyn ROLLAND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27F224-59CA-FB3A-288C-C9D0BC3F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317" y="6423025"/>
            <a:ext cx="7715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3C901F-7855-473E-A3D3-91CDAB6A6501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0" name="Image 9" descr="Une image contenant logo&#10;&#10;Description générée automatiquement">
            <a:extLst>
              <a:ext uri="{FF2B5EF4-FFF2-40B4-BE49-F238E27FC236}">
                <a16:creationId xmlns:a16="http://schemas.microsoft.com/office/drawing/2014/main" id="{36487AD1-56A7-E9DA-2161-87DFC16EDA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873" y="0"/>
            <a:ext cx="950264" cy="742951"/>
          </a:xfrm>
          <a:prstGeom prst="rect">
            <a:avLst/>
          </a:prstGeom>
        </p:spPr>
      </p:pic>
      <p:sp>
        <p:nvSpPr>
          <p:cNvPr id="11" name="Espace réservé du contenu 6">
            <a:extLst>
              <a:ext uri="{FF2B5EF4-FFF2-40B4-BE49-F238E27FC236}">
                <a16:creationId xmlns:a16="http://schemas.microsoft.com/office/drawing/2014/main" id="{8C55BD77-2C87-1E56-F593-CC996E5F47E4}"/>
              </a:ext>
            </a:extLst>
          </p:cNvPr>
          <p:cNvSpPr txBox="1">
            <a:spLocks/>
          </p:cNvSpPr>
          <p:nvPr/>
        </p:nvSpPr>
        <p:spPr>
          <a:xfrm>
            <a:off x="609316" y="2296160"/>
            <a:ext cx="3787441" cy="3847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MC" sz="3200" dirty="0">
                <a:solidFill>
                  <a:schemeClr val="bg1"/>
                </a:solidFill>
              </a:rPr>
              <a:t>Standard </a:t>
            </a:r>
            <a:r>
              <a:rPr lang="fr-MC" sz="3200" dirty="0" err="1">
                <a:solidFill>
                  <a:schemeClr val="bg1"/>
                </a:solidFill>
              </a:rPr>
              <a:t>deviation</a:t>
            </a:r>
            <a:r>
              <a:rPr lang="fr-MC" sz="3200" dirty="0">
                <a:solidFill>
                  <a:schemeClr val="bg1"/>
                </a:solidFill>
              </a:rPr>
              <a:t> </a:t>
            </a:r>
            <a:r>
              <a:rPr lang="fr-MC" sz="3200" dirty="0" err="1">
                <a:solidFill>
                  <a:schemeClr val="bg1"/>
                </a:solidFill>
              </a:rPr>
              <a:t>is</a:t>
            </a:r>
            <a:r>
              <a:rPr lang="fr-MC" sz="3200" dirty="0">
                <a:solidFill>
                  <a:schemeClr val="bg1"/>
                </a:solidFill>
              </a:rPr>
              <a:t> </a:t>
            </a:r>
            <a:r>
              <a:rPr lang="fr-MC" sz="3200" dirty="0" err="1">
                <a:solidFill>
                  <a:schemeClr val="bg1"/>
                </a:solidFill>
              </a:rPr>
              <a:t>less</a:t>
            </a:r>
            <a:r>
              <a:rPr lang="fr-MC" sz="3200" dirty="0">
                <a:solidFill>
                  <a:schemeClr val="bg1"/>
                </a:solidFill>
              </a:rPr>
              <a:t> </a:t>
            </a:r>
            <a:r>
              <a:rPr lang="fr-MC" sz="3200" dirty="0" err="1">
                <a:solidFill>
                  <a:schemeClr val="bg1"/>
                </a:solidFill>
              </a:rPr>
              <a:t>than</a:t>
            </a:r>
            <a:r>
              <a:rPr lang="fr-MC" sz="3200" dirty="0">
                <a:solidFill>
                  <a:schemeClr val="bg1"/>
                </a:solidFill>
              </a:rPr>
              <a:t> 25 bpm</a:t>
            </a:r>
            <a:endParaRPr lang="fr-FR" sz="3200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8EFFA4B-10CA-6E6A-9049-3EE3B8CC4C54}"/>
              </a:ext>
            </a:extLst>
          </p:cNvPr>
          <p:cNvSpPr txBox="1">
            <a:spLocks/>
          </p:cNvSpPr>
          <p:nvPr/>
        </p:nvSpPr>
        <p:spPr>
          <a:xfrm>
            <a:off x="742950" y="742951"/>
            <a:ext cx="3476625" cy="1553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Tempo of the Song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32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1ABDFE6-07A6-EDE8-F66F-6BA4F3AC0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1524" y="742951"/>
            <a:ext cx="6340481" cy="5880796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8A9583-CC26-E4B5-8F01-4A47CC87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4297" y="6423025"/>
            <a:ext cx="56189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Melvyn ROLLAND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27F224-59CA-FB3A-288C-C9D0BC3F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317" y="6423025"/>
            <a:ext cx="7715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3C901F-7855-473E-A3D3-91CDAB6A6501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7" name="Image 6" descr="Une image contenant logo&#10;&#10;Description générée automatiquement">
            <a:extLst>
              <a:ext uri="{FF2B5EF4-FFF2-40B4-BE49-F238E27FC236}">
                <a16:creationId xmlns:a16="http://schemas.microsoft.com/office/drawing/2014/main" id="{BC52BCFC-09E4-B4BA-5332-5C1D77AAC3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873" y="0"/>
            <a:ext cx="950264" cy="742951"/>
          </a:xfrm>
          <a:prstGeom prst="rect">
            <a:avLst/>
          </a:prstGeom>
        </p:spPr>
      </p:pic>
      <p:sp>
        <p:nvSpPr>
          <p:cNvPr id="9" name="Espace réservé du contenu 6">
            <a:extLst>
              <a:ext uri="{FF2B5EF4-FFF2-40B4-BE49-F238E27FC236}">
                <a16:creationId xmlns:a16="http://schemas.microsoft.com/office/drawing/2014/main" id="{90EA1271-EF52-BB72-E502-A94569BA523B}"/>
              </a:ext>
            </a:extLst>
          </p:cNvPr>
          <p:cNvSpPr txBox="1">
            <a:spLocks/>
          </p:cNvSpPr>
          <p:nvPr/>
        </p:nvSpPr>
        <p:spPr>
          <a:xfrm>
            <a:off x="609316" y="2296160"/>
            <a:ext cx="3787441" cy="3847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MC" sz="3200" dirty="0">
                <a:solidFill>
                  <a:schemeClr val="bg1"/>
                </a:solidFill>
              </a:rPr>
              <a:t>55,9 % of the </a:t>
            </a:r>
            <a:r>
              <a:rPr lang="fr-MC" sz="3200" dirty="0" err="1">
                <a:solidFill>
                  <a:schemeClr val="bg1"/>
                </a:solidFill>
              </a:rPr>
              <a:t>songs</a:t>
            </a:r>
            <a:r>
              <a:rPr lang="fr-MC" sz="3200" dirty="0">
                <a:solidFill>
                  <a:schemeClr val="bg1"/>
                </a:solidFill>
              </a:rPr>
              <a:t> are dance pop</a:t>
            </a:r>
            <a:endParaRPr lang="fr-FR" sz="3200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7623D61D-B737-3EA4-0301-A2D8DDB162EE}"/>
              </a:ext>
            </a:extLst>
          </p:cNvPr>
          <p:cNvSpPr txBox="1">
            <a:spLocks/>
          </p:cNvSpPr>
          <p:nvPr/>
        </p:nvSpPr>
        <p:spPr>
          <a:xfrm>
            <a:off x="742950" y="742951"/>
            <a:ext cx="3476625" cy="1553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30 genres 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86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usic sheet">
            <a:extLst>
              <a:ext uri="{FF2B5EF4-FFF2-40B4-BE49-F238E27FC236}">
                <a16:creationId xmlns:a16="http://schemas.microsoft.com/office/drawing/2014/main" id="{631181DA-77CA-9DA1-1B4E-1D0BC968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12F63EB-2CF3-D74C-56A3-21CD6B70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80" cy="6857990"/>
          </a:xfrm>
          <a:solidFill>
            <a:schemeClr val="bg2">
              <a:lumMod val="25000"/>
              <a:alpha val="91000"/>
            </a:schemeClr>
          </a:solidFill>
          <a:ln w="279400" cap="sq" cmpd="thinThick" algn="ctr">
            <a:noFill/>
            <a:prstDash val="solid"/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Is Music Diversity Dead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8ED43B-9FCB-9CEB-B111-1D0E82D4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Melvyn ROLLAND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1F323C-1C4E-4AD4-B5B4-34373B66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A63C901F-7855-473E-A3D3-91CDAB6A6501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51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AE07E5-F929-C466-74FE-1DFCF1D7D790}"/>
              </a:ext>
            </a:extLst>
          </p:cNvPr>
          <p:cNvSpPr/>
          <p:nvPr/>
        </p:nvSpPr>
        <p:spPr>
          <a:xfrm>
            <a:off x="320044" y="321732"/>
            <a:ext cx="4578812" cy="62145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EE69E9-DF61-2B99-59D9-C0756736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6" y="637523"/>
            <a:ext cx="3720989" cy="1690993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Different Habits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Different Platforms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Different Stats</a:t>
            </a:r>
          </a:p>
        </p:txBody>
      </p:sp>
      <p:pic>
        <p:nvPicPr>
          <p:cNvPr id="9" name="Image 8" descr="Une image contenant logo&#10;&#10;Description générée automatiquement">
            <a:extLst>
              <a:ext uri="{FF2B5EF4-FFF2-40B4-BE49-F238E27FC236}">
                <a16:creationId xmlns:a16="http://schemas.microsoft.com/office/drawing/2014/main" id="{E4E45C01-A4EC-782E-73C4-F466A5B91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423" y="2547840"/>
            <a:ext cx="3211039" cy="1806209"/>
          </a:xfrm>
          <a:prstGeom prst="rect">
            <a:avLst/>
          </a:prstGeom>
        </p:spPr>
      </p:pic>
      <p:pic>
        <p:nvPicPr>
          <p:cNvPr id="7" name="Espace réservé du contenu 6" descr="Une image contenant logo&#10;&#10;Description générée automatiquement">
            <a:extLst>
              <a:ext uri="{FF2B5EF4-FFF2-40B4-BE49-F238E27FC236}">
                <a16:creationId xmlns:a16="http://schemas.microsoft.com/office/drawing/2014/main" id="{4F9A8A24-7E9E-406C-5D7F-3431A7E24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398" y="325905"/>
            <a:ext cx="1853874" cy="1853874"/>
          </a:xfrm>
          <a:prstGeom prst="rect">
            <a:avLst/>
          </a:prstGeom>
        </p:spPr>
      </p:pic>
      <p:pic>
        <p:nvPicPr>
          <p:cNvPr id="13" name="Image 12" descr="Une image contenant logo&#10;&#10;Description générée automatiquement">
            <a:extLst>
              <a:ext uri="{FF2B5EF4-FFF2-40B4-BE49-F238E27FC236}">
                <a16:creationId xmlns:a16="http://schemas.microsoft.com/office/drawing/2014/main" id="{711969B3-8EE2-0B06-101D-A4B580E18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486" y="321732"/>
            <a:ext cx="3219976" cy="181123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5F272E5-8095-5250-6E41-5CBAB4DB20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265" y="4642778"/>
            <a:ext cx="1850097" cy="185009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EB1DCD-A549-EA43-6866-083B7D0F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4906" y="6495082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Melvyn ROLLAND</a:t>
            </a:r>
          </a:p>
        </p:txBody>
      </p:sp>
      <p:pic>
        <p:nvPicPr>
          <p:cNvPr id="11" name="Image 10" descr="Une image contenant logo&#10;&#10;Description générée automatiquement">
            <a:extLst>
              <a:ext uri="{FF2B5EF4-FFF2-40B4-BE49-F238E27FC236}">
                <a16:creationId xmlns:a16="http://schemas.microsoft.com/office/drawing/2014/main" id="{A92841B5-E3AE-81D0-C5E2-18CDA26874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945" y="2534572"/>
            <a:ext cx="3211571" cy="1846653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44DDBE-F1FD-EC92-B185-EA745D5E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6906" y="649508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3C901F-7855-473E-A3D3-91CDAB6A6501}" type="slidenum">
              <a:rPr lang="fr-FR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fr-FR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Image 16" descr="Une image contenant disque compact, Appareils électroniques&#10;&#10;Description générée automatiquement">
            <a:extLst>
              <a:ext uri="{FF2B5EF4-FFF2-40B4-BE49-F238E27FC236}">
                <a16:creationId xmlns:a16="http://schemas.microsoft.com/office/drawing/2014/main" id="{ECC22A8D-2EFF-30B4-F845-860B702CCD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33" y="4867029"/>
            <a:ext cx="1541237" cy="1541237"/>
          </a:xfrm>
          <a:prstGeom prst="rect">
            <a:avLst/>
          </a:prstGeom>
        </p:spPr>
      </p:pic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F173F68-C789-59B8-13BD-A52971A3FD2A}"/>
              </a:ext>
            </a:extLst>
          </p:cNvPr>
          <p:cNvCxnSpPr>
            <a:cxnSpLocks/>
          </p:cNvCxnSpPr>
          <p:nvPr/>
        </p:nvCxnSpPr>
        <p:spPr>
          <a:xfrm>
            <a:off x="4659923" y="2409092"/>
            <a:ext cx="7532077" cy="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6F68A10-4722-5075-2B20-E94FE2514AD8}"/>
              </a:ext>
            </a:extLst>
          </p:cNvPr>
          <p:cNvCxnSpPr>
            <a:cxnSpLocks/>
          </p:cNvCxnSpPr>
          <p:nvPr/>
        </p:nvCxnSpPr>
        <p:spPr>
          <a:xfrm>
            <a:off x="4677442" y="4610539"/>
            <a:ext cx="7524000" cy="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CA7C05CD-9721-3087-B6B0-33C9AFC0490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5" r="17637"/>
          <a:stretch/>
        </p:blipFill>
        <p:spPr>
          <a:xfrm>
            <a:off x="1591410" y="3991708"/>
            <a:ext cx="1890343" cy="17848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7" name="Interdiction 36">
            <a:extLst>
              <a:ext uri="{FF2B5EF4-FFF2-40B4-BE49-F238E27FC236}">
                <a16:creationId xmlns:a16="http://schemas.microsoft.com/office/drawing/2014/main" id="{A953E7E4-89F4-A5DF-3663-166B795A57DA}"/>
              </a:ext>
            </a:extLst>
          </p:cNvPr>
          <p:cNvSpPr/>
          <p:nvPr/>
        </p:nvSpPr>
        <p:spPr>
          <a:xfrm>
            <a:off x="1529861" y="3921369"/>
            <a:ext cx="2020845" cy="1916724"/>
          </a:xfrm>
          <a:prstGeom prst="noSmoking">
            <a:avLst>
              <a:gd name="adj" fmla="val 533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91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ectangle 30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arme&#10;&#10;Description générée automatiquement">
            <a:extLst>
              <a:ext uri="{FF2B5EF4-FFF2-40B4-BE49-F238E27FC236}">
                <a16:creationId xmlns:a16="http://schemas.microsoft.com/office/drawing/2014/main" id="{823F905D-DC65-657A-51E4-6462A8AE3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66" y="0"/>
            <a:ext cx="12209166" cy="6881225"/>
          </a:xfrm>
          <a:prstGeom prst="rect">
            <a:avLst/>
          </a:prstGeom>
        </p:spPr>
      </p:pic>
      <p:pic>
        <p:nvPicPr>
          <p:cNvPr id="4" name="Picture 6" descr="Music sheet">
            <a:extLst>
              <a:ext uri="{FF2B5EF4-FFF2-40B4-BE49-F238E27FC236}">
                <a16:creationId xmlns:a16="http://schemas.microsoft.com/office/drawing/2014/main" id="{F9910056-228A-FAB4-DC48-3049B97C2D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730"/>
          <a:stretch/>
        </p:blipFill>
        <p:spPr>
          <a:xfrm>
            <a:off x="-127853" y="-21916"/>
            <a:ext cx="12615127" cy="7096010"/>
          </a:xfrm>
          <a:prstGeom prst="rect">
            <a:avLst/>
          </a:prstGeom>
        </p:spPr>
      </p:pic>
      <p:sp>
        <p:nvSpPr>
          <p:cNvPr id="304" name="Google Shape;304;p35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r>
              <a:rPr lang="fr-FR" sz="7200" dirty="0" err="1">
                <a:solidFill>
                  <a:schemeClr val="bg1"/>
                </a:solidFill>
                <a:latin typeface="Forte" panose="03060902040502070203" pitchFamily="66" charset="0"/>
              </a:rPr>
              <a:t>Thanks</a:t>
            </a:r>
            <a:r>
              <a:rPr lang="fr-FR" sz="7200" dirty="0">
                <a:solidFill>
                  <a:schemeClr val="bg1"/>
                </a:solidFill>
                <a:latin typeface="Forte" panose="03060902040502070203" pitchFamily="66" charset="0"/>
              </a:rPr>
              <a:t> For </a:t>
            </a:r>
            <a:r>
              <a:rPr lang="fr-FR" sz="7200" dirty="0" err="1">
                <a:solidFill>
                  <a:schemeClr val="bg1"/>
                </a:solidFill>
                <a:latin typeface="Forte" panose="03060902040502070203" pitchFamily="66" charset="0"/>
              </a:rPr>
              <a:t>Your</a:t>
            </a:r>
            <a:r>
              <a:rPr lang="fr-FR" sz="7200" dirty="0">
                <a:solidFill>
                  <a:schemeClr val="bg1"/>
                </a:solidFill>
                <a:latin typeface="Forte" panose="03060902040502070203" pitchFamily="66" charset="0"/>
              </a:rPr>
              <a:t> Attention</a:t>
            </a:r>
          </a:p>
        </p:txBody>
      </p:sp>
      <p:sp>
        <p:nvSpPr>
          <p:cNvPr id="305" name="Google Shape;305;p35"/>
          <p:cNvSpPr txBox="1"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>
                <a:solidFill>
                  <a:schemeClr val="bg1"/>
                </a:solidFill>
              </a:rPr>
              <a:t>Melvyn ROLLAND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01" name="Google Shape;301;p35"/>
          <p:cNvSpPr/>
          <p:nvPr/>
        </p:nvSpPr>
        <p:spPr>
          <a:xfrm>
            <a:off x="17083057" y="1163699"/>
            <a:ext cx="193311" cy="363087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2" name="Google Shape;302;p35"/>
          <p:cNvSpPr/>
          <p:nvPr/>
        </p:nvSpPr>
        <p:spPr>
          <a:xfrm>
            <a:off x="16846321" y="1312542"/>
            <a:ext cx="221300" cy="301613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3" name="Google Shape;303;p35"/>
          <p:cNvSpPr/>
          <p:nvPr/>
        </p:nvSpPr>
        <p:spPr>
          <a:xfrm>
            <a:off x="16478795" y="3526089"/>
            <a:ext cx="155904" cy="71937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5" name="Image 4" descr="Une image contenant logo&#10;&#10;Description générée automatiquement">
            <a:extLst>
              <a:ext uri="{FF2B5EF4-FFF2-40B4-BE49-F238E27FC236}">
                <a16:creationId xmlns:a16="http://schemas.microsoft.com/office/drawing/2014/main" id="{B20DEDF8-BE6C-D709-926B-E8E0FCD018F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590" y="90407"/>
            <a:ext cx="1756047" cy="13729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9885CF3-2525-9A4B-26E9-B6905D63BB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123" y="5145242"/>
            <a:ext cx="1523980" cy="152398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224E138-2848-0FD5-9C7C-54DE09DF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Melvyn ROLLAND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DE6B15-4F42-9E1D-0F7C-AC15C39C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01F-7855-473E-A3D3-91CDAB6A650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79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267</Words>
  <Application>Microsoft Office PowerPoint</Application>
  <PresentationFormat>Grand écran</PresentationFormat>
  <Paragraphs>82</Paragraphs>
  <Slides>11</Slides>
  <Notes>3</Notes>
  <HiddenSlides>2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Forte</vt:lpstr>
      <vt:lpstr>Forte Forward</vt:lpstr>
      <vt:lpstr>Thème Office</vt:lpstr>
      <vt:lpstr>Top 50 Music From 2010-2019</vt:lpstr>
      <vt:lpstr>Présentation PowerPoint</vt:lpstr>
      <vt:lpstr>The Data</vt:lpstr>
      <vt:lpstr>Présentation PowerPoint</vt:lpstr>
      <vt:lpstr>Présentation PowerPoint</vt:lpstr>
      <vt:lpstr>Présentation PowerPoint</vt:lpstr>
      <vt:lpstr>Is Music Diversity Dead ?</vt:lpstr>
      <vt:lpstr>Different Habits Different Platforms Different Stats</vt:lpstr>
      <vt:lpstr>Thanks For Your Attention</vt:lpstr>
      <vt:lpstr>Thanks For Your Attention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ROLLAND Melvyn</dc:creator>
  <cp:lastModifiedBy>ROLLAND Melvyn</cp:lastModifiedBy>
  <cp:revision>12</cp:revision>
  <dcterms:created xsi:type="dcterms:W3CDTF">2023-04-26T17:37:12Z</dcterms:created>
  <dcterms:modified xsi:type="dcterms:W3CDTF">2023-05-03T12:17:39Z</dcterms:modified>
</cp:coreProperties>
</file>