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270" r:id="rId10"/>
    <p:sldId id="271" r:id="rId11"/>
    <p:sldId id="293" r:id="rId12"/>
    <p:sldId id="294" r:id="rId13"/>
    <p:sldId id="272" r:id="rId14"/>
    <p:sldId id="273" r:id="rId15"/>
    <p:sldId id="275" r:id="rId16"/>
    <p:sldId id="276" r:id="rId17"/>
    <p:sldId id="277" r:id="rId18"/>
    <p:sldId id="280" r:id="rId19"/>
    <p:sldId id="278" r:id="rId20"/>
    <p:sldId id="279" r:id="rId21"/>
    <p:sldId id="281" r:id="rId22"/>
    <p:sldId id="282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4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 SYSTÈME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3185" y="5449570"/>
            <a:ext cx="2315845" cy="103568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Paiement mobile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185" y="2068830"/>
            <a:ext cx="2688590" cy="165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Gestion des droits numériques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274695" y="4132580"/>
            <a:ext cx="6083300" cy="722630"/>
          </a:xfrm>
          <a:prstGeom prst="wedgeRoundRectCallout">
            <a:avLst>
              <a:gd name="adj1" fmla="val -73413"/>
              <a:gd name="adj2" fmla="val 13804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paiement effectué à l’aide d’un appareil mobile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457575" y="2406015"/>
            <a:ext cx="8409940" cy="977265"/>
          </a:xfrm>
          <a:prstGeom prst="wedgeRoundRectCallout">
            <a:avLst>
              <a:gd name="adj1" fmla="val -58119"/>
              <a:gd name="adj2" fmla="val 13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Principe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éviter que la diffusion d'une œuvre numérique échappe au contrôle de son auteur ou de ses ayants droit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227320" y="5243830"/>
            <a:ext cx="6640830" cy="1447165"/>
          </a:xfrm>
          <a:prstGeom prst="wedgeRoundRectCallout">
            <a:avLst>
              <a:gd name="adj1" fmla="val -93306"/>
              <a:gd name="adj2" fmla="val 151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Mode de paiement</a:t>
            </a:r>
            <a:endParaRPr lang="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à distance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(Intenet, SMS, QR code) 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de contact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(NFC, ondes sonores,</a:t>
            </a: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MST) 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de mobile à mobile</a:t>
            </a:r>
            <a:endParaRPr lang="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699510" y="1386840"/>
            <a:ext cx="8168640" cy="840105"/>
          </a:xfrm>
          <a:prstGeom prst="wedgeRoundRectCallout">
            <a:avLst>
              <a:gd name="adj1" fmla="val -64023"/>
              <a:gd name="adj2" fmla="val 6291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bjectif </a:t>
            </a: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contrôler l'utilisation qui est faite des œuvres numériques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2725" y="2078990"/>
            <a:ext cx="11779885" cy="466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Gabon : SOGAPRESSE</a:t>
            </a:r>
            <a:r>
              <a:rPr lang="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(www.e-kiosque-sogapresse.com)</a:t>
            </a:r>
            <a:endParaRPr lang="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Afrique Centrale : ekiosque</a:t>
            </a:r>
            <a:r>
              <a:rPr lang="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(www.ekiosque.cm),</a:t>
            </a: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 237kiosk</a:t>
            </a:r>
            <a:r>
              <a:rPr lang="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(www.237kiosk.com)</a:t>
            </a:r>
            <a:endParaRPr lang="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</a:t>
            </a:r>
            <a:r>
              <a:rPr lang="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(Jeune Afrique, Le Monde)</a:t>
            </a:r>
            <a:endParaRPr lang="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</a:t>
            </a:r>
            <a:r>
              <a:rPr lang="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(Windows Store, Apple Store, Goople Play, Softonic)</a:t>
            </a:r>
            <a:endParaRPr lang="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28295" y="1920240"/>
            <a:ext cx="116147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 travail consistera à développer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 ce,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de publier leurs documents sur la plateforme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Permettre aux utilisateurs </a:t>
                      </a:r>
                      <a:r>
                        <a:rPr lang="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d'e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ffectuer des recherches sur des  sujets traités par les documents existants dans le système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Offrir aux lecteurs un moyen d’acquisition de document par paiement électronique(mobile money).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mpêcher le transfert des documents numériques vers un appareil externe et vers toute autre destination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d'avoir une vue globale sur l'évolution de leurs ventes(Statistiques)</a:t>
                      </a:r>
                      <a:endParaRPr lang="" alt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" y="1997710"/>
            <a:ext cx="7811135" cy="1428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Scrum : 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variante de</a:t>
            </a: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méthode agile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composé d’un certain nombre d’itérations nommés </a:t>
            </a: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sprints 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ayant une durée d’</a:t>
            </a: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une à quatre semaines</a:t>
            </a:r>
            <a:endParaRPr lang="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3849370"/>
            <a:ext cx="7811770" cy="8153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2TUP : 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processus  de  développement  basé  sur  le  processus  </a:t>
            </a: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UP</a:t>
            </a:r>
            <a:endParaRPr lang="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185" y="5164455"/>
            <a:ext cx="7811135" cy="1419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UML :</a:t>
            </a:r>
            <a:r>
              <a:rPr lang="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langage  de  </a:t>
            </a: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modélisation  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destiné  à  décrire  des besoins, spécifier et documenter des systèmes informatiques dans une</a:t>
            </a: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approche orientée obje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2t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6425" y="3849370"/>
            <a:ext cx="3877310" cy="1836420"/>
          </a:xfrm>
          <a:prstGeom prst="rect">
            <a:avLst/>
          </a:prstGeom>
        </p:spPr>
      </p:pic>
      <p:pic>
        <p:nvPicPr>
          <p:cNvPr id="12" name="Picture 11" descr="u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85" y="5836920"/>
            <a:ext cx="2334895" cy="893445"/>
          </a:xfrm>
          <a:prstGeom prst="rect">
            <a:avLst/>
          </a:prstGeom>
        </p:spPr>
      </p:pic>
      <p:pic>
        <p:nvPicPr>
          <p:cNvPr id="13" name="Picture 12" descr="scr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386205"/>
            <a:ext cx="4032885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 fontScale="90000" lnSpcReduction="10000"/>
          </a:bodyPr>
          <a:p>
            <a:pPr marL="0" indent="0" algn="just">
              <a:buFont typeface="+mj-lt"/>
              <a:buNone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Découpage du projet suivant Scrum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Information:</a:t>
            </a:r>
            <a:r>
              <a:rPr lang="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difficulté à comprendre le vocabulaire du domaine</a:t>
            </a:r>
            <a:endParaRPr lang="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Conception : </a:t>
            </a:r>
            <a:r>
              <a:rPr lang="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Mauvaise spécification</a:t>
            </a:r>
            <a:endParaRPr lang="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:  </a:t>
            </a:r>
            <a:r>
              <a:rPr lang="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Choix des techniques et outils de programmation inappropriés</a:t>
            </a:r>
            <a:endParaRPr lang="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ecoupage_sc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90090"/>
            <a:ext cx="10613390" cy="3090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55035" y="1640205"/>
            <a:ext cx="6252210" cy="2800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Chaque itération a une durée de 20 jours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899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des besoins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use_case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863090"/>
            <a:ext cx="8246110" cy="48672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9105" y="4592955"/>
            <a:ext cx="2780030" cy="8718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latin typeface="Times New Roman" panose="02020603050405020304" charset="0"/>
                <a:cs typeface="Times New Roman" panose="02020603050405020304" charset="0"/>
              </a:rPr>
              <a:t>Découpage en package</a:t>
            </a:r>
            <a:endParaRPr lang="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1 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 des besoins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470" y="4711700"/>
            <a:ext cx="29540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latin typeface="Times New Roman" panose="02020603050405020304" charset="0"/>
                <a:cs typeface="Times New Roman" panose="02020603050405020304" charset="0"/>
              </a:rPr>
              <a:t>Plannification en Sprint</a:t>
            </a:r>
            <a:endParaRPr lang="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use_case_s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1882140"/>
            <a:ext cx="828992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3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189990"/>
            <a:ext cx="6315075" cy="55410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6035" y="458025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" altLang="en-US"/>
              <a:t>D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386205"/>
            <a:ext cx="7134225" cy="5229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070" y="528701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séquence système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upload_seq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1553845"/>
            <a:ext cx="6372860" cy="492188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240" y="3774440"/>
            <a:ext cx="4827270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Uploader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815"/>
            <a:ext cx="10515600" cy="774700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111885"/>
            <a:ext cx="11786235" cy="5618480"/>
          </a:xfrm>
        </p:spPr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1206500"/>
            <a:ext cx="10720705" cy="1139190"/>
            <a:chOff x="996" y="1900"/>
            <a:chExt cx="16883" cy="1794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900"/>
              <a:ext cx="9829" cy="1278"/>
            </a:xfrm>
            <a:prstGeom prst="wedgeRoundRectCallout">
              <a:avLst>
                <a:gd name="adj1" fmla="val -73674"/>
                <a:gd name="adj2" fmla="val -7589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80167"/>
                <a:gd name="adj2" fmla="val 45537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(SCRUM,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</a:t>
              </a: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développement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</a:t>
              </a: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u Sprint 1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2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81176"/>
                <a:gd name="adj2" fmla="val -1501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170" y="530352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970" y="3659505"/>
            <a:ext cx="4596765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Acheter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diag_seq_achatD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386840"/>
            <a:ext cx="702183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158365"/>
            <a:ext cx="957707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None/>
            </a:pP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522095"/>
            <a:ext cx="1476375" cy="1476375"/>
          </a:xfrm>
          <a:prstGeom prst="rect">
            <a:avLst/>
          </a:prstGeom>
        </p:spPr>
      </p:pic>
      <p:pic>
        <p:nvPicPr>
          <p:cNvPr id="11" name="Picture 10" descr="java_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815465"/>
            <a:ext cx="2026285" cy="1644015"/>
          </a:xfrm>
          <a:prstGeom prst="rect">
            <a:avLst/>
          </a:prstGeom>
        </p:spPr>
      </p:pic>
      <p:pic>
        <p:nvPicPr>
          <p:cNvPr id="12" name="Picture 11" descr="Logo-model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95" y="1365250"/>
            <a:ext cx="1917700" cy="1917700"/>
          </a:xfrm>
          <a:prstGeom prst="rect">
            <a:avLst/>
          </a:prstGeom>
        </p:spPr>
      </p:pic>
      <p:pic>
        <p:nvPicPr>
          <p:cNvPr id="13" name="Picture 12" descr="mysq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4615815"/>
            <a:ext cx="2143125" cy="2143125"/>
          </a:xfrm>
          <a:prstGeom prst="rect">
            <a:avLst/>
          </a:prstGeom>
        </p:spPr>
      </p:pic>
      <p:pic>
        <p:nvPicPr>
          <p:cNvPr id="14" name="Picture 13" descr="android_studi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020" y="5196205"/>
            <a:ext cx="1534160" cy="1534160"/>
          </a:xfrm>
          <a:prstGeom prst="rect">
            <a:avLst/>
          </a:prstGeom>
        </p:spPr>
      </p:pic>
      <p:pic>
        <p:nvPicPr>
          <p:cNvPr id="15" name="Picture 14" descr="office_writ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6925" y="5387975"/>
            <a:ext cx="958850" cy="1151255"/>
          </a:xfrm>
          <a:prstGeom prst="rect">
            <a:avLst/>
          </a:prstGeom>
        </p:spPr>
      </p:pic>
      <p:pic>
        <p:nvPicPr>
          <p:cNvPr id="16" name="Picture 15" descr="eclipselink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65" y="3282950"/>
            <a:ext cx="1895475" cy="838200"/>
          </a:xfrm>
          <a:prstGeom prst="rect">
            <a:avLst/>
          </a:prstGeom>
        </p:spPr>
      </p:pic>
      <p:pic>
        <p:nvPicPr>
          <p:cNvPr id="17" name="Picture 16" descr="sqlit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395" y="5168265"/>
            <a:ext cx="2867025" cy="1590675"/>
          </a:xfrm>
          <a:prstGeom prst="rect">
            <a:avLst/>
          </a:prstGeom>
        </p:spPr>
      </p:pic>
      <p:pic>
        <p:nvPicPr>
          <p:cNvPr id="18" name="Picture 17" descr="glassfish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0230" y="2897505"/>
            <a:ext cx="2000250" cy="1400175"/>
          </a:xfrm>
          <a:prstGeom prst="rect">
            <a:avLst/>
          </a:prstGeom>
        </p:spPr>
      </p:pic>
      <p:pic>
        <p:nvPicPr>
          <p:cNvPr id="19" name="Picture 18" descr="gi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2085" y="1365250"/>
            <a:ext cx="2476500" cy="1301750"/>
          </a:xfrm>
          <a:prstGeom prst="rect">
            <a:avLst/>
          </a:prstGeom>
        </p:spPr>
      </p:pic>
      <p:pic>
        <p:nvPicPr>
          <p:cNvPr id="20" name="Picture 19" descr="wps_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7410" y="3381375"/>
            <a:ext cx="1720215" cy="1720215"/>
          </a:xfrm>
          <a:prstGeom prst="rect">
            <a:avLst/>
          </a:prstGeom>
        </p:spPr>
      </p:pic>
      <p:pic>
        <p:nvPicPr>
          <p:cNvPr id="21" name="Picture 20" descr="eclips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9625" y="1297940"/>
            <a:ext cx="1312545" cy="1700530"/>
          </a:xfrm>
          <a:prstGeom prst="rect">
            <a:avLst/>
          </a:prstGeom>
        </p:spPr>
      </p:pic>
      <p:pic>
        <p:nvPicPr>
          <p:cNvPr id="22" name="Picture 21" descr="juni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9230" y="3832860"/>
            <a:ext cx="1268730" cy="1268730"/>
          </a:xfrm>
          <a:prstGeom prst="rect">
            <a:avLst/>
          </a:prstGeom>
        </p:spPr>
      </p:pic>
      <p:pic>
        <p:nvPicPr>
          <p:cNvPr id="23" name="Picture 22" descr="airtel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3020" y="3607435"/>
            <a:ext cx="1016000" cy="1219200"/>
          </a:xfrm>
          <a:prstGeom prst="rect">
            <a:avLst/>
          </a:prstGeom>
        </p:spPr>
      </p:pic>
      <p:pic>
        <p:nvPicPr>
          <p:cNvPr id="24" name="Picture 23" descr="primefaces-logo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8920" y="5878830"/>
            <a:ext cx="3964940" cy="880110"/>
          </a:xfrm>
          <a:prstGeom prst="rect">
            <a:avLst/>
          </a:prstGeom>
        </p:spPr>
      </p:pic>
      <p:pic>
        <p:nvPicPr>
          <p:cNvPr id="25" name="Picture 24" descr="lucene_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600" y="5101590"/>
            <a:ext cx="3868420" cy="5924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3525" y="118237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3215" y="2911475"/>
            <a:ext cx="4047490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APPORT DU STAGE</a:t>
            </a:r>
            <a:endParaRPr lang="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525" y="4909820"/>
            <a:ext cx="3883025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PERSPECTIVES</a:t>
            </a:r>
            <a:endParaRPr lang="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4360" y="1824355"/>
            <a:ext cx="80137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3536315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45" y="5506085"/>
            <a:ext cx="1143000" cy="11430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754370" y="1182370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54370" y="2902585"/>
            <a:ext cx="6256655" cy="1776730"/>
          </a:xfrm>
          <a:prstGeom prst="wedgeRoundRectCallout">
            <a:avLst>
              <a:gd name="adj1" fmla="val -72064"/>
              <a:gd name="adj2" fmla="val -1118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Imprégnation du monde professionnel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xplor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l’univers du développement mobile et des paiements électronique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à la gestion des projets d’envergure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84240" y="5056505"/>
            <a:ext cx="6026785" cy="1691005"/>
          </a:xfrm>
          <a:prstGeom prst="wedgeRoundRectCallout">
            <a:avLst>
              <a:gd name="adj1" fmla="val -80449"/>
              <a:gd name="adj2" fmla="val -4004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des abonnements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mélior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 la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sécurité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Intégrer d'autres moyens de paiement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135" y="2202180"/>
            <a:ext cx="1937385" cy="80772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815340" y="416496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850130" y="2422525"/>
            <a:ext cx="6993255" cy="4308475"/>
          </a:xfrm>
          <a:prstGeom prst="wedgeRoundRectCallout">
            <a:avLst>
              <a:gd name="adj1" fmla="val -59279"/>
              <a:gd name="adj2" fmla="val -133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Edition d’outils logiciels métiers d’aide à la décision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Intégration de solutions informatiques et édition de logiciels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430780"/>
            <a:ext cx="1078166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550" y="1939925"/>
            <a:ext cx="2023110" cy="822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ANINF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27455" y="1906905"/>
            <a:ext cx="2402205" cy="8559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Internet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50045" y="1906905"/>
            <a:ext cx="2780665" cy="9271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Téléphonie mobile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3769360"/>
            <a:ext cx="294449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Internautes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1 Million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29660" y="3816350"/>
            <a:ext cx="34366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48%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550" y="5628005"/>
            <a:ext cx="341947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Internet mobile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99,11%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50680" y="5479415"/>
            <a:ext cx="2853055" cy="12509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144%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41795" y="5479415"/>
            <a:ext cx="232029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Abonnés :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3 Millions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924040" y="1269365"/>
            <a:ext cx="2813050" cy="477520"/>
          </a:xfrm>
          <a:prstGeom prst="wedgeRoundRectCallout">
            <a:avLst>
              <a:gd name="adj1" fmla="val -36230"/>
              <a:gd name="adj2" fmla="val 1109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Date : 31-01-2019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Straight Connector 18"/>
          <p:cNvCxnSpPr>
            <a:stCxn id="11" idx="6"/>
            <a:endCxn id="9" idx="2"/>
          </p:cNvCxnSpPr>
          <p:nvPr/>
        </p:nvCxnSpPr>
        <p:spPr>
          <a:xfrm>
            <a:off x="3629660" y="2334895"/>
            <a:ext cx="1659890" cy="165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9" idx="6"/>
          </p:cNvCxnSpPr>
          <p:nvPr/>
        </p:nvCxnSpPr>
        <p:spPr>
          <a:xfrm flipH="1" flipV="1">
            <a:off x="7312660" y="2351405"/>
            <a:ext cx="1937385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0"/>
            <a:endCxn id="11" idx="4"/>
          </p:cNvCxnSpPr>
          <p:nvPr/>
        </p:nvCxnSpPr>
        <p:spPr>
          <a:xfrm flipV="1">
            <a:off x="1555115" y="2762885"/>
            <a:ext cx="873760" cy="1006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1"/>
          </p:cNvCxnSpPr>
          <p:nvPr/>
        </p:nvCxnSpPr>
        <p:spPr>
          <a:xfrm>
            <a:off x="2428875" y="2762885"/>
            <a:ext cx="1704340" cy="12147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0"/>
            <a:endCxn id="12" idx="4"/>
          </p:cNvCxnSpPr>
          <p:nvPr/>
        </p:nvCxnSpPr>
        <p:spPr>
          <a:xfrm flipV="1">
            <a:off x="7901940" y="2834005"/>
            <a:ext cx="2738755" cy="26454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0"/>
            <a:endCxn id="12" idx="4"/>
          </p:cNvCxnSpPr>
          <p:nvPr/>
        </p:nvCxnSpPr>
        <p:spPr>
          <a:xfrm flipH="1" flipV="1">
            <a:off x="10640695" y="2834005"/>
            <a:ext cx="36830" cy="26454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4"/>
          </p:cNvCxnSpPr>
          <p:nvPr/>
        </p:nvCxnSpPr>
        <p:spPr>
          <a:xfrm flipH="1">
            <a:off x="1544955" y="4871720"/>
            <a:ext cx="10160" cy="7118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550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40760" y="2082800"/>
            <a:ext cx="8410575" cy="1070610"/>
          </a:xfrm>
          <a:prstGeom prst="wedgeRoundRectCallout">
            <a:avLst>
              <a:gd name="adj1" fmla="val -59724"/>
              <a:gd name="adj2" fmla="val 1211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973830"/>
            <a:ext cx="8202295" cy="107061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40175" y="5513070"/>
            <a:ext cx="8011795" cy="1070610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570" y="2602230"/>
            <a:ext cx="2861310" cy="1002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latin typeface="Times New Roman" panose="02020603050405020304" charset="0"/>
                <a:cs typeface="Times New Roman" panose="02020603050405020304" charset="0"/>
              </a:rPr>
              <a:t>Document numérique</a:t>
            </a:r>
            <a:endParaRPr lang="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570" y="5448300"/>
            <a:ext cx="2376805" cy="10350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latin typeface="Times New Roman" panose="02020603050405020304" charset="0"/>
                <a:cs typeface="Times New Roman" panose="02020603050405020304" charset="0"/>
              </a:rPr>
              <a:t>Distribution numérique</a:t>
            </a:r>
            <a:endParaRPr lang="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517900" y="1486535"/>
            <a:ext cx="8586470" cy="895350"/>
          </a:xfrm>
          <a:prstGeom prst="wedgeRoundRectCallout">
            <a:avLst>
              <a:gd name="adj1" fmla="val -62261"/>
              <a:gd name="adj2" fmla="val 84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orme 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représentation de l'information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consultable à l'écran d'un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appareil électronique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48380" y="4920615"/>
            <a:ext cx="8585835" cy="895350"/>
          </a:xfrm>
          <a:prstGeom prst="wedgeRoundRectCallout">
            <a:avLst>
              <a:gd name="adj1" fmla="val -62107"/>
              <a:gd name="adj2" fmla="val 533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ourniture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contenus multimédia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sans l'utilisation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d'un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support physique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conventionnel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457575" y="2709545"/>
            <a:ext cx="8646795" cy="714375"/>
          </a:xfrm>
          <a:prstGeom prst="wedgeRoundRectCallout">
            <a:avLst>
              <a:gd name="adj1" fmla="val -55617"/>
              <a:gd name="adj2" fmla="val 92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Supports de diffusion :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disque optique, livre électronique, wiki et blog 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517900" y="6015990"/>
            <a:ext cx="8646795" cy="714375"/>
          </a:xfrm>
          <a:prstGeom prst="wedgeRoundRectCallout">
            <a:avLst>
              <a:gd name="adj1" fmla="val -63042"/>
              <a:gd name="adj2" fmla="val -183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Avantages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Vente directe, disponibilité globale, production facile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456940" y="3701415"/>
            <a:ext cx="8646795" cy="714375"/>
          </a:xfrm>
          <a:prstGeom prst="wedgeRoundRectCallout">
            <a:avLst>
              <a:gd name="adj1" fmla="val -67426"/>
              <a:gd name="adj2" fmla="val -621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Formats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PDF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PNG, MP3, DOCX, EXE, TAR, BIN, ZIP, TIFF, etc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08915" y="2076450"/>
            <a:ext cx="2122805" cy="904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Indexation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4953635"/>
            <a:ext cx="2396490" cy="10706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Recherche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967990" y="1542415"/>
            <a:ext cx="9009380" cy="895350"/>
          </a:xfrm>
          <a:prstGeom prst="wedgeRoundRectCallout">
            <a:avLst>
              <a:gd name="adj1" fmla="val -58495"/>
              <a:gd name="adj2" fmla="val 367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transformation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données d'origine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en une 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référence croisée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très efficace afin de faciliter la recherche rapide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903855" y="3828415"/>
            <a:ext cx="9010015" cy="993775"/>
          </a:xfrm>
          <a:prstGeom prst="wedgeRoundRectCallout">
            <a:avLst>
              <a:gd name="adj1" fmla="val -64405"/>
              <a:gd name="adj2" fmla="val 604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algorithme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prenant 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problème en entrée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renvoie une solution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au problème après avoir évalué un certain nombre de solutions possibles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903855" y="2559685"/>
            <a:ext cx="8061325" cy="994410"/>
          </a:xfrm>
          <a:prstGeom prst="wedgeRoundRectCallout">
            <a:avLst>
              <a:gd name="adj1" fmla="val -56925"/>
              <a:gd name="adj2" fmla="val -432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Types d'indexation</a:t>
            </a:r>
            <a:endParaRPr lang="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manuelle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(alphabétique, systématique, matière)  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automatique </a:t>
            </a:r>
            <a:endParaRPr lang="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220720" y="4954270"/>
            <a:ext cx="4476115" cy="1776095"/>
          </a:xfrm>
          <a:prstGeom prst="wedgeRoundRectCallout">
            <a:avLst>
              <a:gd name="adj1" fmla="val -69889"/>
              <a:gd name="adj2" fmla="val 30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 de recherche </a:t>
            </a:r>
            <a:endParaRPr lang="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non-informée</a:t>
            </a:r>
            <a:endParaRPr lang="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informée</a:t>
            </a:r>
            <a:endParaRPr lang="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contradictoire</a:t>
            </a:r>
            <a:endParaRPr lang="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par interpolation</a:t>
            </a:r>
            <a:endParaRPr lang="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8802</Words>
  <Application>WPS Presentation</Application>
  <PresentationFormat>Widescreen</PresentationFormat>
  <Paragraphs>534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Abyssinica SIL</vt:lpstr>
      <vt:lpstr>Wingdings</vt:lpstr>
      <vt:lpstr>Office Theme</vt:lpstr>
      <vt:lpstr>    MÉMOIRE DE FIN DE CYCLE  En vue de l’obtention du diplôme  D’ingénieur en informatique   Thème :           Présenté et soutenu par : KENMEGNE FOPOUSSI Stéphanie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60</cp:revision>
  <dcterms:created xsi:type="dcterms:W3CDTF">2020-03-18T13:04:10Z</dcterms:created>
  <dcterms:modified xsi:type="dcterms:W3CDTF">2020-03-18T13:04:10Z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