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4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 SYSTÈME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8915" y="2076450"/>
            <a:ext cx="2122805" cy="9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Indexation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4953635"/>
            <a:ext cx="2396490" cy="10706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Recherche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967990" y="1542415"/>
            <a:ext cx="9009380" cy="895350"/>
          </a:xfrm>
          <a:prstGeom prst="wedgeRoundRectCallout">
            <a:avLst>
              <a:gd name="adj1" fmla="val -58495"/>
              <a:gd name="adj2" fmla="val 367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transformation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données d'origine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en une 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référence croisée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très efficace afin de faciliter la recherche rapide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903855" y="3828415"/>
            <a:ext cx="9010015" cy="993775"/>
          </a:xfrm>
          <a:prstGeom prst="wedgeRoundRectCallout">
            <a:avLst>
              <a:gd name="adj1" fmla="val -64405"/>
              <a:gd name="adj2" fmla="val 604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algorithme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prenant 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problème en entrée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renvoie une solution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au problème après avoir évalué un certain nombre de solutions possibles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903855" y="2559685"/>
            <a:ext cx="8061325" cy="994410"/>
          </a:xfrm>
          <a:prstGeom prst="wedgeRoundRectCallout">
            <a:avLst>
              <a:gd name="adj1" fmla="val -56925"/>
              <a:gd name="adj2" fmla="val -432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d'indexation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manuelle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(alphabétique, systématique, matière) 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automatique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220720" y="4954270"/>
            <a:ext cx="4476115" cy="1776095"/>
          </a:xfrm>
          <a:prstGeom prst="wedgeRoundRectCallout">
            <a:avLst>
              <a:gd name="adj1" fmla="val -69889"/>
              <a:gd name="adj2" fmla="val 3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de recherche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non-informée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contradictoire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par interpolation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85" y="5449570"/>
            <a:ext cx="2315845" cy="103568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Paiement mobile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185" y="2068830"/>
            <a:ext cx="2688590" cy="165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Gestion des droits numériques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74695" y="4132580"/>
            <a:ext cx="6083300" cy="722630"/>
          </a:xfrm>
          <a:prstGeom prst="wedgeRoundRectCallout">
            <a:avLst>
              <a:gd name="adj1" fmla="val -73413"/>
              <a:gd name="adj2" fmla="val 13804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paiement effectué à l’aide d’un appareil mobile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7575" y="2406015"/>
            <a:ext cx="8409940" cy="977265"/>
          </a:xfrm>
          <a:prstGeom prst="wedgeRoundRectCallout">
            <a:avLst>
              <a:gd name="adj1" fmla="val -58119"/>
              <a:gd name="adj2" fmla="val 13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Principe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éviter que la diffusion d'une œuvre numérique échappe au contrôle de son auteur ou de ses ayants droit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27320" y="5243830"/>
            <a:ext cx="6640830" cy="1447165"/>
          </a:xfrm>
          <a:prstGeom prst="wedgeRoundRectCallout">
            <a:avLst>
              <a:gd name="adj1" fmla="val -93306"/>
              <a:gd name="adj2" fmla="val 151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 de paiement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à distance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(Intenet, SMS, QR code)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contact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(NFC, ondes sonores,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MST)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mobile à mobile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9510" y="1386840"/>
            <a:ext cx="8168640" cy="840105"/>
          </a:xfrm>
          <a:prstGeom prst="wedgeRoundRectCallout">
            <a:avLst>
              <a:gd name="adj1" fmla="val -64023"/>
              <a:gd name="adj2" fmla="val 629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Objectif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contrôler l'utilisation qui est faite des œuvres numériques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725" y="2078990"/>
            <a:ext cx="11779885" cy="466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(www.e-kiosque-sogapresse.com)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(www.ekiosque.cm),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(www.237kiosk.com)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(Jeune Afrique, Le Monde)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(Windows Store, Apple Store, Goople Play, Softonic)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28295" y="1920240"/>
            <a:ext cx="116147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" y="1997710"/>
            <a:ext cx="7811135" cy="1428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Scrum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variante de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méthode agile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composé d’un certain nombre d’itérations nommés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sprints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ayant une durée d’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 à quatre semaines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3849370"/>
            <a:ext cx="7811770" cy="815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2TUP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processus  de  développement  basé  sur  le  processus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UP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85" y="5164455"/>
            <a:ext cx="7811135" cy="1419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UML 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langage  de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modélisation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destiné  à  décrire  des besoins, spécifier et documenter des systèmes informatiques dans une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approche orientée obje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2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425" y="3849370"/>
            <a:ext cx="3877310" cy="1836420"/>
          </a:xfrm>
          <a:prstGeom prst="rect">
            <a:avLst/>
          </a:prstGeom>
        </p:spPr>
      </p:pic>
      <p:pic>
        <p:nvPicPr>
          <p:cNvPr id="12" name="Picture 11" descr="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5836920"/>
            <a:ext cx="2334895" cy="893445"/>
          </a:xfrm>
          <a:prstGeom prst="rect">
            <a:avLst/>
          </a:prstGeom>
        </p:spPr>
      </p:pic>
      <p:pic>
        <p:nvPicPr>
          <p:cNvPr id="13" name="Picture 12" descr="sc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386205"/>
            <a:ext cx="40328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 fontScale="90000" lnSpcReduction="10000"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Information: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difficulté à comprendre le vocabulaire du domaine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Conception :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Mauvaise spécification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: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 et outils de programmation inappropriés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640205"/>
            <a:ext cx="6252210" cy="2800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899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3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3674"/>
                <a:gd name="adj2" fmla="val -758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80167"/>
                <a:gd name="adj2" fmla="val 4553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81176"/>
                <a:gd name="adj2" fmla="val -150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8701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5384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7444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522095"/>
            <a:ext cx="1476375" cy="1476375"/>
          </a:xfrm>
          <a:prstGeom prst="rect">
            <a:avLst/>
          </a:prstGeom>
        </p:spPr>
      </p:pic>
      <p:pic>
        <p:nvPicPr>
          <p:cNvPr id="11" name="Picture 10" descr="java_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15465"/>
            <a:ext cx="2026285" cy="1644015"/>
          </a:xfrm>
          <a:prstGeom prst="rect">
            <a:avLst/>
          </a:prstGeom>
        </p:spPr>
      </p:pic>
      <p:pic>
        <p:nvPicPr>
          <p:cNvPr id="12" name="Picture 11" descr="Logo-model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1365250"/>
            <a:ext cx="1917700" cy="1917700"/>
          </a:xfrm>
          <a:prstGeom prst="rect">
            <a:avLst/>
          </a:prstGeom>
        </p:spPr>
      </p:pic>
      <p:pic>
        <p:nvPicPr>
          <p:cNvPr id="13" name="Picture 12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4615815"/>
            <a:ext cx="2143125" cy="2143125"/>
          </a:xfrm>
          <a:prstGeom prst="rect">
            <a:avLst/>
          </a:prstGeom>
        </p:spPr>
      </p:pic>
      <p:pic>
        <p:nvPicPr>
          <p:cNvPr id="14" name="Picture 13" descr="android_st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20" y="5196205"/>
            <a:ext cx="1534160" cy="1534160"/>
          </a:xfrm>
          <a:prstGeom prst="rect">
            <a:avLst/>
          </a:prstGeom>
        </p:spPr>
      </p:pic>
      <p:pic>
        <p:nvPicPr>
          <p:cNvPr id="15" name="Picture 14" descr="office_wri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25" y="5387975"/>
            <a:ext cx="958850" cy="1151255"/>
          </a:xfrm>
          <a:prstGeom prst="rect">
            <a:avLst/>
          </a:prstGeom>
        </p:spPr>
      </p:pic>
      <p:pic>
        <p:nvPicPr>
          <p:cNvPr id="16" name="Picture 15" descr="eclipselink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5" y="3282950"/>
            <a:ext cx="1895475" cy="83820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395" y="5168265"/>
            <a:ext cx="2867025" cy="1590675"/>
          </a:xfrm>
          <a:prstGeom prst="rect">
            <a:avLst/>
          </a:prstGeom>
        </p:spPr>
      </p:pic>
      <p:pic>
        <p:nvPicPr>
          <p:cNvPr id="18" name="Picture 17" descr="glassfis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230" y="2897505"/>
            <a:ext cx="2000250" cy="1400175"/>
          </a:xfrm>
          <a:prstGeom prst="rect">
            <a:avLst/>
          </a:prstGeom>
        </p:spPr>
      </p:pic>
      <p:pic>
        <p:nvPicPr>
          <p:cNvPr id="19" name="Picture 18" descr="g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085" y="1365250"/>
            <a:ext cx="2476500" cy="1301750"/>
          </a:xfrm>
          <a:prstGeom prst="rect">
            <a:avLst/>
          </a:prstGeom>
        </p:spPr>
      </p:pic>
      <p:pic>
        <p:nvPicPr>
          <p:cNvPr id="20" name="Picture 19" descr="wps_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410" y="3381375"/>
            <a:ext cx="1720215" cy="1720215"/>
          </a:xfrm>
          <a:prstGeom prst="rect">
            <a:avLst/>
          </a:prstGeom>
        </p:spPr>
      </p:pic>
      <p:pic>
        <p:nvPicPr>
          <p:cNvPr id="21" name="Picture 20" descr="eclip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9625" y="1297940"/>
            <a:ext cx="1312545" cy="1700530"/>
          </a:xfrm>
          <a:prstGeom prst="rect">
            <a:avLst/>
          </a:prstGeom>
        </p:spPr>
      </p:pic>
      <p:pic>
        <p:nvPicPr>
          <p:cNvPr id="22" name="Picture 21" descr="juni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9230" y="3832860"/>
            <a:ext cx="1268730" cy="1268730"/>
          </a:xfrm>
          <a:prstGeom prst="rect">
            <a:avLst/>
          </a:prstGeom>
        </p:spPr>
      </p:pic>
      <p:pic>
        <p:nvPicPr>
          <p:cNvPr id="23" name="Picture 22" descr="airt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3020" y="3607435"/>
            <a:ext cx="1016000" cy="1219200"/>
          </a:xfrm>
          <a:prstGeom prst="rect">
            <a:avLst/>
          </a:prstGeom>
        </p:spPr>
      </p:pic>
      <p:pic>
        <p:nvPicPr>
          <p:cNvPr id="24" name="Picture 23" descr="primefaces-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920" y="5878830"/>
            <a:ext cx="3964940" cy="880110"/>
          </a:xfrm>
          <a:prstGeom prst="rect">
            <a:avLst/>
          </a:prstGeom>
        </p:spPr>
      </p:pic>
      <p:pic>
        <p:nvPicPr>
          <p:cNvPr id="25" name="Picture 24" descr="lucene_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5101590"/>
            <a:ext cx="3868420" cy="5924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525" y="118237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215" y="2911475"/>
            <a:ext cx="4047490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APPORT DU STAGE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525" y="4909820"/>
            <a:ext cx="3883025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PERSPECTIVES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1824355"/>
            <a:ext cx="80137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3536315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5506085"/>
            <a:ext cx="1143000" cy="1143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754370" y="1182370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54370" y="2902585"/>
            <a:ext cx="6256655" cy="1776730"/>
          </a:xfrm>
          <a:prstGeom prst="wedgeRoundRectCallout">
            <a:avLst>
              <a:gd name="adj1" fmla="val -72064"/>
              <a:gd name="adj2" fmla="val -111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Imprégnation du monde professionnel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xplor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l’univers du développement mobile et des paiements électronique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à la gestion des projets d’envergure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84240" y="5056505"/>
            <a:ext cx="6026785" cy="1691005"/>
          </a:xfrm>
          <a:prstGeom prst="wedgeRoundRectCallout">
            <a:avLst>
              <a:gd name="adj1" fmla="val -80449"/>
              <a:gd name="adj2" fmla="val -40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des abonnements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mélior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 la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sécurité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Intégrer d'autres moyens de paiement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2811145"/>
            <a:ext cx="1937385" cy="80772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15340" y="416496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850130" y="1962150"/>
            <a:ext cx="6993255" cy="4768850"/>
          </a:xfrm>
          <a:prstGeom prst="wedgeRoundRectCallout">
            <a:avLst>
              <a:gd name="adj1" fmla="val -66335"/>
              <a:gd name="adj2" fmla="val -98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Edition d’outils logiciels métiers d’aide à la décision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Intégration de solutions informatiques et édition de logiciels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550" y="1939925"/>
            <a:ext cx="2023110" cy="822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ANINF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7455" y="1906905"/>
            <a:ext cx="2402205" cy="8559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Internet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50045" y="1906905"/>
            <a:ext cx="2780665" cy="927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Téléphonie mobile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3769360"/>
            <a:ext cx="294449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Internautes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1 Million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9660" y="3816350"/>
            <a:ext cx="34366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48%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50" y="5628005"/>
            <a:ext cx="341947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Internet mobile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99,11%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50680" y="5479415"/>
            <a:ext cx="2853055" cy="12509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144%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1795" y="5479415"/>
            <a:ext cx="232029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Abonnés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3 Millions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24040" y="1269365"/>
            <a:ext cx="2813050" cy="477520"/>
          </a:xfrm>
          <a:prstGeom prst="wedgeRoundRectCallout">
            <a:avLst>
              <a:gd name="adj1" fmla="val -36230"/>
              <a:gd name="adj2" fmla="val 110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 : 31-01-2019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Connector 18"/>
          <p:cNvCxnSpPr>
            <a:stCxn id="11" idx="6"/>
            <a:endCxn id="9" idx="2"/>
          </p:cNvCxnSpPr>
          <p:nvPr/>
        </p:nvCxnSpPr>
        <p:spPr>
          <a:xfrm>
            <a:off x="3629660" y="2334895"/>
            <a:ext cx="1659890" cy="165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9" idx="6"/>
          </p:cNvCxnSpPr>
          <p:nvPr/>
        </p:nvCxnSpPr>
        <p:spPr>
          <a:xfrm flipH="1" flipV="1">
            <a:off x="7312660" y="2351405"/>
            <a:ext cx="193738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1555115" y="2762885"/>
            <a:ext cx="873760" cy="1006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1"/>
          </p:cNvCxnSpPr>
          <p:nvPr/>
        </p:nvCxnSpPr>
        <p:spPr>
          <a:xfrm>
            <a:off x="2428875" y="2762885"/>
            <a:ext cx="1704340" cy="12147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2" idx="4"/>
          </p:cNvCxnSpPr>
          <p:nvPr/>
        </p:nvCxnSpPr>
        <p:spPr>
          <a:xfrm flipV="1">
            <a:off x="7901940" y="2834005"/>
            <a:ext cx="2738755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12" idx="4"/>
          </p:cNvCxnSpPr>
          <p:nvPr/>
        </p:nvCxnSpPr>
        <p:spPr>
          <a:xfrm flipH="1" flipV="1">
            <a:off x="10640695" y="2834005"/>
            <a:ext cx="36830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</p:cNvCxnSpPr>
          <p:nvPr/>
        </p:nvCxnSpPr>
        <p:spPr>
          <a:xfrm flipH="1">
            <a:off x="1544955" y="4871720"/>
            <a:ext cx="10160" cy="711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50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Tablette_sumerien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929130"/>
            <a:ext cx="1457325" cy="109474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3964305" y="5995670"/>
            <a:ext cx="4900295" cy="542925"/>
          </a:xfrm>
          <a:prstGeom prst="wedgeRoundRectCallout">
            <a:avLst>
              <a:gd name="adj1" fmla="val -82279"/>
              <a:gd name="adj2" fmla="val 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 nos jours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Document en réseau</a:t>
            </a:r>
            <a:endParaRPr lang="en-US" sz="2400"/>
          </a:p>
        </p:txBody>
      </p:sp>
      <p:sp>
        <p:nvSpPr>
          <p:cNvPr id="19" name="Rounded Rectangular Callout 18"/>
          <p:cNvSpPr/>
          <p:nvPr/>
        </p:nvSpPr>
        <p:spPr>
          <a:xfrm>
            <a:off x="4122420" y="3514725"/>
            <a:ext cx="4126865" cy="542925"/>
          </a:xfrm>
          <a:prstGeom prst="wedgeRoundRectCallout">
            <a:avLst>
              <a:gd name="adj1" fmla="val -92745"/>
              <a:gd name="adj2" fmla="val 4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1980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Document structuré</a:t>
            </a:r>
            <a:endParaRPr lang="en-US" sz="2400"/>
          </a:p>
        </p:txBody>
      </p:sp>
      <p:sp>
        <p:nvSpPr>
          <p:cNvPr id="20" name="Rounded Rectangular Callout 19"/>
          <p:cNvSpPr/>
          <p:nvPr/>
        </p:nvSpPr>
        <p:spPr>
          <a:xfrm>
            <a:off x="4122420" y="1697990"/>
            <a:ext cx="7269480" cy="838200"/>
          </a:xfrm>
          <a:prstGeom prst="wedgeRoundRectCallout">
            <a:avLst>
              <a:gd name="adj1" fmla="val -81254"/>
              <a:gd name="adj2" fmla="val 25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3400-3200 av. J.C.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Tablettes sumérienne en argile</a:t>
            </a:r>
            <a:endParaRPr lang="en-US" sz="2400"/>
          </a:p>
        </p:txBody>
      </p:sp>
      <p:pic>
        <p:nvPicPr>
          <p:cNvPr id="21" name="Picture 20" descr="doc_en_rese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5024755"/>
            <a:ext cx="2018030" cy="1904365"/>
          </a:xfrm>
          <a:prstGeom prst="rect">
            <a:avLst/>
          </a:prstGeom>
        </p:spPr>
      </p:pic>
      <p:pic>
        <p:nvPicPr>
          <p:cNvPr id="22" name="Picture 21" descr="doc_stru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3298825"/>
            <a:ext cx="201549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570" y="2602230"/>
            <a:ext cx="2861310" cy="1002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Document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570" y="5448300"/>
            <a:ext cx="2376805" cy="1035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Distribution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17900" y="1486535"/>
            <a:ext cx="8586470" cy="895350"/>
          </a:xfrm>
          <a:prstGeom prst="wedgeRoundRectCallout">
            <a:avLst>
              <a:gd name="adj1" fmla="val -62261"/>
              <a:gd name="adj2" fmla="val 84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orme 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représentation de l'information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consultable à l'écran d'un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appareil électronique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48380" y="4920615"/>
            <a:ext cx="8585835" cy="895350"/>
          </a:xfrm>
          <a:prstGeom prst="wedgeRoundRectCallout">
            <a:avLst>
              <a:gd name="adj1" fmla="val -62107"/>
              <a:gd name="adj2" fmla="val 5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ourniture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contenus multimédia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sans l'utilisation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d'un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support physique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conventionnel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57575" y="2709545"/>
            <a:ext cx="8646795" cy="714375"/>
          </a:xfrm>
          <a:prstGeom prst="wedgeRoundRectCallout">
            <a:avLst>
              <a:gd name="adj1" fmla="val -55617"/>
              <a:gd name="adj2" fmla="val 92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Supports de diffusion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disque optique, livre électronique, wiki et blog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517900" y="6015990"/>
            <a:ext cx="8646795" cy="714375"/>
          </a:xfrm>
          <a:prstGeom prst="wedgeRoundRectCallout">
            <a:avLst>
              <a:gd name="adj1" fmla="val -63042"/>
              <a:gd name="adj2" fmla="val -183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Avantages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Vente directe, disponibilité globale, production facile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456940" y="3701415"/>
            <a:ext cx="8646795" cy="714375"/>
          </a:xfrm>
          <a:prstGeom prst="wedgeRoundRectCallout">
            <a:avLst>
              <a:gd name="adj1" fmla="val -67426"/>
              <a:gd name="adj2" fmla="val -62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Formats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PDF, PNG, MP3, DOCX, EXE, TAR, BIN, ZIP, TIFF, etc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9456</Words>
  <Application>WPS Presentation</Application>
  <PresentationFormat>Widescreen</PresentationFormat>
  <Paragraphs>563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Wingdings</vt:lpstr>
      <vt:lpstr>Abyssinica SIL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Office Theme</vt:lpstr>
      <vt:lpstr>    MÉMOIRE DE FIN DE CYCLE  En vue de l’obtention du diplôme  D’ingénieur en informatique   Thème :           Présenté et soutenu par : KENMEGNE FOPOUSSI Stéphanie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70</cp:revision>
  <dcterms:created xsi:type="dcterms:W3CDTF">2020-03-19T19:30:36Z</dcterms:created>
  <dcterms:modified xsi:type="dcterms:W3CDTF">2020-03-19T19:30:36Z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