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8" r:id="rId7"/>
    <p:sldId id="267" r:id="rId8"/>
    <p:sldId id="391" r:id="rId9"/>
    <p:sldId id="269" r:id="rId10"/>
    <p:sldId id="314" r:id="rId11"/>
    <p:sldId id="270" r:id="rId12"/>
    <p:sldId id="271" r:id="rId13"/>
    <p:sldId id="293" r:id="rId14"/>
    <p:sldId id="294" r:id="rId15"/>
    <p:sldId id="272" r:id="rId16"/>
    <p:sldId id="273" r:id="rId17"/>
    <p:sldId id="275" r:id="rId18"/>
    <p:sldId id="348" r:id="rId19"/>
    <p:sldId id="276" r:id="rId20"/>
    <p:sldId id="284" r:id="rId21"/>
    <p:sldId id="367" r:id="rId22"/>
    <p:sldId id="379" r:id="rId23"/>
    <p:sldId id="363" r:id="rId24"/>
    <p:sldId id="283" r:id="rId25"/>
    <p:sldId id="368" r:id="rId26"/>
    <p:sldId id="347" r:id="rId27"/>
    <p:sldId id="369" r:id="rId28"/>
    <p:sldId id="338" r:id="rId29"/>
    <p:sldId id="287" r:id="rId30"/>
    <p:sldId id="288" r:id="rId31"/>
    <p:sldId id="289" r:id="rId32"/>
    <p:sldId id="292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8" Type="http://schemas.openxmlformats.org/officeDocument/2006/relationships/notesSlide" Target="../notesSlides/notesSlide9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7.png"/><Relationship Id="rId15" Type="http://schemas.openxmlformats.org/officeDocument/2006/relationships/image" Target="../media/image26.png"/><Relationship Id="rId14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hyperlink" Target="http://myracenter.homeip.net:3580/distdoc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490" y="194310"/>
            <a:ext cx="11883390" cy="6598920"/>
          </a:xfrm>
        </p:spPr>
        <p:txBody>
          <a:bodyPr>
            <a:normAutofit/>
          </a:bodyPr>
          <a:p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" altLang="en-US" sz="1400" b="1">
                <a:latin typeface="Times New Roman" panose="02020603050405020304" charset="0"/>
                <a:cs typeface="Times New Roman" panose="02020603050405020304" charset="0"/>
              </a:rPr>
              <a:t>SOUTENANCE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DE FIN DE CYCLE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En vue de l’obtention du diplôme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D’ingénieur en informatique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Thème : </a:t>
            </a:r>
            <a:b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Présenté et soutenu par :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KENMEGNE FOPOUSSI Stéphanie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Année académique 2018-2019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9645" y="311785"/>
            <a:ext cx="1480820" cy="1137285"/>
          </a:xfrm>
          <a:prstGeom prst="rect">
            <a:avLst/>
          </a:prstGeom>
        </p:spPr>
      </p:pic>
      <p:pic>
        <p:nvPicPr>
          <p:cNvPr id="7" name="Picture 6" descr="iai_sa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194310"/>
            <a:ext cx="20193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" y="1727835"/>
            <a:ext cx="3679190" cy="94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Institut Africain d’Informatique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Etablissement Inter-Etats d’Enseignement Supérieur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BP : 2263 Libreville (Gabon) Tel. (00241) 07 70 55 00/07 70 56 00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Site web: www.iaisiege.com E-mail: contact@iaisiege.com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47785" y="1449070"/>
            <a:ext cx="3008630" cy="704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III BP : 8644 Libreville (Gabon)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Tel: (241) 01 70 44 41 Fax (241) 01 70 45 04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26590" y="3785235"/>
            <a:ext cx="9232900" cy="1297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/>
              <a:t>CONCEPTION ET DÉVELOPPEMENT D’UNE PLATEFORME DE COLLECTE ET DE DISTRIBUTION DE DOCUMENTS NUMÉRIQUES AVEC GESTION </a:t>
            </a:r>
            <a:endParaRPr lang="en-US" altLang="en-US" b="1"/>
          </a:p>
          <a:p>
            <a:pPr algn="ctr"/>
            <a:r>
              <a:rPr lang="en-US" altLang="en-US" b="1"/>
              <a:t>DE DROITS D’AUTEUR</a:t>
            </a:r>
            <a:endParaRPr lang="en-US" altLang="en-US" b="1"/>
          </a:p>
        </p:txBody>
      </p:sp>
      <p:sp>
        <p:nvSpPr>
          <p:cNvPr id="13" name="Rectangle 12"/>
          <p:cNvSpPr/>
          <p:nvPr/>
        </p:nvSpPr>
        <p:spPr>
          <a:xfrm>
            <a:off x="356870" y="5876925"/>
            <a:ext cx="2858770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Superviseur académique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 Souleymane Koussoubé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50375" y="5827395"/>
            <a:ext cx="2434590" cy="95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Maître de stage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Mr Feze Séraphin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5570" y="4761865"/>
            <a:ext cx="12018645" cy="1809750"/>
            <a:chOff x="182" y="7749"/>
            <a:chExt cx="18927" cy="2850"/>
          </a:xfrm>
        </p:grpSpPr>
        <p:sp>
          <p:nvSpPr>
            <p:cNvPr id="9" name="Oval 8"/>
            <p:cNvSpPr/>
            <p:nvPr/>
          </p:nvSpPr>
          <p:spPr>
            <a:xfrm>
              <a:off x="182" y="8580"/>
              <a:ext cx="3743" cy="163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Distribution numérique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5588" y="7749"/>
              <a:ext cx="13521" cy="1410"/>
            </a:xfrm>
            <a:prstGeom prst="wedgeRoundRectCallout">
              <a:avLst>
                <a:gd name="adj1" fmla="val -62107"/>
                <a:gd name="adj2" fmla="val 53333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ourniture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contenus multimédia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(image,son, video, etc)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sans l'utilisation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d'un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support physique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conventionnel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540" y="9474"/>
              <a:ext cx="12789" cy="1125"/>
            </a:xfrm>
            <a:prstGeom prst="wedgeRoundRectCallout">
              <a:avLst>
                <a:gd name="adj1" fmla="val -63042"/>
                <a:gd name="adj2" fmla="val -1835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Avantages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Vente directe, disponibilité globale, production facile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5570" y="1486535"/>
            <a:ext cx="11988800" cy="2928620"/>
            <a:chOff x="182" y="2341"/>
            <a:chExt cx="18880" cy="4612"/>
          </a:xfrm>
        </p:grpSpPr>
        <p:sp>
          <p:nvSpPr>
            <p:cNvPr id="5" name="Oval 4"/>
            <p:cNvSpPr/>
            <p:nvPr/>
          </p:nvSpPr>
          <p:spPr>
            <a:xfrm>
              <a:off x="182" y="4098"/>
              <a:ext cx="4506" cy="15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Document numérique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5540" y="2341"/>
              <a:ext cx="13522" cy="1410"/>
            </a:xfrm>
            <a:prstGeom prst="wedgeRoundRectCallout">
              <a:avLst>
                <a:gd name="adj1" fmla="val -62261"/>
                <a:gd name="adj2" fmla="val 84539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orme de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représentation de l'information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consultable à l'écran d'un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appareil électronique</a:t>
              </a:r>
              <a:endPara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5445" y="4267"/>
              <a:ext cx="13617" cy="1125"/>
            </a:xfrm>
            <a:prstGeom prst="wedgeRoundRectCallout">
              <a:avLst>
                <a:gd name="adj1" fmla="val -55617"/>
                <a:gd name="adj2" fmla="val 9200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Supports de diffusion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disque optique, livre électronique, wiki et blog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Rounded Rectangular Callout 21"/>
            <p:cNvSpPr/>
            <p:nvPr/>
          </p:nvSpPr>
          <p:spPr>
            <a:xfrm>
              <a:off x="5444" y="5829"/>
              <a:ext cx="13617" cy="1125"/>
            </a:xfrm>
            <a:prstGeom prst="wedgeRoundRectCallout">
              <a:avLst>
                <a:gd name="adj1" fmla="val -67426"/>
                <a:gd name="adj2" fmla="val -6217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Formats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PDF, PNG, MP3, DOCX, EXE, TAR, BIN, ZIP, TIFF, etc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3660" y="6428740"/>
            <a:ext cx="687070" cy="3657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8915" y="1542415"/>
            <a:ext cx="11768455" cy="2011680"/>
            <a:chOff x="329" y="2429"/>
            <a:chExt cx="18533" cy="3168"/>
          </a:xfrm>
        </p:grpSpPr>
        <p:sp>
          <p:nvSpPr>
            <p:cNvPr id="10" name="Oval 9"/>
            <p:cNvSpPr/>
            <p:nvPr/>
          </p:nvSpPr>
          <p:spPr>
            <a:xfrm>
              <a:off x="329" y="3270"/>
              <a:ext cx="3343" cy="142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Indexation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4674" y="2429"/>
              <a:ext cx="14188" cy="1410"/>
            </a:xfrm>
            <a:prstGeom prst="wedgeRoundRectCallout">
              <a:avLst>
                <a:gd name="adj1" fmla="val -58495"/>
                <a:gd name="adj2" fmla="val 3673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processus selon lequel le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contenu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d'un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document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est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analysé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pour être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reformulé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afin d'accéder au contenu ou de faciliter la recherche 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4573" y="4031"/>
              <a:ext cx="12695" cy="1566"/>
            </a:xfrm>
            <a:prstGeom prst="wedgeRoundRectCallout">
              <a:avLst>
                <a:gd name="adj1" fmla="val -56925"/>
                <a:gd name="adj2" fmla="val -43231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Types d'indexation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indexation manuelle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(alphabétique, systématique, matière) 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indexation automatique 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550" y="3828415"/>
            <a:ext cx="11830685" cy="2901315"/>
            <a:chOff x="130" y="6029"/>
            <a:chExt cx="18631" cy="4569"/>
          </a:xfrm>
        </p:grpSpPr>
        <p:sp>
          <p:nvSpPr>
            <p:cNvPr id="13" name="Oval 12"/>
            <p:cNvSpPr/>
            <p:nvPr/>
          </p:nvSpPr>
          <p:spPr>
            <a:xfrm>
              <a:off x="130" y="7801"/>
              <a:ext cx="3774" cy="168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Recherche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4573" y="6029"/>
              <a:ext cx="14189" cy="1565"/>
            </a:xfrm>
            <a:prstGeom prst="wedgeRoundRectCallout">
              <a:avLst>
                <a:gd name="adj1" fmla="val -64405"/>
                <a:gd name="adj2" fmla="val 6041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algorithme 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qui p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ren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un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problème en entrée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et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renvoie une solution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au problème après avoir évalué un certain nombre de solutions possibles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072" y="7802"/>
              <a:ext cx="7049" cy="2797"/>
            </a:xfrm>
            <a:prstGeom prst="wedgeRoundRectCallout">
              <a:avLst>
                <a:gd name="adj1" fmla="val -69889"/>
                <a:gd name="adj2" fmla="val 3056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Type de recherche 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non-informée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informée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contradictoire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par interpolation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1915" y="6419850"/>
            <a:ext cx="666115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185" y="1386840"/>
            <a:ext cx="11784965" cy="2332990"/>
            <a:chOff x="131" y="2184"/>
            <a:chExt cx="18559" cy="3674"/>
          </a:xfrm>
        </p:grpSpPr>
        <p:sp>
          <p:nvSpPr>
            <p:cNvPr id="12" name="Oval 11"/>
            <p:cNvSpPr/>
            <p:nvPr/>
          </p:nvSpPr>
          <p:spPr>
            <a:xfrm>
              <a:off x="131" y="3258"/>
              <a:ext cx="4234" cy="26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Gestion des droits numériques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5445" y="3789"/>
              <a:ext cx="13244" cy="1539"/>
            </a:xfrm>
            <a:prstGeom prst="wedgeRoundRectCallout">
              <a:avLst>
                <a:gd name="adj1" fmla="val -58119"/>
                <a:gd name="adj2" fmla="val 1332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Principe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éviter que la diffusion d'une œuvre numérique échappe au contrôle de son auteur ou de ses ayants droit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826" y="2184"/>
              <a:ext cx="12864" cy="1323"/>
            </a:xfrm>
            <a:prstGeom prst="wedgeRoundRectCallout">
              <a:avLst>
                <a:gd name="adj1" fmla="val -64023"/>
                <a:gd name="adj2" fmla="val 6291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</a:t>
              </a: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Objectif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contrôler l'utilisation qui est faite des œuvres numériques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185" y="3918585"/>
            <a:ext cx="11522710" cy="2811780"/>
            <a:chOff x="131" y="6171"/>
            <a:chExt cx="18146" cy="4428"/>
          </a:xfrm>
        </p:grpSpPr>
        <p:grpSp>
          <p:nvGrpSpPr>
            <p:cNvPr id="9" name="Group 8"/>
            <p:cNvGrpSpPr/>
            <p:nvPr/>
          </p:nvGrpSpPr>
          <p:grpSpPr>
            <a:xfrm>
              <a:off x="131" y="6171"/>
              <a:ext cx="18146" cy="4428"/>
              <a:chOff x="131" y="6171"/>
              <a:chExt cx="18146" cy="4428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31" y="8582"/>
                <a:ext cx="3957" cy="16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200" b="1">
                    <a:latin typeface="Times New Roman" panose="02020603050405020304" charset="0"/>
                    <a:cs typeface="Times New Roman" panose="02020603050405020304" charset="0"/>
                  </a:rPr>
                  <a:t>Paiement électronique</a:t>
                </a:r>
                <a:endParaRPr lang="en-US" altLang="en-US" sz="22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8" name="Rounded Rectangular Callout 17"/>
              <p:cNvSpPr/>
              <p:nvPr/>
            </p:nvSpPr>
            <p:spPr>
              <a:xfrm>
                <a:off x="5157" y="6171"/>
                <a:ext cx="12809" cy="1293"/>
              </a:xfrm>
              <a:prstGeom prst="wedgeRoundRectCallout">
                <a:avLst>
                  <a:gd name="adj1" fmla="val -68752"/>
                  <a:gd name="adj2" fmla="val 129737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just"/>
                <a:r>
                  <a:rPr lang="en-US" altLang="en-US" sz="22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méthode de </a:t>
                </a:r>
                <a:r>
                  <a:rPr lang="en-US" sz="22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paiement qui ne nécessite pas l’usage d’argent liquide</a:t>
                </a:r>
                <a:endPara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0" name="Rounded Rectangular Callout 19"/>
              <p:cNvSpPr/>
              <p:nvPr/>
            </p:nvSpPr>
            <p:spPr>
              <a:xfrm>
                <a:off x="8232" y="7793"/>
                <a:ext cx="10045" cy="2806"/>
              </a:xfrm>
              <a:prstGeom prst="wedgeRoundRectCallout">
                <a:avLst>
                  <a:gd name="adj1" fmla="val -93649"/>
                  <a:gd name="adj2" fmla="val 28973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just"/>
                <a:r>
                  <a:rPr lang="en-US" altLang="en-US" sz="2400" b="1">
                    <a:solidFill>
                      <a:schemeClr val="bg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Mode de paiement</a:t>
                </a:r>
                <a:endPara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ar carte bancaire </a:t>
                </a:r>
                <a:endPara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Via</a:t>
                </a:r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les cryptomonnaies</a:t>
                </a:r>
                <a:endPara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Par mobile via USSD</a:t>
                </a:r>
                <a:endPara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4452" y="8276"/>
              <a:ext cx="3825" cy="21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 SMS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 QR code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 NFC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1915" y="6467475"/>
            <a:ext cx="648970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Solutions existantes et limites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550" y="3559175"/>
            <a:ext cx="12021185" cy="29394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indent="0" algn="just">
              <a:buFont typeface="Arial" panose="020B0604020202020204" pitchFamily="34" charset="0"/>
              <a:buNone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Monde :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Sites de vente des magazines et de journaux :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 Calameo, publitas, joomag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Sites web d’informations des grands médias traditionnels :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Jeune Afrique, Le Monde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Plateforme de e-commerce :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RebBox, Amazon, Spotify,  Netflix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Sites web de téléchargement :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Windows Store, Apple Store, Goople Play</a:t>
            </a:r>
            <a:endParaRPr lang="en-US" altLang="en-US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185" y="1816100"/>
            <a:ext cx="12020550" cy="6248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Gabon : SOGAPRESSE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(www.e-kiosque-sogapresse.com)</a:t>
            </a:r>
            <a:endParaRPr lang="en-US" sz="2800"/>
          </a:p>
        </p:txBody>
      </p:sp>
      <p:sp>
        <p:nvSpPr>
          <p:cNvPr id="10" name="Rounded Rectangle 9"/>
          <p:cNvSpPr/>
          <p:nvPr/>
        </p:nvSpPr>
        <p:spPr>
          <a:xfrm>
            <a:off x="83185" y="2575560"/>
            <a:ext cx="12021185" cy="7905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Afrique Centrale : ekiosque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(www.ekiosque.cm)</a:t>
            </a:r>
            <a:endParaRPr lang="en-US" sz="28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160" y="6498590"/>
            <a:ext cx="621030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ldLvl="0" animBg="1"/>
      <p:bldP spid="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69365"/>
            <a:ext cx="12021820" cy="5514975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Cahier de charges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81915" y="1809115"/>
            <a:ext cx="12021185" cy="94551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TAF :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évelopper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une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solution de distribution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sous forme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d'applications web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et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mobile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dans le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paradigme orienté objet</a:t>
            </a:r>
            <a:endParaRPr 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81915" y="2906395"/>
          <a:ext cx="12021185" cy="372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</a:t>
                      </a:r>
                      <a:r>
                        <a:rPr lang="en-US" sz="2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onctionnalités attendues</a:t>
                      </a:r>
                      <a:endParaRPr lang="en-US" sz="28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0330" y="4022725"/>
            <a:ext cx="12003405" cy="632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Acquisition des documents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330" y="4755515"/>
            <a:ext cx="12003405" cy="435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Recherche de documents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330" y="5322570"/>
            <a:ext cx="12003405" cy="535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buNone/>
            </a:pPr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Gestion des droits numériques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5941060"/>
            <a:ext cx="12002770" cy="477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Élaboration des statistiques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330" y="3440430"/>
            <a:ext cx="12003405" cy="5137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Collecte de documents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71120" y="6479540"/>
            <a:ext cx="654050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l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Méthodologie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2585" y="2814320"/>
            <a:ext cx="11637010" cy="2094865"/>
            <a:chOff x="475" y="5737"/>
            <a:chExt cx="18326" cy="3299"/>
          </a:xfrm>
        </p:grpSpPr>
        <p:sp>
          <p:nvSpPr>
            <p:cNvPr id="9" name="Rounded Rectangle 8"/>
            <p:cNvSpPr/>
            <p:nvPr/>
          </p:nvSpPr>
          <p:spPr>
            <a:xfrm>
              <a:off x="475" y="6517"/>
              <a:ext cx="8779" cy="198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2TUP :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processus  de  développement 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just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	basé  sur  le  processus 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UP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1" name="Picture 10" descr="2tu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66" y="5737"/>
              <a:ext cx="9235" cy="3299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62585" y="5004435"/>
            <a:ext cx="11050905" cy="1419225"/>
            <a:chOff x="131" y="8133"/>
            <a:chExt cx="17403" cy="2235"/>
          </a:xfrm>
        </p:grpSpPr>
        <p:sp>
          <p:nvSpPr>
            <p:cNvPr id="10" name="Rounded Rectangle 9"/>
            <p:cNvSpPr/>
            <p:nvPr/>
          </p:nvSpPr>
          <p:spPr>
            <a:xfrm>
              <a:off x="131" y="8133"/>
              <a:ext cx="12301" cy="223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UML :</a:t>
              </a:r>
              <a:r>
                <a:rPr lang="en-US" altLang="en-US" sz="240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langage  de 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modélisation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des systèmes informatiques dans une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approche orientée objet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2" name="Picture 11" descr="uml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7" y="8547"/>
              <a:ext cx="3677" cy="1407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362585" y="1980565"/>
            <a:ext cx="6613525" cy="74041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Méthode = Processus + langage</a:t>
            </a:r>
            <a:endParaRPr lang="en-US" altLang="en-US" sz="2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660" y="6476365"/>
            <a:ext cx="621030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68730"/>
            <a:ext cx="12021820" cy="5461635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7655" y="1971040"/>
            <a:ext cx="3570605" cy="8375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Étude globale du système</a:t>
            </a:r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746125" y="3510915"/>
            <a:ext cx="3411855" cy="77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1- Étude préalable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 descr="contexte_dy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0" y="1386205"/>
            <a:ext cx="7211695" cy="53435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69365" y="5959475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contexte dynamique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80" y="6444615"/>
            <a:ext cx="638810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5" grpId="0" bldLvl="0" animBg="1"/>
      <p:bldP spid="1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41730"/>
            <a:ext cx="12021820" cy="5654040"/>
          </a:xfrm>
        </p:spPr>
        <p:txBody>
          <a:bodyPr>
            <a:normAutofit/>
          </a:bodyPr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1615" y="1790065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pic>
        <p:nvPicPr>
          <p:cNvPr id="13" name="Picture 12" descr="use_case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7020" y="1579245"/>
            <a:ext cx="7981950" cy="52165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31240" y="5832475"/>
            <a:ext cx="3315970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des cas d'utilisation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515" y="3510915"/>
            <a:ext cx="3312795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2- Capture des besoins fonctionnels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60" y="6430645"/>
            <a:ext cx="637540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2" grpId="0" animBg="1"/>
      <p:bldP spid="1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52577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349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7655" y="1971040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841375" y="3510915"/>
            <a:ext cx="2868930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2- Capture des besoins fonctionnels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5065" y="5996940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Plannification en 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itérations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550" y="6348095"/>
            <a:ext cx="758190" cy="4476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 descr="plannification_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3625" y="1158875"/>
            <a:ext cx="7230745" cy="563689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4615" y="1748790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410845" y="3685540"/>
            <a:ext cx="3394710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3- Capture des besoins techniques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7" name="Table 26"/>
          <p:cNvGraphicFramePr/>
          <p:nvPr/>
        </p:nvGraphicFramePr>
        <p:xfrm>
          <a:off x="3904615" y="1612265"/>
          <a:ext cx="8199120" cy="5117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120"/>
                <a:gridCol w="4826000"/>
              </a:tblGrid>
              <a:tr h="513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Contraintes techniques</a:t>
                      </a:r>
                      <a:endParaRPr lang="x-none" altLang="en-US" sz="24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Approche de résolution</a:t>
                      </a:r>
                      <a:endParaRPr lang="x-none" altLang="en-US" sz="24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89154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Traitement </a:t>
                      </a:r>
                      <a:r>
                        <a:rPr lang="en-US" altLang="x-none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et </a:t>
                      </a:r>
                      <a:r>
                        <a:rPr lang="x-none" altLang="en-US" sz="2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Référencement  </a:t>
                      </a:r>
                      <a:endParaRPr lang="x-none" altLang="en-US" sz="24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2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des </a:t>
                      </a:r>
                      <a:r>
                        <a:rPr lang="en-US" altLang="x-none" sz="2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documents </a:t>
                      </a:r>
                      <a:r>
                        <a:rPr lang="x-none" altLang="en-US" sz="2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uploadés</a:t>
                      </a:r>
                      <a:endParaRPr lang="x-none" altLang="en-US" sz="24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x-none" altLang="en-US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Vérifier format(PDF) du document</a:t>
                      </a:r>
                      <a:endParaRPr lang="x-none" altLang="en-US" sz="24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x-none" altLang="en-US" sz="2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Indexation automatique</a:t>
                      </a:r>
                      <a:endParaRPr lang="x-none" altLang="en-US" sz="24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x-none" altLang="en-US" sz="24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89027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Recherche plein texte</a:t>
                      </a:r>
                      <a:endParaRPr lang="x-none" altLang="en-US" sz="24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Comptage d'occurrences</a:t>
                      </a:r>
                      <a:endParaRPr lang="x-none" altLang="en-US" sz="24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193167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2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Protection des documents contre la copie privée</a:t>
                      </a:r>
                      <a:endParaRPr lang="x-none" altLang="en-US" sz="24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x-none" altLang="en-US" sz="2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Lecture des documents au sein de l'application</a:t>
                      </a:r>
                      <a:endParaRPr lang="x-none" altLang="en-US" sz="24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x-none" altLang="en-US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r>
                        <a:rPr lang="en-US" altLang="x-none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ô</a:t>
                      </a:r>
                      <a:r>
                        <a:rPr lang="x-none" altLang="en-US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té mobile : Algorithme de chiffrement symétrique AES</a:t>
                      </a:r>
                      <a:endParaRPr lang="x-none" altLang="en-US" sz="24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x-none" altLang="en-US" sz="24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95" y="6422390"/>
            <a:ext cx="670560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641985"/>
          </a:xfrm>
        </p:spPr>
        <p:txBody>
          <a:bodyPr>
            <a:normAutofit fontScale="90000"/>
          </a:bodyPr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PLAN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681355"/>
            <a:ext cx="11950065" cy="6049010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32460" y="847725"/>
            <a:ext cx="10721340" cy="1497965"/>
            <a:chOff x="996" y="1335"/>
            <a:chExt cx="16884" cy="2359"/>
          </a:xfrm>
        </p:grpSpPr>
        <p:sp>
          <p:nvSpPr>
            <p:cNvPr id="4" name="Rounded Rectangle 3"/>
            <p:cNvSpPr/>
            <p:nvPr/>
          </p:nvSpPr>
          <p:spPr>
            <a:xfrm>
              <a:off x="996" y="2050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ENVIRONNEMENT DE TRAVAIL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8051" y="1335"/>
              <a:ext cx="9829" cy="1843"/>
            </a:xfrm>
            <a:prstGeom prst="wedgeRoundRectCallout">
              <a:avLst>
                <a:gd name="adj1" fmla="val -75780"/>
                <a:gd name="adj2" fmla="val -11801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Structure d'accueil(missions et activités, organigramme)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Contexte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Problématique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Objectifs généraux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2460" y="2183130"/>
            <a:ext cx="10720705" cy="1523365"/>
            <a:chOff x="996" y="3438"/>
            <a:chExt cx="16883" cy="2399"/>
          </a:xfrm>
        </p:grpSpPr>
        <p:sp>
          <p:nvSpPr>
            <p:cNvPr id="7" name="Rounded Rectangle 6"/>
            <p:cNvSpPr/>
            <p:nvPr/>
          </p:nvSpPr>
          <p:spPr>
            <a:xfrm>
              <a:off x="996" y="419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 LIÉS À LA DISTRIBUTION DE DOCUMENTS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8224" y="3438"/>
              <a:ext cx="9655" cy="2119"/>
            </a:xfrm>
            <a:prstGeom prst="wedgeRoundRectCallout">
              <a:avLst>
                <a:gd name="adj1" fmla="val -75075"/>
                <a:gd name="adj2" fmla="val 33294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Historique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Concepts(Document numérique, droits numériques, paiement mobile, etc)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Solutions existantes et limites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Cahier de charges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" y="3676650"/>
            <a:ext cx="10720070" cy="1622425"/>
            <a:chOff x="996" y="5816"/>
            <a:chExt cx="16882" cy="2555"/>
          </a:xfrm>
        </p:grpSpPr>
        <p:sp>
          <p:nvSpPr>
            <p:cNvPr id="5" name="Rounded Rectangle 4"/>
            <p:cNvSpPr/>
            <p:nvPr/>
          </p:nvSpPr>
          <p:spPr>
            <a:xfrm>
              <a:off x="996" y="616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RÉALISATION DU SYSTÈME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8467" y="5816"/>
              <a:ext cx="9411" cy="2555"/>
            </a:xfrm>
            <a:prstGeom prst="wedgeRoundRectCallout">
              <a:avLst>
                <a:gd name="adj1" fmla="val -78854"/>
                <a:gd name="adj2" fmla="val -652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Étude et choix de la méthodologie de développement ( 2TUP, UML)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Mise en oeuvre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Étude globale du système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de l'incrément 1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460" y="5299075"/>
            <a:ext cx="10719435" cy="1320165"/>
            <a:chOff x="996" y="8459"/>
            <a:chExt cx="16881" cy="1965"/>
          </a:xfrm>
        </p:grpSpPr>
        <p:sp>
          <p:nvSpPr>
            <p:cNvPr id="6" name="Rounded Rectangle 5"/>
            <p:cNvSpPr/>
            <p:nvPr/>
          </p:nvSpPr>
          <p:spPr>
            <a:xfrm>
              <a:off x="996" y="8459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FINALISATION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8467" y="8609"/>
              <a:ext cx="9410" cy="1815"/>
            </a:xfrm>
            <a:prstGeom prst="wedgeRoundRectCallout">
              <a:avLst>
                <a:gd name="adj1" fmla="val -79798"/>
                <a:gd name="adj2" fmla="val -641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Architecture de déploiement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Évaluation économique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Diagramme de Gannt réel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6035" y="6330950"/>
            <a:ext cx="511810" cy="431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71165" y="1585011"/>
            <a:ext cx="8954135" cy="5145354"/>
            <a:chOff x="5579" y="2964"/>
            <a:chExt cx="12618" cy="7687"/>
          </a:xfrm>
        </p:grpSpPr>
        <p:pic>
          <p:nvPicPr>
            <p:cNvPr id="9" name="Picture 8" descr="di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708" y="4578"/>
              <a:ext cx="1523" cy="1523"/>
            </a:xfrm>
            <a:prstGeom prst="rect">
              <a:avLst/>
            </a:prstGeom>
          </p:spPr>
        </p:pic>
        <p:pic>
          <p:nvPicPr>
            <p:cNvPr id="11" name="Picture 10" descr="java_e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2" y="2964"/>
              <a:ext cx="1946" cy="1579"/>
            </a:xfrm>
            <a:prstGeom prst="rect">
              <a:avLst/>
            </a:prstGeom>
          </p:spPr>
        </p:pic>
        <p:pic>
          <p:nvPicPr>
            <p:cNvPr id="12" name="Picture 11" descr="Logo-modeli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3" y="3208"/>
              <a:ext cx="1671" cy="1672"/>
            </a:xfrm>
            <a:prstGeom prst="rect">
              <a:avLst/>
            </a:prstGeom>
          </p:spPr>
        </p:pic>
        <p:pic>
          <p:nvPicPr>
            <p:cNvPr id="13" name="Picture 12" descr="mysql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83" y="8648"/>
              <a:ext cx="2003" cy="2003"/>
            </a:xfrm>
            <a:prstGeom prst="rect">
              <a:avLst/>
            </a:prstGeom>
          </p:spPr>
        </p:pic>
        <p:pic>
          <p:nvPicPr>
            <p:cNvPr id="14" name="Picture 13" descr="android_studi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52" y="7402"/>
              <a:ext cx="1736" cy="1737"/>
            </a:xfrm>
            <a:prstGeom prst="rect">
              <a:avLst/>
            </a:prstGeom>
          </p:spPr>
        </p:pic>
        <p:pic>
          <p:nvPicPr>
            <p:cNvPr id="15" name="Picture 14" descr="office_writer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13" y="7368"/>
              <a:ext cx="1060" cy="1273"/>
            </a:xfrm>
            <a:prstGeom prst="rect">
              <a:avLst/>
            </a:prstGeom>
          </p:spPr>
        </p:pic>
        <p:pic>
          <p:nvPicPr>
            <p:cNvPr id="16" name="Picture 15" descr="eclipselink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78" y="5104"/>
              <a:ext cx="2254" cy="997"/>
            </a:xfrm>
            <a:prstGeom prst="rect">
              <a:avLst/>
            </a:prstGeom>
          </p:spPr>
        </p:pic>
        <p:pic>
          <p:nvPicPr>
            <p:cNvPr id="17" name="Picture 16" descr="sqlit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79" y="9139"/>
              <a:ext cx="2700" cy="1499"/>
            </a:xfrm>
            <a:prstGeom prst="rect">
              <a:avLst/>
            </a:prstGeom>
          </p:spPr>
        </p:pic>
        <p:pic>
          <p:nvPicPr>
            <p:cNvPr id="18" name="Picture 17" descr="glassfish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695" y="5103"/>
              <a:ext cx="2378" cy="1665"/>
            </a:xfrm>
            <a:prstGeom prst="rect">
              <a:avLst/>
            </a:prstGeom>
          </p:spPr>
        </p:pic>
        <p:pic>
          <p:nvPicPr>
            <p:cNvPr id="19" name="Picture 18" descr="git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877" y="2981"/>
              <a:ext cx="2320" cy="1219"/>
            </a:xfrm>
            <a:prstGeom prst="rect">
              <a:avLst/>
            </a:prstGeom>
          </p:spPr>
        </p:pic>
        <p:pic>
          <p:nvPicPr>
            <p:cNvPr id="20" name="Picture 19" descr="wps_p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03" y="6036"/>
              <a:ext cx="1604" cy="1605"/>
            </a:xfrm>
            <a:prstGeom prst="rect">
              <a:avLst/>
            </a:prstGeom>
          </p:spPr>
        </p:pic>
        <p:pic>
          <p:nvPicPr>
            <p:cNvPr id="21" name="Picture 20" descr="eclips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162" y="3156"/>
              <a:ext cx="1290" cy="1671"/>
            </a:xfrm>
            <a:prstGeom prst="rect">
              <a:avLst/>
            </a:prstGeom>
          </p:spPr>
        </p:pic>
        <p:pic>
          <p:nvPicPr>
            <p:cNvPr id="22" name="Picture 21" descr="junit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740" y="5841"/>
              <a:ext cx="1712" cy="1712"/>
            </a:xfrm>
            <a:prstGeom prst="rect">
              <a:avLst/>
            </a:prstGeom>
          </p:spPr>
        </p:pic>
        <p:pic>
          <p:nvPicPr>
            <p:cNvPr id="23" name="Picture 22" descr="airtel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78" y="6346"/>
              <a:ext cx="1600" cy="1920"/>
            </a:xfrm>
            <a:prstGeom prst="rect">
              <a:avLst/>
            </a:prstGeom>
          </p:spPr>
        </p:pic>
        <p:pic>
          <p:nvPicPr>
            <p:cNvPr id="24" name="Picture 23" descr="primefaces-logo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806" y="9258"/>
              <a:ext cx="6244" cy="1386"/>
            </a:xfrm>
            <a:prstGeom prst="rect">
              <a:avLst/>
            </a:prstGeom>
          </p:spPr>
        </p:pic>
        <p:pic>
          <p:nvPicPr>
            <p:cNvPr id="25" name="Picture 24" descr="lucene_logo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60" y="8130"/>
              <a:ext cx="6092" cy="933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443865" y="1748790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601345" y="3685540"/>
            <a:ext cx="3394710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3- Capture des besoins techniques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4295" y="6365240"/>
            <a:ext cx="736600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52577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349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7655" y="1971040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885190" y="3510915"/>
            <a:ext cx="2983865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4-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générique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5425" y="5918835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Architecture logique de la solution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995" y="6423025"/>
            <a:ext cx="654685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archi_logique_4ti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5220" y="1269365"/>
            <a:ext cx="7168515" cy="552577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5" grpId="0" bldLvl="0" animBg="1"/>
      <p:bldP spid="1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675" y="1862455"/>
            <a:ext cx="3298190" cy="10553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7605" y="570293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 préliminaires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9000" y="3510915"/>
            <a:ext cx="2868930" cy="1019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5- 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Analyse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class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7195" y="1620520"/>
            <a:ext cx="7875905" cy="51612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675" y="6329045"/>
            <a:ext cx="620395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bldLvl="0" animBg="1"/>
      <p:bldP spid="1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675" y="2243455"/>
            <a:ext cx="3298190" cy="971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4235" y="607504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d'activités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8000" y="3510915"/>
            <a:ext cx="2868930" cy="1019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5- 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Analyse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activity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0" y="1580515"/>
            <a:ext cx="7705725" cy="521589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550" y="6415405"/>
            <a:ext cx="621030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bldLvl="0" animBg="1"/>
      <p:bldP spid="1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00" y="2068830"/>
            <a:ext cx="3298190" cy="971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Itération 1 : Gestion des comptes client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class_diag_gest_c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685" y="4780280"/>
            <a:ext cx="5379085" cy="1821180"/>
          </a:xfrm>
          <a:prstGeom prst="rect">
            <a:avLst/>
          </a:prstGeom>
        </p:spPr>
      </p:pic>
      <p:pic>
        <p:nvPicPr>
          <p:cNvPr id="12" name="Picture 11" descr="gestion_cpt_c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70" y="1617345"/>
            <a:ext cx="6351905" cy="27336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929765" y="395287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des cas d'utilisation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27860" y="607504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 détaillées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300" y="6356350"/>
            <a:ext cx="762000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3" grpId="0" bldLvl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63895" y="1270000"/>
            <a:ext cx="5962015" cy="6750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Itération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 : Gestion des comptes client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8995" y="6263005"/>
            <a:ext cx="1029779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séquences-objets détaillés du cas d'utilisation “Créer compte client”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dsod_creer_c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" y="2091690"/>
            <a:ext cx="12020550" cy="417131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5560" y="6444615"/>
            <a:ext cx="765810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240"/>
            <a:ext cx="12021820" cy="5572125"/>
          </a:xfrm>
        </p:spPr>
        <p:txBody>
          <a:bodyPr/>
          <a:p>
            <a:pPr marL="0" indent="0" algn="just">
              <a:buFont typeface="+mj-lt"/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Architecture de déploiement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deployment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335" y="1735455"/>
            <a:ext cx="10058400" cy="50742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585" y="6232525"/>
            <a:ext cx="719455" cy="4965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0" indent="0" algn="r"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hlinkClick r:id="rId1"/>
              </a:rPr>
              <a:t>Demo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65" y="1969135"/>
            <a:ext cx="5887085" cy="425894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550" y="6365240"/>
            <a:ext cx="704850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Évaluation économique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eval_e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" y="1597660"/>
            <a:ext cx="12020550" cy="49396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185" y="6537325"/>
            <a:ext cx="686435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43000"/>
            <a:ext cx="12021820" cy="5587365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Diagramme de Gannt réel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05" y="6492240"/>
            <a:ext cx="622300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gannt_reel_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" y="1626870"/>
            <a:ext cx="12012930" cy="483298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Structure d'accueil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Missions et activités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Picture 12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4604385"/>
            <a:ext cx="2409190" cy="100457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21310" y="3061335"/>
            <a:ext cx="3291840" cy="1168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Qui est Métrika-IDB ?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171440" y="2832100"/>
            <a:ext cx="6993255" cy="3898265"/>
          </a:xfrm>
          <a:prstGeom prst="wedgeRoundRectCallout">
            <a:avLst>
              <a:gd name="adj1" fmla="val -72219"/>
              <a:gd name="adj2" fmla="val -3506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Entreprise informatique opérant dans : 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Intégration de solutions informatiques et édition de logiciels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Encadrement de la recherche et des tâches de développement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Participation aux tests de nouveauté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902200" y="1668780"/>
            <a:ext cx="6909435" cy="882650"/>
          </a:xfrm>
          <a:prstGeom prst="wedgeRoundRectCallout">
            <a:avLst>
              <a:gd name="adj1" fmla="val -99308"/>
              <a:gd name="adj2" fmla="val 9642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Naissance 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1995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Siège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 ACAE, LIBREVILLE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915" y="6365240"/>
            <a:ext cx="472440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7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98120" y="3232150"/>
            <a:ext cx="4167505" cy="8388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DIFFICULTÉS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9095" y="3914775"/>
            <a:ext cx="801370" cy="78105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622290" y="3486785"/>
            <a:ext cx="6388735" cy="1423035"/>
          </a:xfrm>
          <a:prstGeom prst="wedgeRoundRectCallout">
            <a:avLst>
              <a:gd name="adj1" fmla="val -69858"/>
              <a:gd name="adj2" fmla="val -364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Mise en pratique des connaissances théoriques apprises en cours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du paiement électronique par Airtel Money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8120" y="295910"/>
            <a:ext cx="11960225" cy="2903220"/>
            <a:chOff x="699" y="518"/>
            <a:chExt cx="18448" cy="4572"/>
          </a:xfrm>
        </p:grpSpPr>
        <p:sp>
          <p:nvSpPr>
            <p:cNvPr id="5" name="Rounded Rectangle 4"/>
            <p:cNvSpPr/>
            <p:nvPr/>
          </p:nvSpPr>
          <p:spPr>
            <a:xfrm>
              <a:off x="699" y="2248"/>
              <a:ext cx="6374" cy="13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APPORT DU STAGE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3" y="3290"/>
              <a:ext cx="1800" cy="1800"/>
            </a:xfrm>
            <a:prstGeom prst="rect">
              <a:avLst/>
            </a:prstGeom>
          </p:spPr>
        </p:pic>
        <p:sp>
          <p:nvSpPr>
            <p:cNvPr id="11" name="Rounded Rectangular Callout 10"/>
            <p:cNvSpPr/>
            <p:nvPr/>
          </p:nvSpPr>
          <p:spPr>
            <a:xfrm>
              <a:off x="9065" y="518"/>
              <a:ext cx="10082" cy="4528"/>
            </a:xfrm>
            <a:prstGeom prst="wedgeRoundRectCallout">
              <a:avLst>
                <a:gd name="adj1" fmla="val -69046"/>
                <a:gd name="adj2" fmla="val -6029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Imprégnation du monde professionnel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xplor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ation de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l’univers du développement mobile et des paiements électronique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Participation à la gestion des projets d’envergure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Complétion des connaissances sur la conception, Java, outils et techniques de codage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3525" y="4909820"/>
            <a:ext cx="11746865" cy="1837690"/>
            <a:chOff x="415" y="7732"/>
            <a:chExt cx="18499" cy="2894"/>
          </a:xfrm>
        </p:grpSpPr>
        <p:sp>
          <p:nvSpPr>
            <p:cNvPr id="6" name="Rounded Rectangle 5"/>
            <p:cNvSpPr/>
            <p:nvPr/>
          </p:nvSpPr>
          <p:spPr>
            <a:xfrm>
              <a:off x="415" y="7732"/>
              <a:ext cx="6115" cy="13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PERSPECTIVES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" y="8671"/>
              <a:ext cx="1800" cy="1800"/>
            </a:xfrm>
            <a:prstGeom prst="rect">
              <a:avLst/>
            </a:prstGeom>
          </p:spPr>
        </p:pic>
        <p:sp>
          <p:nvSpPr>
            <p:cNvPr id="12" name="Rounded Rectangular Callout 11"/>
            <p:cNvSpPr/>
            <p:nvPr/>
          </p:nvSpPr>
          <p:spPr>
            <a:xfrm>
              <a:off x="9424" y="8170"/>
              <a:ext cx="9491" cy="2456"/>
            </a:xfrm>
            <a:prstGeom prst="wedgeRoundRectCallout">
              <a:avLst>
                <a:gd name="adj1" fmla="val -80449"/>
                <a:gd name="adj2" fmla="val -40048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Implémentation des abonnements et newsletter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mélior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ation de la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sécurité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Intégration d'autres moyens de paiement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995" y="6430010"/>
            <a:ext cx="621665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0110" y="173355"/>
            <a:ext cx="4541520" cy="6042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1220" y="845185"/>
            <a:ext cx="3472180" cy="8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REMARQUES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6320" y="4889500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SUGGESTIONS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1220" y="285686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7150" y="6402705"/>
            <a:ext cx="621030" cy="365125"/>
          </a:xfrm>
          <a:prstGeom prst="ellipse">
            <a:avLst/>
          </a:prstGeom>
        </p:spPr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" y="98425"/>
            <a:ext cx="12154535" cy="1212850"/>
          </a:xfrm>
        </p:spPr>
        <p:txBody>
          <a:bodyPr/>
          <a:p>
            <a:r>
              <a:rPr lang="en-US" altLang="en-US"/>
              <a:t>lj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0"/>
          <p:cNvSpPr/>
          <p:nvPr>
            <p:ph idx="1"/>
          </p:nvPr>
        </p:nvSpPr>
        <p:spPr>
          <a:xfrm>
            <a:off x="81915" y="1512570"/>
            <a:ext cx="11715750" cy="5189220"/>
          </a:xfrm>
        </p:spPr>
        <p:txBody>
          <a:bodyPr/>
          <a:p>
            <a:pPr marL="514350" indent="-514350" algn="ctr">
              <a:buFont typeface="+mj-lt"/>
              <a:buAutoNum type="arabicPeriod" startAt="2"/>
            </a:pPr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Organigramme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organigram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2414270"/>
            <a:ext cx="10781665" cy="40671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028940" y="2639060"/>
            <a:ext cx="2007235" cy="2632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8415" y="6447790"/>
            <a:ext cx="505460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" y="1270000"/>
            <a:ext cx="12092940" cy="5460365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Contexte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 rot="0">
            <a:off x="66040" y="1269365"/>
            <a:ext cx="9638030" cy="5191125"/>
            <a:chOff x="104" y="1999"/>
            <a:chExt cx="15178" cy="8400"/>
          </a:xfrm>
        </p:grpSpPr>
        <p:sp>
          <p:nvSpPr>
            <p:cNvPr id="15" name="Oval 14"/>
            <p:cNvSpPr/>
            <p:nvPr/>
          </p:nvSpPr>
          <p:spPr>
            <a:xfrm>
              <a:off x="130" y="8663"/>
              <a:ext cx="5385" cy="17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Internet mobile : </a:t>
              </a:r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99,11%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04" y="1999"/>
              <a:ext cx="15178" cy="6793"/>
              <a:chOff x="104" y="1999"/>
              <a:chExt cx="15178" cy="679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278" y="3055"/>
                <a:ext cx="3186" cy="129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ANINF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07" y="3029"/>
                <a:ext cx="3783" cy="134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Internet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4" y="5936"/>
                <a:ext cx="4637" cy="173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Internautes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1 Million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72" y="5936"/>
                <a:ext cx="5412" cy="173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Taux de pénétration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48%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8" name="Rounded Rectangular Callout 17"/>
              <p:cNvSpPr/>
              <p:nvPr/>
            </p:nvSpPr>
            <p:spPr>
              <a:xfrm>
                <a:off x="10852" y="1999"/>
                <a:ext cx="4430" cy="752"/>
              </a:xfrm>
              <a:prstGeom prst="wedgeRoundRectCallout">
                <a:avLst>
                  <a:gd name="adj1" fmla="val -44424"/>
                  <a:gd name="adj2" fmla="val 121276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Date : 31-01-2019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9" name="Straight Connector 18"/>
              <p:cNvCxnSpPr>
                <a:stCxn id="11" idx="6"/>
                <a:endCxn id="9" idx="2"/>
              </p:cNvCxnSpPr>
              <p:nvPr/>
            </p:nvCxnSpPr>
            <p:spPr>
              <a:xfrm>
                <a:off x="5690" y="3703"/>
                <a:ext cx="2588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3" idx="0"/>
                <a:endCxn id="11" idx="4"/>
              </p:cNvCxnSpPr>
              <p:nvPr/>
            </p:nvCxnSpPr>
            <p:spPr>
              <a:xfrm flipV="1">
                <a:off x="2423" y="4377"/>
                <a:ext cx="1376" cy="1559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1" idx="4"/>
                <a:endCxn id="14" idx="1"/>
              </p:cNvCxnSpPr>
              <p:nvPr/>
            </p:nvCxnSpPr>
            <p:spPr>
              <a:xfrm>
                <a:off x="3799" y="4377"/>
                <a:ext cx="1866" cy="1813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3" idx="4"/>
              </p:cNvCxnSpPr>
              <p:nvPr/>
            </p:nvCxnSpPr>
            <p:spPr>
              <a:xfrm flipH="1">
                <a:off x="2407" y="7672"/>
                <a:ext cx="16" cy="112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/>
          <p:cNvGrpSpPr/>
          <p:nvPr/>
        </p:nvGrpSpPr>
        <p:grpSpPr>
          <a:xfrm rot="0">
            <a:off x="6135370" y="1906905"/>
            <a:ext cx="6028690" cy="4716780"/>
            <a:chOff x="9662" y="3003"/>
            <a:chExt cx="9494" cy="7428"/>
          </a:xfrm>
        </p:grpSpPr>
        <p:cxnSp>
          <p:nvCxnSpPr>
            <p:cNvPr id="24" name="Straight Connector 23"/>
            <p:cNvCxnSpPr>
              <a:stCxn id="16" idx="0"/>
              <a:endCxn id="12" idx="4"/>
            </p:cNvCxnSpPr>
            <p:nvPr/>
          </p:nvCxnSpPr>
          <p:spPr>
            <a:xfrm flipH="1" flipV="1">
              <a:off x="16757" y="4463"/>
              <a:ext cx="300" cy="154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9662" y="3003"/>
              <a:ext cx="9494" cy="7428"/>
              <a:chOff x="9662" y="3003"/>
              <a:chExt cx="9494" cy="742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662" y="9031"/>
                <a:ext cx="6037" cy="14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Mobile Money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50% d'utilisateurs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1464" y="3003"/>
                <a:ext cx="7693" cy="6028"/>
                <a:chOff x="11464" y="3003"/>
                <a:chExt cx="7693" cy="6028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14567" y="3003"/>
                  <a:ext cx="4379" cy="146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400" b="1">
                      <a:latin typeface="Times New Roman" panose="02020603050405020304" charset="0"/>
                      <a:cs typeface="Times New Roman" panose="02020603050405020304" charset="0"/>
                    </a:rPr>
                    <a:t>Téléphonie mobile</a:t>
                  </a:r>
                  <a:endParaRPr lang="en-US" altLang="en-US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4957" y="6010"/>
                  <a:ext cx="4200" cy="197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40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Taux de pénétration :</a:t>
                  </a:r>
                  <a:r>
                    <a:rPr lang="en-US" altLang="en-US" sz="2400" b="1">
                      <a:latin typeface="Times New Roman" panose="02020603050405020304" charset="0"/>
                      <a:cs typeface="Times New Roman" panose="02020603050405020304" charset="0"/>
                    </a:rPr>
                    <a:t> 144%</a:t>
                  </a:r>
                  <a:endParaRPr lang="en-US" altLang="en-US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20" name="Straight Connector 19"/>
                <p:cNvCxnSpPr>
                  <a:stCxn id="12" idx="2"/>
                  <a:endCxn id="9" idx="6"/>
                </p:cNvCxnSpPr>
                <p:nvPr/>
              </p:nvCxnSpPr>
              <p:spPr>
                <a:xfrm flipH="1" flipV="1">
                  <a:off x="11464" y="3658"/>
                  <a:ext cx="3103" cy="75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7" idx="0"/>
                  <a:endCxn id="12" idx="4"/>
                </p:cNvCxnSpPr>
                <p:nvPr/>
              </p:nvCxnSpPr>
              <p:spPr>
                <a:xfrm flipV="1">
                  <a:off x="12731" y="4463"/>
                  <a:ext cx="4026" cy="1623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5" idx="0"/>
                  <a:endCxn id="17" idx="4"/>
                </p:cNvCxnSpPr>
                <p:nvPr/>
              </p:nvCxnSpPr>
              <p:spPr>
                <a:xfrm flipV="1">
                  <a:off x="12681" y="7822"/>
                  <a:ext cx="50" cy="1209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Oval 16"/>
            <p:cNvSpPr/>
            <p:nvPr/>
          </p:nvSpPr>
          <p:spPr>
            <a:xfrm>
              <a:off x="10904" y="6086"/>
              <a:ext cx="3654" cy="17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Abonnés :</a:t>
              </a:r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 3 Millions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525" y="6460490"/>
            <a:ext cx="438150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" y="1270000"/>
            <a:ext cx="12092940" cy="5460365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Contexte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525" y="6460490"/>
            <a:ext cx="438150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12090" y="1924685"/>
            <a:ext cx="11875135" cy="1126490"/>
            <a:chOff x="360" y="3330"/>
            <a:chExt cx="18701" cy="1774"/>
          </a:xfrm>
        </p:grpSpPr>
        <p:sp>
          <p:nvSpPr>
            <p:cNvPr id="27" name="Pentagon 26"/>
            <p:cNvSpPr/>
            <p:nvPr/>
          </p:nvSpPr>
          <p:spPr>
            <a:xfrm>
              <a:off x="360" y="3430"/>
              <a:ext cx="3083" cy="152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Éditeurs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2876" y="3355"/>
              <a:ext cx="5998" cy="1749"/>
            </a:xfrm>
            <a:prstGeom prst="chevro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Confrontés à une baisse de revenus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8459" y="3330"/>
              <a:ext cx="10602" cy="1749"/>
            </a:xfrm>
            <a:prstGeom prst="chevro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Dû au changement des habitudes de consommation des usagers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34645" y="5280025"/>
            <a:ext cx="11593830" cy="1109980"/>
            <a:chOff x="527" y="8315"/>
            <a:chExt cx="18258" cy="1748"/>
          </a:xfrm>
        </p:grpSpPr>
        <p:sp>
          <p:nvSpPr>
            <p:cNvPr id="32" name="Pentagon 31"/>
            <p:cNvSpPr/>
            <p:nvPr/>
          </p:nvSpPr>
          <p:spPr>
            <a:xfrm>
              <a:off x="527" y="8390"/>
              <a:ext cx="5811" cy="15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Plainte des usagers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5967" y="8315"/>
              <a:ext cx="12819" cy="1749"/>
            </a:xfrm>
            <a:prstGeom prst="chevro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coût d'accès élévé aux contenus par des moyens physiques 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35280" y="3587750"/>
            <a:ext cx="11768455" cy="1110615"/>
            <a:chOff x="527" y="5847"/>
            <a:chExt cx="18533" cy="1749"/>
          </a:xfrm>
        </p:grpSpPr>
        <p:sp>
          <p:nvSpPr>
            <p:cNvPr id="31" name="Chevron 30"/>
            <p:cNvSpPr/>
            <p:nvPr/>
          </p:nvSpPr>
          <p:spPr>
            <a:xfrm>
              <a:off x="8053" y="5847"/>
              <a:ext cx="11007" cy="1749"/>
            </a:xfrm>
            <a:prstGeom prst="chevro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proposent des contenus gratuits pas de bonne qualité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4" name="Pentagon 33"/>
            <p:cNvSpPr/>
            <p:nvPr/>
          </p:nvSpPr>
          <p:spPr>
            <a:xfrm>
              <a:off x="527" y="5947"/>
              <a:ext cx="8097" cy="15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Naissance des médias et sites en ligne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4457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Problématique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1915" y="3851275"/>
            <a:ext cx="3289300" cy="1316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Plusieurs questions émergent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866390" y="2082800"/>
            <a:ext cx="9084945" cy="1070610"/>
          </a:xfrm>
          <a:prstGeom prst="wedgeRoundRectCallout">
            <a:avLst>
              <a:gd name="adj1" fmla="val -57367"/>
              <a:gd name="adj2" fmla="val 11500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permettent aux éditeurs de distribuer l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contenus et toucher le plus grand nombre de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lecteurs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749675" y="3850640"/>
            <a:ext cx="8202295" cy="1193800"/>
          </a:xfrm>
          <a:prstGeom prst="wedgeRoundRectCallout">
            <a:avLst>
              <a:gd name="adj1" fmla="val -54658"/>
              <a:gd name="adj2" fmla="val 1043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permettant aux usagers de rechercher et consulter rapidement les contenus qui les intéressent et de les acquérir 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584575" y="5431155"/>
            <a:ext cx="8367395" cy="1152525"/>
          </a:xfrm>
          <a:prstGeom prst="wedgeRoundRectCallout">
            <a:avLst>
              <a:gd name="adj1" fmla="val -76709"/>
              <a:gd name="adj2" fmla="val -6945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 aux éditeurs de diffuser leur contenu, gagner de l’argent tout en garantissant la protection des contenus 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550" y="6466840"/>
            <a:ext cx="538480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bldLvl="0" animBg="1"/>
      <p:bldP spid="14" grpId="0" bldLvl="0" animBg="1"/>
      <p:bldP spid="1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Objectifs généraux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0845" y="1964055"/>
            <a:ext cx="11353165" cy="69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éditeurs de publier et distribuer leurs contenus en ligne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0845" y="2816225"/>
            <a:ext cx="1135316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utilisateurs de rechercher, consulter et acheter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les contenus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0845" y="3783965"/>
            <a:ext cx="11352530" cy="918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Protéger les droits d’auteur et propriétés intellectuelles des éditeurs en empêchant la copie privée des documents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0845" y="4893945"/>
            <a:ext cx="11352530" cy="707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Offrir aux lecteurs un moyen d’acquisition de document par paiement électronique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7845" y="5814695"/>
            <a:ext cx="11155045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Fournir une offre qui exploite l’immense opportunité que représente le mobile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875" y="6380480"/>
            <a:ext cx="395605" cy="4965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ldLvl="0" animBg="1"/>
      <p:bldP spid="11" grpId="0" bldLvl="0" animBg="1"/>
      <p:bldP spid="13" grpId="0" bldLvl="0" animBg="1"/>
      <p:bldP spid="1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Historique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LIÉS À LA DISTRIBUTION DE DOCUMENTS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1630" y="1697990"/>
            <a:ext cx="11050270" cy="1325880"/>
            <a:chOff x="538" y="2674"/>
            <a:chExt cx="17402" cy="2088"/>
          </a:xfrm>
        </p:grpSpPr>
        <p:pic>
          <p:nvPicPr>
            <p:cNvPr id="5" name="Picture 4" descr="Tablette_sumerienn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8" y="3038"/>
              <a:ext cx="2295" cy="1724"/>
            </a:xfrm>
            <a:prstGeom prst="rect">
              <a:avLst/>
            </a:prstGeom>
          </p:spPr>
        </p:pic>
        <p:sp>
          <p:nvSpPr>
            <p:cNvPr id="20" name="Rounded Rectangular Callout 19"/>
            <p:cNvSpPr/>
            <p:nvPr/>
          </p:nvSpPr>
          <p:spPr>
            <a:xfrm>
              <a:off x="6492" y="2674"/>
              <a:ext cx="11448" cy="1320"/>
            </a:xfrm>
            <a:prstGeom prst="wedgeRoundRectCallout">
              <a:avLst>
                <a:gd name="adj1" fmla="val -81254"/>
                <a:gd name="adj2" fmla="val 2560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3400-3200 av. J.C.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Tablettes sumérienne en argile</a:t>
              </a:r>
              <a:endParaRPr lang="en-US" sz="2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95655" y="5024755"/>
            <a:ext cx="8782050" cy="1903730"/>
            <a:chOff x="103" y="7913"/>
            <a:chExt cx="13830" cy="2998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6217" y="9442"/>
              <a:ext cx="7717" cy="855"/>
            </a:xfrm>
            <a:prstGeom prst="wedgeRoundRectCallout">
              <a:avLst>
                <a:gd name="adj1" fmla="val -82279"/>
                <a:gd name="adj2" fmla="val 485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De nos jours 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Document en réseau</a:t>
              </a:r>
              <a:endParaRPr lang="en-US" sz="2400"/>
            </a:p>
          </p:txBody>
        </p:sp>
        <p:pic>
          <p:nvPicPr>
            <p:cNvPr id="21" name="Picture 20" descr="doc_en_reseau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" y="7913"/>
              <a:ext cx="3178" cy="29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41630" y="3018790"/>
            <a:ext cx="11050270" cy="2022475"/>
            <a:chOff x="538" y="4754"/>
            <a:chExt cx="17402" cy="3185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6492" y="4754"/>
              <a:ext cx="11448" cy="3125"/>
            </a:xfrm>
            <a:prstGeom prst="wedgeRoundRectCallout">
              <a:avLst>
                <a:gd name="adj1" fmla="val -71016"/>
                <a:gd name="adj2" fmla="val 1486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1980 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Document structuré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Interactivité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Insertion de nouveaux modes de communication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(images, vidéos)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just"/>
              <a:endParaRPr lang="en-US" altLang="en-US" sz="2400"/>
            </a:p>
          </p:txBody>
        </p:sp>
        <p:pic>
          <p:nvPicPr>
            <p:cNvPr id="22" name="Picture 21" descr="doc_struc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" y="5221"/>
              <a:ext cx="3174" cy="2718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160" y="6444615"/>
            <a:ext cx="588645" cy="3651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p>
            <a:pPr algn="ctr"/>
            <a:fld id="{9B618960-8005-486C-9A75-10CB2AAC16F9}" type="slidenum">
              <a:rPr lang="en-US" sz="20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sz="20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10679</Words>
  <Application>WPS Presentation</Application>
  <PresentationFormat>Widescreen</PresentationFormat>
  <Paragraphs>692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SimSun</vt:lpstr>
      <vt:lpstr>Wingdings</vt:lpstr>
      <vt:lpstr>Times New Roman</vt:lpstr>
      <vt:lpstr>Calibri</vt:lpstr>
      <vt:lpstr>微软雅黑</vt:lpstr>
      <vt:lpstr>Noto Sans CJK SC</vt:lpstr>
      <vt:lpstr/>
      <vt:lpstr>Arial Unicode MS</vt:lpstr>
      <vt:lpstr>Calibri Light</vt:lpstr>
      <vt:lpstr>Webdings</vt:lpstr>
      <vt:lpstr>Abyssinica SIL</vt:lpstr>
      <vt:lpstr>Office Theme</vt:lpstr>
      <vt:lpstr>    MÉMOIRE DE FIN DE CYCLE  En vue de l’obtention du diplôme  D’ingénieur en informatique   Thème :           Présenté et soutenu par : KENMEGNE FOPOUSSI Stéphanie  Année académique 2018-2019    </vt:lpstr>
      <vt:lpstr>PLAN</vt:lpstr>
      <vt:lpstr>PowerPoint 演示文稿</vt:lpstr>
      <vt:lpstr>lj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</vt:lpstr>
      <vt:lpstr>PowerPoint 演示文稿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MÉMOIRE DE FIN DE CYCLE  En vue de l’obtention du diplôme  D’ingénieur en informatique   Thème :           Présenté et soutenu par : KENMEGNE FOPOUSSI Stéphanie    </dc:title>
  <dc:creator>lady</dc:creator>
  <cp:lastModifiedBy>lady</cp:lastModifiedBy>
  <cp:revision>219</cp:revision>
  <dcterms:created xsi:type="dcterms:W3CDTF">2020-07-21T14:44:48Z</dcterms:created>
  <dcterms:modified xsi:type="dcterms:W3CDTF">2020-07-21T14:44:48Z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