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348" r:id="rId18"/>
    <p:sldId id="276" r:id="rId19"/>
    <p:sldId id="284" r:id="rId20"/>
    <p:sldId id="367" r:id="rId21"/>
    <p:sldId id="363" r:id="rId22"/>
    <p:sldId id="283" r:id="rId23"/>
    <p:sldId id="368" r:id="rId24"/>
    <p:sldId id="347" r:id="rId25"/>
    <p:sldId id="369" r:id="rId26"/>
    <p:sldId id="338" r:id="rId27"/>
    <p:sldId id="287" r:id="rId28"/>
    <p:sldId id="288" r:id="rId29"/>
    <p:sldId id="289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D’UNE PLATEFORME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858770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915" y="1542415"/>
            <a:ext cx="11768455" cy="2011680"/>
            <a:chOff x="329" y="2429"/>
            <a:chExt cx="18533" cy="3168"/>
          </a:xfrm>
        </p:grpSpPr>
        <p:sp>
          <p:nvSpPr>
            <p:cNvPr id="10" name="Oval 9"/>
            <p:cNvSpPr/>
            <p:nvPr/>
          </p:nvSpPr>
          <p:spPr>
            <a:xfrm>
              <a:off x="329" y="3270"/>
              <a:ext cx="3343" cy="1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Indexation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674" y="2429"/>
              <a:ext cx="14188" cy="1410"/>
            </a:xfrm>
            <a:prstGeom prst="wedgeRoundRectCallout">
              <a:avLst>
                <a:gd name="adj1" fmla="val -58495"/>
                <a:gd name="adj2" fmla="val 3673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transformation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données d'origine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en une 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référence croisée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afin de faciliter la recherche rapide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4573" y="4031"/>
              <a:ext cx="12695" cy="1566"/>
            </a:xfrm>
            <a:prstGeom prst="wedgeRoundRectCallout">
              <a:avLst>
                <a:gd name="adj1" fmla="val -56925"/>
                <a:gd name="adj2" fmla="val -4323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Types d'indexation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manuelle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(alphabétique, systématique, matière) 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automatique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50" y="3828415"/>
            <a:ext cx="11830685" cy="2901315"/>
            <a:chOff x="130" y="6029"/>
            <a:chExt cx="18631" cy="4569"/>
          </a:xfrm>
        </p:grpSpPr>
        <p:sp>
          <p:nvSpPr>
            <p:cNvPr id="13" name="Oval 12"/>
            <p:cNvSpPr/>
            <p:nvPr/>
          </p:nvSpPr>
          <p:spPr>
            <a:xfrm>
              <a:off x="130" y="7801"/>
              <a:ext cx="3774" cy="16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Recherche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573" y="6029"/>
              <a:ext cx="14189" cy="1565"/>
            </a:xfrm>
            <a:prstGeom prst="wedgeRoundRectCallout">
              <a:avLst>
                <a:gd name="adj1" fmla="val -64405"/>
                <a:gd name="adj2" fmla="val 6041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algorithme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prenant 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problème en entrée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et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renvoie une solution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au problème après avoir évalué un certain nombre de solutions possibles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072" y="7802"/>
              <a:ext cx="7049" cy="2797"/>
            </a:xfrm>
            <a:prstGeom prst="wedgeRoundRectCallout">
              <a:avLst>
                <a:gd name="adj1" fmla="val -69889"/>
                <a:gd name="adj2" fmla="val 305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 de recherche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non-informée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contradictoire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par interpolation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185" y="1386840"/>
            <a:ext cx="11784965" cy="2332990"/>
            <a:chOff x="131" y="2184"/>
            <a:chExt cx="18559" cy="3674"/>
          </a:xfrm>
        </p:grpSpPr>
        <p:sp>
          <p:nvSpPr>
            <p:cNvPr id="12" name="Oval 11"/>
            <p:cNvSpPr/>
            <p:nvPr/>
          </p:nvSpPr>
          <p:spPr>
            <a:xfrm>
              <a:off x="131" y="3258"/>
              <a:ext cx="4234" cy="2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Gestion des droits numériques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445" y="3789"/>
              <a:ext cx="13244" cy="1539"/>
            </a:xfrm>
            <a:prstGeom prst="wedgeRoundRectCallout">
              <a:avLst>
                <a:gd name="adj1" fmla="val -58119"/>
                <a:gd name="adj2" fmla="val 13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Principe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éviter que la diffusion d'une œuvre numérique échappe au contrôle de son auteur ou de ses ayants droit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826" y="2184"/>
              <a:ext cx="12864" cy="1323"/>
            </a:xfrm>
            <a:prstGeom prst="wedgeRoundRectCallout">
              <a:avLst>
                <a:gd name="adj1" fmla="val -64023"/>
                <a:gd name="adj2" fmla="val 6291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Objectif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contrôler l'utilisation qui est faite des œuvres numériques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185" y="3918585"/>
            <a:ext cx="11783695" cy="2811780"/>
            <a:chOff x="131" y="6171"/>
            <a:chExt cx="18557" cy="4428"/>
          </a:xfrm>
        </p:grpSpPr>
        <p:grpSp>
          <p:nvGrpSpPr>
            <p:cNvPr id="9" name="Group 8"/>
            <p:cNvGrpSpPr/>
            <p:nvPr/>
          </p:nvGrpSpPr>
          <p:grpSpPr>
            <a:xfrm>
              <a:off x="131" y="6171"/>
              <a:ext cx="18557" cy="4428"/>
              <a:chOff x="131" y="6171"/>
              <a:chExt cx="18557" cy="442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31" y="8582"/>
                <a:ext cx="3957" cy="16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200" b="1">
                    <a:latin typeface="Times New Roman" panose="02020603050405020304" charset="0"/>
                    <a:cs typeface="Times New Roman" panose="02020603050405020304" charset="0"/>
                  </a:rPr>
                  <a:t>Paiement électronique</a:t>
                </a:r>
                <a:endParaRPr lang="en-US" altLang="en-US" sz="22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5157" y="6171"/>
                <a:ext cx="12809" cy="1293"/>
              </a:xfrm>
              <a:prstGeom prst="wedgeRoundRectCallout">
                <a:avLst>
                  <a:gd name="adj1" fmla="val -68752"/>
                  <a:gd name="adj2" fmla="val 129737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alt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r>
                  <a:rPr lang="" alt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éthode</a:t>
                </a:r>
                <a:r>
                  <a:rPr lang="en-US" alt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de 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paiement qui ne nécessite pas l’usage d’argent liquide</a:t>
                </a:r>
                <a:endPara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" name="Rounded Rectangular Callout 19"/>
              <p:cNvSpPr/>
              <p:nvPr/>
            </p:nvSpPr>
            <p:spPr>
              <a:xfrm>
                <a:off x="8232" y="7793"/>
                <a:ext cx="10456" cy="2806"/>
              </a:xfrm>
              <a:prstGeom prst="wedgeRoundRectCallout">
                <a:avLst>
                  <a:gd name="adj1" fmla="val -93649"/>
                  <a:gd name="adj2" fmla="val 28973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altLang="en-US" sz="2400" b="1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Mode de paiement</a:t>
                </a:r>
                <a:endPara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ar carte bancaire 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Via</a:t>
                </a: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les cryptomonnaies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Par mobile via USSD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4452" y="8276"/>
              <a:ext cx="3825" cy="21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SMS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QR code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NFC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3559175"/>
            <a:ext cx="12021185" cy="31870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indent="0" algn="just">
              <a:buFont typeface="Arial" panose="020B0604020202020204" pitchFamily="34" charset="0"/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de vente des magazines et de journaux : Calameo, publitas, joomag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RebBox, Amazon, Spotify,  Netflix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1816100"/>
            <a:ext cx="12020550" cy="624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(www.e-kiosque-sogapresse.com)</a:t>
            </a:r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83185" y="2575560"/>
            <a:ext cx="12021185" cy="7905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(www.ekiosque.cm)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69365"/>
            <a:ext cx="12021820" cy="621792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1915" y="1920240"/>
            <a:ext cx="120211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TAF :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0330" y="4181475"/>
            <a:ext cx="12003405" cy="632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Acquisition des documents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330" y="4946015"/>
            <a:ext cx="12003405" cy="43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Recherche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330" y="5544820"/>
            <a:ext cx="12003405" cy="535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Gestion des droits numériques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274435"/>
            <a:ext cx="12002770" cy="477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Élaboration des statistiques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330" y="3535680"/>
            <a:ext cx="12003405" cy="513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Collecte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2585" y="3020695"/>
            <a:ext cx="11637010" cy="1836420"/>
            <a:chOff x="475" y="6062"/>
            <a:chExt cx="18326" cy="2892"/>
          </a:xfrm>
        </p:grpSpPr>
        <p:sp>
          <p:nvSpPr>
            <p:cNvPr id="9" name="Rounded Rectangle 8"/>
            <p:cNvSpPr/>
            <p:nvPr/>
          </p:nvSpPr>
          <p:spPr>
            <a:xfrm>
              <a:off x="475" y="6517"/>
              <a:ext cx="8779" cy="19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2TUP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 de  développement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just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	basé  sur  le  processus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Picture 10" descr="2t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38" y="6062"/>
              <a:ext cx="8463" cy="289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62585" y="5115560"/>
            <a:ext cx="11050905" cy="1419225"/>
            <a:chOff x="131" y="8133"/>
            <a:chExt cx="17403" cy="2235"/>
          </a:xfrm>
        </p:grpSpPr>
        <p:sp>
          <p:nvSpPr>
            <p:cNvPr id="10" name="Rounded Rectangle 9"/>
            <p:cNvSpPr/>
            <p:nvPr/>
          </p:nvSpPr>
          <p:spPr>
            <a:xfrm>
              <a:off x="131" y="8133"/>
              <a:ext cx="12301" cy="223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UML :</a:t>
              </a:r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langage  de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modélisation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des systèmes informatiques dans une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approche orientée objet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Picture 11" descr="um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7" y="8547"/>
              <a:ext cx="3677" cy="1407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362585" y="1980565"/>
            <a:ext cx="6613525" cy="74041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Méthode = Processus + langage</a:t>
            </a:r>
            <a:endParaRPr lang="en-US" altLang="en-US" sz="2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68730"/>
            <a:ext cx="12021820" cy="546163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8375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746125" y="3510915"/>
            <a:ext cx="3411855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1-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Étude préalable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contexte_dy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1386205"/>
            <a:ext cx="7211695" cy="5343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69365" y="595947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contexte dynamique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/>
          </a:bodyPr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615" y="1790065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pic>
        <p:nvPicPr>
          <p:cNvPr id="13" name="Picture 12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7020" y="1579245"/>
            <a:ext cx="7981950" cy="5216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31240" y="5832475"/>
            <a:ext cx="3315970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515" y="3510915"/>
            <a:ext cx="3312795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2-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animBg="1"/>
      <p:bldP spid="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841375" y="3510915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2-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5065" y="5996940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Plannification en incréments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plannification_inc_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127125"/>
            <a:ext cx="7105650" cy="566801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71165" y="1585011"/>
            <a:ext cx="8954135" cy="5145354"/>
            <a:chOff x="5579" y="2964"/>
            <a:chExt cx="12618" cy="7687"/>
          </a:xfrm>
        </p:grpSpPr>
        <p:pic>
          <p:nvPicPr>
            <p:cNvPr id="9" name="Picture 8" descr="di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08" y="4578"/>
              <a:ext cx="1523" cy="1523"/>
            </a:xfrm>
            <a:prstGeom prst="rect">
              <a:avLst/>
            </a:prstGeom>
          </p:spPr>
        </p:pic>
        <p:pic>
          <p:nvPicPr>
            <p:cNvPr id="11" name="Picture 10" descr="java_e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2" y="2964"/>
              <a:ext cx="1946" cy="1579"/>
            </a:xfrm>
            <a:prstGeom prst="rect">
              <a:avLst/>
            </a:prstGeom>
          </p:spPr>
        </p:pic>
        <p:pic>
          <p:nvPicPr>
            <p:cNvPr id="12" name="Picture 11" descr="Logo-modeli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" y="3208"/>
              <a:ext cx="1671" cy="1672"/>
            </a:xfrm>
            <a:prstGeom prst="rect">
              <a:avLst/>
            </a:prstGeom>
          </p:spPr>
        </p:pic>
        <p:pic>
          <p:nvPicPr>
            <p:cNvPr id="13" name="Picture 12" descr="mysq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83" y="8648"/>
              <a:ext cx="2003" cy="2003"/>
            </a:xfrm>
            <a:prstGeom prst="rect">
              <a:avLst/>
            </a:prstGeom>
          </p:spPr>
        </p:pic>
        <p:pic>
          <p:nvPicPr>
            <p:cNvPr id="14" name="Picture 13" descr="android_studi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2" y="7402"/>
              <a:ext cx="1736" cy="1737"/>
            </a:xfrm>
            <a:prstGeom prst="rect">
              <a:avLst/>
            </a:prstGeom>
          </p:spPr>
        </p:pic>
        <p:pic>
          <p:nvPicPr>
            <p:cNvPr id="15" name="Picture 14" descr="office_writ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13" y="7368"/>
              <a:ext cx="1060" cy="1273"/>
            </a:xfrm>
            <a:prstGeom prst="rect">
              <a:avLst/>
            </a:prstGeom>
          </p:spPr>
        </p:pic>
        <p:pic>
          <p:nvPicPr>
            <p:cNvPr id="16" name="Picture 15" descr="eclipselink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78" y="5104"/>
              <a:ext cx="2254" cy="997"/>
            </a:xfrm>
            <a:prstGeom prst="rect">
              <a:avLst/>
            </a:prstGeom>
          </p:spPr>
        </p:pic>
        <p:pic>
          <p:nvPicPr>
            <p:cNvPr id="17" name="Picture 16" descr="sqli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9" y="9139"/>
              <a:ext cx="2700" cy="1499"/>
            </a:xfrm>
            <a:prstGeom prst="rect">
              <a:avLst/>
            </a:prstGeom>
          </p:spPr>
        </p:pic>
        <p:pic>
          <p:nvPicPr>
            <p:cNvPr id="18" name="Picture 17" descr="glassfish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695" y="5103"/>
              <a:ext cx="2378" cy="1665"/>
            </a:xfrm>
            <a:prstGeom prst="rect">
              <a:avLst/>
            </a:prstGeom>
          </p:spPr>
        </p:pic>
        <p:pic>
          <p:nvPicPr>
            <p:cNvPr id="19" name="Picture 18" descr="gi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877" y="2981"/>
              <a:ext cx="2320" cy="1219"/>
            </a:xfrm>
            <a:prstGeom prst="rect">
              <a:avLst/>
            </a:prstGeom>
          </p:spPr>
        </p:pic>
        <p:pic>
          <p:nvPicPr>
            <p:cNvPr id="20" name="Picture 19" descr="wps_p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03" y="6036"/>
              <a:ext cx="1604" cy="1605"/>
            </a:xfrm>
            <a:prstGeom prst="rect">
              <a:avLst/>
            </a:prstGeom>
          </p:spPr>
        </p:pic>
        <p:pic>
          <p:nvPicPr>
            <p:cNvPr id="21" name="Picture 20" descr="eclip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162" y="3156"/>
              <a:ext cx="1290" cy="1671"/>
            </a:xfrm>
            <a:prstGeom prst="rect">
              <a:avLst/>
            </a:prstGeom>
          </p:spPr>
        </p:pic>
        <p:pic>
          <p:nvPicPr>
            <p:cNvPr id="22" name="Picture 21" descr="juni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740" y="5841"/>
              <a:ext cx="1712" cy="1712"/>
            </a:xfrm>
            <a:prstGeom prst="rect">
              <a:avLst/>
            </a:prstGeom>
          </p:spPr>
        </p:pic>
        <p:pic>
          <p:nvPicPr>
            <p:cNvPr id="23" name="Picture 22" descr="airte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78" y="6346"/>
              <a:ext cx="1600" cy="1920"/>
            </a:xfrm>
            <a:prstGeom prst="rect">
              <a:avLst/>
            </a:prstGeom>
          </p:spPr>
        </p:pic>
        <p:pic>
          <p:nvPicPr>
            <p:cNvPr id="24" name="Picture 23" descr="primefaces-logo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06" y="9258"/>
              <a:ext cx="6244" cy="1386"/>
            </a:xfrm>
            <a:prstGeom prst="rect">
              <a:avLst/>
            </a:prstGeom>
          </p:spPr>
        </p:pic>
        <p:pic>
          <p:nvPicPr>
            <p:cNvPr id="25" name="Picture 24" descr="lucene_log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60" y="8130"/>
              <a:ext cx="6092" cy="933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443865" y="174879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601345" y="3685540"/>
            <a:ext cx="339471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3-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techniques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885190" y="3510915"/>
            <a:ext cx="2983865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4-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générique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5425" y="591883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Architecture logique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lq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la solution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architecture_physiq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875" y="1971040"/>
            <a:ext cx="7376795" cy="45313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950065" cy="604901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RÉALISATION DU SYSTÈME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globale du système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l'incrément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FINALISATION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1862455"/>
            <a:ext cx="3298190" cy="10553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7605" y="570293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 préliminaire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9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5-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7195" y="1620520"/>
            <a:ext cx="7875905" cy="51612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4235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d'activités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5-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1580515"/>
            <a:ext cx="7705725" cy="52158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" y="2068830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Incrément 1 : Gestion des comptes client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class_diag_gest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685" y="4780280"/>
            <a:ext cx="5379085" cy="1821180"/>
          </a:xfrm>
          <a:prstGeom prst="rect">
            <a:avLst/>
          </a:prstGeom>
        </p:spPr>
      </p:pic>
      <p:pic>
        <p:nvPicPr>
          <p:cNvPr id="12" name="Picture 11" descr="gestion_cpt_c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70" y="1617345"/>
            <a:ext cx="6351905" cy="27336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29765" y="395287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27860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 détaillées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3895" y="1270000"/>
            <a:ext cx="5962015" cy="6750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Incrément 1 : Gestion des comptes client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8995" y="6263005"/>
            <a:ext cx="1029779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séquences-objets détaillés du cas d'utilisation “Créer compte client”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sod_creer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2091690"/>
            <a:ext cx="12020550" cy="417131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240"/>
            <a:ext cx="12021820" cy="5572125"/>
          </a:xfrm>
        </p:spPr>
        <p:txBody>
          <a:bodyPr/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335" y="1735455"/>
            <a:ext cx="10058400" cy="50742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1597660"/>
            <a:ext cx="12020550" cy="513270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gannt_re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897380"/>
            <a:ext cx="12021820" cy="48329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9812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3914775"/>
            <a:ext cx="801370" cy="78105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120" y="295910"/>
            <a:ext cx="11960225" cy="2903220"/>
            <a:chOff x="699" y="518"/>
            <a:chExt cx="18448" cy="4572"/>
          </a:xfrm>
        </p:grpSpPr>
        <p:sp>
          <p:nvSpPr>
            <p:cNvPr id="5" name="Rounded Rectangle 4"/>
            <p:cNvSpPr/>
            <p:nvPr/>
          </p:nvSpPr>
          <p:spPr>
            <a:xfrm>
              <a:off x="699" y="2248"/>
              <a:ext cx="6374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APPORT DU STAGE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" y="3290"/>
              <a:ext cx="1800" cy="1800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9065" y="518"/>
              <a:ext cx="10082" cy="4528"/>
            </a:xfrm>
            <a:prstGeom prst="wedgeRoundRectCallout">
              <a:avLst>
                <a:gd name="adj1" fmla="val -69046"/>
                <a:gd name="adj2" fmla="val -602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Imprégnation du monde professionnel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xplor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l’univers du développement mobile et des paiements électronique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Participation à la gestion des projets d’envergure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Complétion des connaissances sur la conception, Java, outils et techniques de codage</a:t>
              </a:r>
              <a:endPara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525" y="4909820"/>
            <a:ext cx="11746865" cy="1837690"/>
            <a:chOff x="415" y="7732"/>
            <a:chExt cx="18499" cy="2894"/>
          </a:xfrm>
        </p:grpSpPr>
        <p:sp>
          <p:nvSpPr>
            <p:cNvPr id="6" name="Rounded Rectangle 5"/>
            <p:cNvSpPr/>
            <p:nvPr/>
          </p:nvSpPr>
          <p:spPr>
            <a:xfrm>
              <a:off x="415" y="7732"/>
              <a:ext cx="6115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PERSPECTIVES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" y="8671"/>
              <a:ext cx="1800" cy="18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9424" y="8170"/>
              <a:ext cx="9491" cy="2456"/>
            </a:xfrm>
            <a:prstGeom prst="wedgeRoundRectCallout">
              <a:avLst>
                <a:gd name="adj1" fmla="val -80449"/>
                <a:gd name="adj2" fmla="val -40048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Implémentation des abonnements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mélior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 la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sécurité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Intégration d'autres moyens de paiement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6320" y="4889500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220" y="285686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306133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3061335"/>
            <a:ext cx="6993255" cy="3669030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4270"/>
            <a:ext cx="10781665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028940" y="2639060"/>
            <a:ext cx="2007235" cy="263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040" y="1269365"/>
            <a:ext cx="9638030" cy="5461000"/>
            <a:chOff x="104" y="1999"/>
            <a:chExt cx="15178" cy="8600"/>
          </a:xfrm>
        </p:grpSpPr>
        <p:sp>
          <p:nvSpPr>
            <p:cNvPr id="15" name="Oval 14"/>
            <p:cNvSpPr/>
            <p:nvPr/>
          </p:nvSpPr>
          <p:spPr>
            <a:xfrm>
              <a:off x="130" y="8863"/>
              <a:ext cx="5385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Internet mobile : 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99,11%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" y="1999"/>
              <a:ext cx="15178" cy="6793"/>
              <a:chOff x="104" y="1999"/>
              <a:chExt cx="15178" cy="679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78" y="3055"/>
                <a:ext cx="3186" cy="12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ANINF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7" y="3029"/>
                <a:ext cx="3783" cy="13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Internet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4" y="5936"/>
                <a:ext cx="4637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Internautes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1 Million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72" y="5936"/>
                <a:ext cx="5412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Taux de pénétration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48%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0852" y="1999"/>
                <a:ext cx="4430" cy="752"/>
              </a:xfrm>
              <a:prstGeom prst="wedgeRoundRectCallout">
                <a:avLst>
                  <a:gd name="adj1" fmla="val -44424"/>
                  <a:gd name="adj2" fmla="val 121276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Date : 31-01-2019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" name="Straight Connector 18"/>
              <p:cNvCxnSpPr>
                <a:stCxn id="11" idx="6"/>
                <a:endCxn id="9" idx="2"/>
              </p:cNvCxnSpPr>
              <p:nvPr/>
            </p:nvCxnSpPr>
            <p:spPr>
              <a:xfrm>
                <a:off x="5690" y="3703"/>
                <a:ext cx="258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423" y="4377"/>
                <a:ext cx="1376" cy="15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4" idx="1"/>
              </p:cNvCxnSpPr>
              <p:nvPr/>
            </p:nvCxnSpPr>
            <p:spPr>
              <a:xfrm>
                <a:off x="3799" y="4377"/>
                <a:ext cx="1866" cy="181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4"/>
              </p:cNvCxnSpPr>
              <p:nvPr/>
            </p:nvCxnSpPr>
            <p:spPr>
              <a:xfrm flipH="1">
                <a:off x="2407" y="7672"/>
                <a:ext cx="16" cy="11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6135370" y="1906905"/>
            <a:ext cx="6028690" cy="4716780"/>
            <a:chOff x="9662" y="3003"/>
            <a:chExt cx="9494" cy="7428"/>
          </a:xfrm>
        </p:grpSpPr>
        <p:cxnSp>
          <p:nvCxnSpPr>
            <p:cNvPr id="24" name="Straight Connector 23"/>
            <p:cNvCxnSpPr>
              <a:stCxn id="16" idx="0"/>
              <a:endCxn id="12" idx="4"/>
            </p:cNvCxnSpPr>
            <p:nvPr/>
          </p:nvCxnSpPr>
          <p:spPr>
            <a:xfrm flipH="1" flipV="1">
              <a:off x="16757" y="4463"/>
              <a:ext cx="300" cy="15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9662" y="3003"/>
              <a:ext cx="9494" cy="7428"/>
              <a:chOff x="9662" y="3003"/>
              <a:chExt cx="9494" cy="74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662" y="9031"/>
                <a:ext cx="6037" cy="1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Mobile Money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50% d'utilisateurs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1464" y="3003"/>
                <a:ext cx="7693" cy="6028"/>
                <a:chOff x="11464" y="3003"/>
                <a:chExt cx="7693" cy="6028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567" y="3003"/>
                  <a:ext cx="4379" cy="14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Téléphonie mobile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957" y="6010"/>
                  <a:ext cx="4200" cy="197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Taux de pénétration :</a:t>
                  </a:r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 144%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2" idx="2"/>
                  <a:endCxn id="9" idx="6"/>
                </p:cNvCxnSpPr>
                <p:nvPr/>
              </p:nvCxnSpPr>
              <p:spPr>
                <a:xfrm flipH="1" flipV="1">
                  <a:off x="11464" y="3703"/>
                  <a:ext cx="3103" cy="3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0"/>
                  <a:endCxn id="12" idx="4"/>
                </p:cNvCxnSpPr>
                <p:nvPr/>
              </p:nvCxnSpPr>
              <p:spPr>
                <a:xfrm flipV="1">
                  <a:off x="12731" y="4463"/>
                  <a:ext cx="4026" cy="1623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0"/>
                  <a:endCxn id="17" idx="4"/>
                </p:cNvCxnSpPr>
                <p:nvPr/>
              </p:nvCxnSpPr>
              <p:spPr>
                <a:xfrm flipV="1">
                  <a:off x="12681" y="7822"/>
                  <a:ext cx="50" cy="120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915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66390" y="2082800"/>
            <a:ext cx="9084945" cy="1070610"/>
          </a:xfrm>
          <a:prstGeom prst="wedgeRoundRectCallout">
            <a:avLst>
              <a:gd name="adj1" fmla="val -57367"/>
              <a:gd name="adj2" fmla="val 11500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850640"/>
            <a:ext cx="8202295" cy="119380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84575" y="5431155"/>
            <a:ext cx="8367395" cy="1152525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bldLvl="0" animBg="1"/>
      <p:bldP spid="14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630" y="1697990"/>
            <a:ext cx="11050270" cy="1325880"/>
            <a:chOff x="538" y="2674"/>
            <a:chExt cx="17402" cy="2088"/>
          </a:xfrm>
        </p:grpSpPr>
        <p:pic>
          <p:nvPicPr>
            <p:cNvPr id="5" name="Picture 4" descr="Tablette_sumerien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" y="3038"/>
              <a:ext cx="2295" cy="1724"/>
            </a:xfrm>
            <a:prstGeom prst="rect">
              <a:avLst/>
            </a:prstGeom>
          </p:spPr>
        </p:pic>
        <p:sp>
          <p:nvSpPr>
            <p:cNvPr id="20" name="Rounded Rectangular Callout 19"/>
            <p:cNvSpPr/>
            <p:nvPr/>
          </p:nvSpPr>
          <p:spPr>
            <a:xfrm>
              <a:off x="6492" y="2674"/>
              <a:ext cx="11448" cy="1320"/>
            </a:xfrm>
            <a:prstGeom prst="wedgeRoundRectCallout">
              <a:avLst>
                <a:gd name="adj1" fmla="val -81254"/>
                <a:gd name="adj2" fmla="val 256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3400-3200 av. J.C.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Tablettes sumérienne en argile</a:t>
              </a:r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405" y="5024755"/>
            <a:ext cx="8782050" cy="1903730"/>
            <a:chOff x="103" y="7913"/>
            <a:chExt cx="13830" cy="299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217" y="9442"/>
              <a:ext cx="7717" cy="855"/>
            </a:xfrm>
            <a:prstGeom prst="wedgeRoundRectCallout">
              <a:avLst>
                <a:gd name="adj1" fmla="val -82279"/>
                <a:gd name="adj2" fmla="val 4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 nos jours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Document en réseau</a:t>
              </a:r>
              <a:endParaRPr lang="en-US" sz="2400"/>
            </a:p>
          </p:txBody>
        </p:sp>
        <p:pic>
          <p:nvPicPr>
            <p:cNvPr id="21" name="Picture 20" descr="doc_en_resea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" y="7913"/>
              <a:ext cx="3178" cy="29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1630" y="3018790"/>
            <a:ext cx="11050270" cy="2022475"/>
            <a:chOff x="538" y="4754"/>
            <a:chExt cx="17402" cy="3185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6492" y="4754"/>
              <a:ext cx="11448" cy="3125"/>
            </a:xfrm>
            <a:prstGeom prst="wedgeRoundRectCallout">
              <a:avLst>
                <a:gd name="adj1" fmla="val -71016"/>
                <a:gd name="adj2" fmla="val 148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1980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Document structuré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Interactivité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Insertion de nouveaux modes de communication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(images, vidéos)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endParaRPr lang="en-US" altLang="en-US" sz="2400"/>
            </a:p>
          </p:txBody>
        </p:sp>
        <p:pic>
          <p:nvPicPr>
            <p:cNvPr id="22" name="Picture 21" descr="doc_stru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" y="5221"/>
              <a:ext cx="3174" cy="271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570" y="4920615"/>
            <a:ext cx="12048490" cy="1809115"/>
            <a:chOff x="182" y="7749"/>
            <a:chExt cx="18974" cy="2849"/>
          </a:xfrm>
        </p:grpSpPr>
        <p:sp>
          <p:nvSpPr>
            <p:cNvPr id="9" name="Oval 8"/>
            <p:cNvSpPr/>
            <p:nvPr/>
          </p:nvSpPr>
          <p:spPr>
            <a:xfrm>
              <a:off x="182" y="8580"/>
              <a:ext cx="3743" cy="16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Distribution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88" y="7749"/>
              <a:ext cx="13521" cy="1410"/>
            </a:xfrm>
            <a:prstGeom prst="wedgeRoundRectCallout">
              <a:avLst>
                <a:gd name="adj1" fmla="val -62107"/>
                <a:gd name="adj2" fmla="val 53333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ourniture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contenus multimédia</a:t>
              </a:r>
              <a:r>
                <a:rPr lang="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(image,son, video, etc)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sans l'utilisation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d'un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support physique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conventionnel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540" y="9474"/>
              <a:ext cx="13617" cy="1125"/>
            </a:xfrm>
            <a:prstGeom prst="wedgeRoundRectCallout">
              <a:avLst>
                <a:gd name="adj1" fmla="val -63042"/>
                <a:gd name="adj2" fmla="val -1835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Avantages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Vente directe, disponibilité globale, production facile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570" y="1486535"/>
            <a:ext cx="11988800" cy="2928620"/>
            <a:chOff x="182" y="2341"/>
            <a:chExt cx="18880" cy="4612"/>
          </a:xfrm>
        </p:grpSpPr>
        <p:sp>
          <p:nvSpPr>
            <p:cNvPr id="5" name="Oval 4"/>
            <p:cNvSpPr/>
            <p:nvPr/>
          </p:nvSpPr>
          <p:spPr>
            <a:xfrm>
              <a:off x="182" y="4098"/>
              <a:ext cx="4506" cy="15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Document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40" y="2341"/>
              <a:ext cx="13522" cy="1410"/>
            </a:xfrm>
            <a:prstGeom prst="wedgeRoundRectCallout">
              <a:avLst>
                <a:gd name="adj1" fmla="val -62261"/>
                <a:gd name="adj2" fmla="val 8453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orme 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représentation de l'information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consultable à l'écran 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appareil électronique</a:t>
              </a:r>
              <a:endPara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5445" y="4267"/>
              <a:ext cx="13617" cy="1125"/>
            </a:xfrm>
            <a:prstGeom prst="wedgeRoundRectCallout">
              <a:avLst>
                <a:gd name="adj1" fmla="val -55617"/>
                <a:gd name="adj2" fmla="val 920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Supports de diffusion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disque optique, livre électronique, wiki et blog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44" y="5829"/>
              <a:ext cx="13617" cy="1125"/>
            </a:xfrm>
            <a:prstGeom prst="wedgeRoundRectCallout">
              <a:avLst>
                <a:gd name="adj1" fmla="val -67426"/>
                <a:gd name="adj2" fmla="val -6217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Formats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PDF, PNG, MP3, DOCX, EXE, TAR, BIN, ZIP, TIFF, etc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9231</Words>
  <Application>WPS Presentation</Application>
  <PresentationFormat>Widescreen</PresentationFormat>
  <Paragraphs>569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Abyssinica SIL</vt:lpstr>
      <vt:lpstr>Office Theme</vt:lpstr>
      <vt:lpstr>    MÉMOIRE DE FIN DE CYCLE  En vue de l’obtention du diplôme  D’ingénieur en informatique   Thème :           Présenté et soutenu par : KENMEGNE FOPOUSSI Stéphanie 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164</cp:revision>
  <dcterms:created xsi:type="dcterms:W3CDTF">2020-05-25T10:13:36Z</dcterms:created>
  <dcterms:modified xsi:type="dcterms:W3CDTF">2020-05-25T10:13:36Z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