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7" r:id="rId8"/>
    <p:sldId id="269" r:id="rId9"/>
    <p:sldId id="314" r:id="rId10"/>
    <p:sldId id="270" r:id="rId11"/>
    <p:sldId id="271" r:id="rId12"/>
    <p:sldId id="293" r:id="rId13"/>
    <p:sldId id="294" r:id="rId14"/>
    <p:sldId id="272" r:id="rId15"/>
    <p:sldId id="273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3" r:id="rId25"/>
    <p:sldId id="284" r:id="rId26"/>
    <p:sldId id="286" r:id="rId27"/>
    <p:sldId id="285" r:id="rId28"/>
    <p:sldId id="287" r:id="rId29"/>
    <p:sldId id="288" r:id="rId30"/>
    <p:sldId id="289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90" y="194310"/>
            <a:ext cx="11718925" cy="6598920"/>
          </a:xfrm>
        </p:spPr>
        <p:txBody>
          <a:bodyPr>
            <a:normAutofit/>
          </a:bodyPr>
          <a:p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MÉMOIRE DE FIN DE CYCLE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En vue de l’obtention du diplôme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D’ingénieur en informatique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Thème : </a:t>
            </a:r>
            <a:br>
              <a:rPr lang="en-US" sz="1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Présenté et soutenu par :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KENMEGNE FOPOUSSI Stéphanie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1400" b="1">
                <a:latin typeface="Times New Roman" panose="02020603050405020304" charset="0"/>
                <a:cs typeface="Times New Roman" panose="02020603050405020304" charset="0"/>
              </a:rPr>
              <a:t>Année académique 2018-2019</a:t>
            </a: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sz="1400" b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9645" y="311785"/>
            <a:ext cx="1480820" cy="1137285"/>
          </a:xfrm>
          <a:prstGeom prst="rect">
            <a:avLst/>
          </a:prstGeom>
        </p:spPr>
      </p:pic>
      <p:pic>
        <p:nvPicPr>
          <p:cNvPr id="7" name="Picture 6" descr="iai_s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194310"/>
            <a:ext cx="20193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" y="1727835"/>
            <a:ext cx="3679190" cy="940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Institut Africain d’Informatique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Etablissement Inter-Etats d’Enseignement Supérieur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BP : 2263 Libreville (Gabon) Tel. (00241) 07 70 55 00/07 70 56 00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Site web: www.iaisiege.com E-mail: contact@iaisiege.com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47785" y="1449070"/>
            <a:ext cx="3008630" cy="70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Immeuble Atlantis III BP : 8644 Libreville (Gabon)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Tel: (241) 01 70 44 41 Fax (241) 01 70 45 04</a:t>
            </a:r>
            <a:endParaRPr lang="en-US" altLang="en-US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26590" y="3785235"/>
            <a:ext cx="9232900" cy="1297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/>
              <a:t>CONCEPTION ET DÉVELOPPEMENT D’UN SYSTÈME DE COLLECTE ET DE DISTRIBUTION DE DOCUMENTS NUMÉRIQUES AVEC GESTION </a:t>
            </a:r>
            <a:endParaRPr lang="en-US" altLang="en-US" b="1"/>
          </a:p>
          <a:p>
            <a:pPr algn="ctr"/>
            <a:r>
              <a:rPr lang="en-US" altLang="en-US" b="1"/>
              <a:t>DE DROITS D’AUTEUR</a:t>
            </a:r>
            <a:endParaRPr lang="en-US" altLang="en-US" b="1"/>
          </a:p>
        </p:txBody>
      </p:sp>
      <p:sp>
        <p:nvSpPr>
          <p:cNvPr id="13" name="Rectangle 12"/>
          <p:cNvSpPr/>
          <p:nvPr/>
        </p:nvSpPr>
        <p:spPr>
          <a:xfrm>
            <a:off x="356870" y="5876925"/>
            <a:ext cx="2710815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Superviseur académique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 Souleymane Koussoubé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50375" y="5827395"/>
            <a:ext cx="2434590" cy="95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Maître de stage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Mr Feze Séraphin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08915" y="2076450"/>
            <a:ext cx="2122805" cy="90487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Indexation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4953635"/>
            <a:ext cx="2396490" cy="107061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Recherche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967990" y="1542415"/>
            <a:ext cx="9009380" cy="895350"/>
          </a:xfrm>
          <a:prstGeom prst="wedgeRoundRectCallout">
            <a:avLst>
              <a:gd name="adj1" fmla="val -58495"/>
              <a:gd name="adj2" fmla="val 3673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transformation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données d'origine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en une 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référence croisée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très efficace afin de faciliter la recherche rapide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2903855" y="3828415"/>
            <a:ext cx="9010015" cy="993775"/>
          </a:xfrm>
          <a:prstGeom prst="wedgeRoundRectCallout">
            <a:avLst>
              <a:gd name="adj1" fmla="val -64405"/>
              <a:gd name="adj2" fmla="val 604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algorithme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prenant 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problème en entrée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renvoie une solution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au problème après avoir évalué un certain nombre de solutions possibles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2903855" y="2559685"/>
            <a:ext cx="8061325" cy="994410"/>
          </a:xfrm>
          <a:prstGeom prst="wedgeRoundRectCallout">
            <a:avLst>
              <a:gd name="adj1" fmla="val -56925"/>
              <a:gd name="adj2" fmla="val -432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Types d'indexation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manuelle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(alphabétique, systématique, matière) 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indexation automatique 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220720" y="4954270"/>
            <a:ext cx="4476115" cy="1776095"/>
          </a:xfrm>
          <a:prstGeom prst="wedgeRoundRectCallout">
            <a:avLst>
              <a:gd name="adj1" fmla="val -69889"/>
              <a:gd name="adj2" fmla="val 30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 de recherche 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non-informée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informée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contradictoire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recherche par interpolation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3185" y="5449570"/>
            <a:ext cx="2315845" cy="103568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Paiement mobile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185" y="2068830"/>
            <a:ext cx="2688590" cy="1651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Gestion des droits numériques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274695" y="4132580"/>
            <a:ext cx="6083300" cy="722630"/>
          </a:xfrm>
          <a:prstGeom prst="wedgeRoundRectCallout">
            <a:avLst>
              <a:gd name="adj1" fmla="val -73413"/>
              <a:gd name="adj2" fmla="val 13804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paiement effectué à l’aide d’un appareil mobile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3457575" y="2406015"/>
            <a:ext cx="8409940" cy="977265"/>
          </a:xfrm>
          <a:prstGeom prst="wedgeRoundRectCallout">
            <a:avLst>
              <a:gd name="adj1" fmla="val -58119"/>
              <a:gd name="adj2" fmla="val 133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Principe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éviter que la diffusion d'une œuvre numérique échappe au contrôle de son auteur ou de ses ayants droit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5227320" y="5243830"/>
            <a:ext cx="6640830" cy="1447165"/>
          </a:xfrm>
          <a:prstGeom prst="wedgeRoundRectCallout">
            <a:avLst>
              <a:gd name="adj1" fmla="val -93306"/>
              <a:gd name="adj2" fmla="val 151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Mode de paiement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à distance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(Intenet, SMS, QR code)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de contact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(NFC, ondes sonores,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MST)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paiement de mobile à mobile</a:t>
            </a:r>
            <a:endParaRPr lang="en-US" alt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699510" y="1386840"/>
            <a:ext cx="8168640" cy="840105"/>
          </a:xfrm>
          <a:prstGeom prst="wedgeRoundRectCallout">
            <a:avLst>
              <a:gd name="adj1" fmla="val -64023"/>
              <a:gd name="adj2" fmla="val 6291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Objectif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contrôler l'utilisation qui est faite des œuvres numériques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Solutions existantes et limites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2725" y="2078990"/>
            <a:ext cx="11779885" cy="46672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Gabon : SOGAPRESSE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(www.e-kiosque-sogapresse.com)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Afrique Centrale : ekiosque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(www.ekiosque.cm),</a:t>
            </a: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 237kiosk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(www.237kiosk.com)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Monde 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RebBox, Amazon, Spotify,  Netflix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d’informations des grands médias traditionnels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(Jeune Afrique, Le Monde)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>
              <a:buFont typeface="Wingdings" charset="0"/>
              <a:buChar char="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Sites web de téléchargement</a:t>
            </a:r>
            <a:r>
              <a:rPr lang="en-US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(Windows Store, Apple Store, Goople Play, Softonic)</a:t>
            </a:r>
            <a:endParaRPr lang="en-US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610108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Cahier de charges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328295" y="1920240"/>
            <a:ext cx="11614785" cy="945515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 travail consistera à développer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une</a:t>
            </a:r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solution de distribution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sous forme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d'applications web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et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et ce, dans le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paradigme orienté objet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81915" y="2985770"/>
          <a:ext cx="12021185" cy="372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1185"/>
              </a:tblGrid>
              <a:tr h="436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onctionnalités attendues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362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de publier leurs documents sur la plateforme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68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Permettre aux utilisateurs </a:t>
                      </a: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d'e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ffectuer des recherches sur des  sujets traités par les documents existants dans le système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Offrir aux lecteurs un moyen d’acquisition de document par paiement électronique(mobile money).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r>
                        <a:rPr 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mpêcher le transfert des documents numériques vers un appareil externe et vers toute autre destination</a:t>
                      </a:r>
                      <a:endParaRPr 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Permettre aux éditeurs d'avoir une vue globale sur l'évolution de leurs ventes(Statistiques)</a:t>
                      </a:r>
                      <a:endParaRPr lang="en-US" altLang="en-US" sz="2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l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Méthodologie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" y="1997710"/>
            <a:ext cx="7811135" cy="1428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Scrum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variante de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méthode agile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composé d’un certain nombre d’itérations nommés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sprints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ayant une durée d’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une à quatre semaines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85" y="3849370"/>
            <a:ext cx="7811770" cy="8153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2TUP :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processus  de  développement  basé  sur  le  processus 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UP</a:t>
            </a:r>
            <a:endParaRPr lang="en-US" alt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185" y="5164455"/>
            <a:ext cx="7811135" cy="1419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UML 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langage  de  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modélisation 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destiné  à  décrire  des besoins, spécifier et documenter des systèmes informatiques dans une</a:t>
            </a:r>
            <a:r>
              <a:rPr lang="en-US" alt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approche orientée obje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2t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6425" y="3849370"/>
            <a:ext cx="3877310" cy="1836420"/>
          </a:xfrm>
          <a:prstGeom prst="rect">
            <a:avLst/>
          </a:prstGeom>
        </p:spPr>
      </p:pic>
      <p:pic>
        <p:nvPicPr>
          <p:cNvPr id="12" name="Picture 11" descr="um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85" y="5836920"/>
            <a:ext cx="2334895" cy="893445"/>
          </a:xfrm>
          <a:prstGeom prst="rect">
            <a:avLst/>
          </a:prstGeom>
        </p:spPr>
      </p:pic>
      <p:pic>
        <p:nvPicPr>
          <p:cNvPr id="13" name="Picture 12" descr="scr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1386205"/>
            <a:ext cx="4032885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41730"/>
            <a:ext cx="12021820" cy="5654040"/>
          </a:xfrm>
        </p:spPr>
        <p:txBody>
          <a:bodyPr>
            <a:normAutofit fontScale="90000" lnSpcReduction="10000"/>
          </a:bodyPr>
          <a:p>
            <a:pPr marL="0" indent="0" algn="just">
              <a:buFont typeface="+mj-lt"/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Découpage du projet suivant Scrum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Information: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difficulté à comprendre le vocabulaire du domaine</a:t>
            </a:r>
            <a:endParaRPr lang="en-US" altLang="en-US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Conception :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Mauvaise spécification</a:t>
            </a:r>
            <a:endParaRPr lang="en-US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: 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Choix des techniques et outils de programmation inappropriés</a:t>
            </a:r>
            <a:endParaRPr lang="en-US" altLang="en-US" b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ctr">
              <a:buFont typeface="+mj-lt"/>
              <a:buAutoNum type="romanUcPeriod"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ecoupage_scr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990090"/>
            <a:ext cx="10613390" cy="30905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455035" y="1640205"/>
            <a:ext cx="6252210" cy="2800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Chaque itération a une durée de 20 jours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899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use_case_t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1863090"/>
            <a:ext cx="8246110" cy="486727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59105" y="4592955"/>
            <a:ext cx="2780030" cy="8718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Découpage en package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9105" y="1997075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1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Analyse des besoins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8470" y="4711700"/>
            <a:ext cx="29540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Plannification en Sprint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use_case_spr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810" y="1882140"/>
            <a:ext cx="828992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158875"/>
            <a:ext cx="12021820" cy="5571490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3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use_case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189990"/>
            <a:ext cx="6315075" cy="55410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96035" y="4580255"/>
            <a:ext cx="3570605" cy="805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des cas d'utilisation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510" y="1386205"/>
            <a:ext cx="7134225" cy="5229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641985"/>
          </a:xfrm>
        </p:spPr>
        <p:txBody>
          <a:bodyPr>
            <a:normAutofit fontScale="90000"/>
          </a:bodyPr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PLAN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50" y="681355"/>
            <a:ext cx="11786235" cy="6049010"/>
          </a:xfrm>
        </p:spPr>
        <p:txBody>
          <a:bodyPr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32460" y="847725"/>
            <a:ext cx="10721340" cy="1497965"/>
            <a:chOff x="996" y="1335"/>
            <a:chExt cx="16884" cy="2359"/>
          </a:xfrm>
        </p:grpSpPr>
        <p:sp>
          <p:nvSpPr>
            <p:cNvPr id="4" name="Rounded Rectangle 3"/>
            <p:cNvSpPr/>
            <p:nvPr/>
          </p:nvSpPr>
          <p:spPr>
            <a:xfrm>
              <a:off x="996" y="2050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ENVIRONNEMENT DE TRAVAIL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051" y="1335"/>
              <a:ext cx="9829" cy="1843"/>
            </a:xfrm>
            <a:prstGeom prst="wedgeRoundRectCallout">
              <a:avLst>
                <a:gd name="adj1" fmla="val -73674"/>
                <a:gd name="adj2" fmla="val -7589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Structure d'accueil(missions et activités, organigramme)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Contexte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Problématique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" altLang="en-US" b="1">
                  <a:latin typeface="Times New Roman" panose="02020603050405020304" charset="0"/>
                  <a:cs typeface="Times New Roman" panose="02020603050405020304" charset="0"/>
                </a:rPr>
                <a:t>Objectifs généraux</a:t>
              </a:r>
              <a:endParaRPr lang="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2460" y="2183130"/>
            <a:ext cx="10720705" cy="1523365"/>
            <a:chOff x="996" y="3438"/>
            <a:chExt cx="16883" cy="2399"/>
          </a:xfrm>
        </p:grpSpPr>
        <p:sp>
          <p:nvSpPr>
            <p:cNvPr id="7" name="Rounded Rectangle 6"/>
            <p:cNvSpPr/>
            <p:nvPr/>
          </p:nvSpPr>
          <p:spPr>
            <a:xfrm>
              <a:off x="996" y="419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 GÉNÉRAUX DU DOMAINE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8224" y="3438"/>
              <a:ext cx="9655" cy="2119"/>
            </a:xfrm>
            <a:prstGeom prst="wedgeRoundRectCallout">
              <a:avLst>
                <a:gd name="adj1" fmla="val -80167"/>
                <a:gd name="adj2" fmla="val 45537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Historique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Concepts(Document numérique, droits numériques, paiement mobile, etc)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Solutions existantes et limites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Cahier de charges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2460" y="3676650"/>
            <a:ext cx="10720070" cy="1622425"/>
            <a:chOff x="996" y="5816"/>
            <a:chExt cx="16882" cy="2555"/>
          </a:xfrm>
        </p:grpSpPr>
        <p:sp>
          <p:nvSpPr>
            <p:cNvPr id="5" name="Rounded Rectangle 4"/>
            <p:cNvSpPr/>
            <p:nvPr/>
          </p:nvSpPr>
          <p:spPr>
            <a:xfrm>
              <a:off x="996" y="6163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CONCEPTION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8467" y="5816"/>
              <a:ext cx="9411" cy="2555"/>
            </a:xfrm>
            <a:prstGeom prst="wedgeRoundRectCallout">
              <a:avLst>
                <a:gd name="adj1" fmla="val -78854"/>
                <a:gd name="adj2" fmla="val -6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Étude et choix de la méthodologie de développement (SCRUM, 2TUP, UML)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de développement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1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800100" lvl="1" indent="-342900" algn="l">
                <a:buFont typeface="+mj-lt"/>
                <a:buAutoNum type="arabi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Activités du Sprint 2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" y="5371465"/>
            <a:ext cx="10719435" cy="1247775"/>
            <a:chOff x="996" y="8459"/>
            <a:chExt cx="16881" cy="1965"/>
          </a:xfrm>
        </p:grpSpPr>
        <p:sp>
          <p:nvSpPr>
            <p:cNvPr id="6" name="Rounded Rectangle 5"/>
            <p:cNvSpPr/>
            <p:nvPr/>
          </p:nvSpPr>
          <p:spPr>
            <a:xfrm>
              <a:off x="996" y="8459"/>
              <a:ext cx="4609" cy="164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MISE EN OEUVRE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8467" y="8609"/>
              <a:ext cx="9410" cy="1815"/>
            </a:xfrm>
            <a:prstGeom prst="wedgeRoundRectCallout">
              <a:avLst>
                <a:gd name="adj1" fmla="val -81176"/>
                <a:gd name="adj2" fmla="val -1501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Architecture de déploiement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Évaluation économique de la solution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400050" indent="-400050" algn="l">
                <a:buFont typeface="+mj-lt"/>
                <a:buAutoNum type="romanUcPeriod"/>
              </a:pPr>
              <a:r>
                <a:rPr lang="en-US" altLang="en-US" b="1">
                  <a:latin typeface="Times New Roman" panose="02020603050405020304" charset="0"/>
                  <a:cs typeface="Times New Roman" panose="02020603050405020304" charset="0"/>
                </a:rPr>
                <a:t>Diagramme de Gannt réel</a:t>
              </a:r>
              <a:endParaRPr lang="en-US" altLang="en-US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070" y="528701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upload_seq_di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670" y="1553845"/>
            <a:ext cx="6372860" cy="492188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240" y="3774440"/>
            <a:ext cx="4827270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Uploader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9170" y="530352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Diagramme de séquence système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7970" y="3659505"/>
            <a:ext cx="4596765" cy="9042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cas d’utilisation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« 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Acheter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un document »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Picture 13" descr="diag_seq_achatDo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1905" y="1386840"/>
            <a:ext cx="7021830" cy="5344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Activités de développement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9170" y="2145030"/>
            <a:ext cx="3175000" cy="774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Activités du Sprint 2 :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Conception détaillée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105" y="4695190"/>
            <a:ext cx="3504565" cy="626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Diagramme de classes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Architecture de déploiement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deployment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2158365"/>
            <a:ext cx="957707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270000"/>
            <a:ext cx="12021820" cy="5460365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di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522095"/>
            <a:ext cx="1476375" cy="1476375"/>
          </a:xfrm>
          <a:prstGeom prst="rect">
            <a:avLst/>
          </a:prstGeom>
        </p:spPr>
      </p:pic>
      <p:pic>
        <p:nvPicPr>
          <p:cNvPr id="11" name="Picture 10" descr="java_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815465"/>
            <a:ext cx="2026285" cy="1644015"/>
          </a:xfrm>
          <a:prstGeom prst="rect">
            <a:avLst/>
          </a:prstGeom>
        </p:spPr>
      </p:pic>
      <p:pic>
        <p:nvPicPr>
          <p:cNvPr id="12" name="Picture 11" descr="Logo-model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95" y="1365250"/>
            <a:ext cx="1917700" cy="1917700"/>
          </a:xfrm>
          <a:prstGeom prst="rect">
            <a:avLst/>
          </a:prstGeom>
        </p:spPr>
      </p:pic>
      <p:pic>
        <p:nvPicPr>
          <p:cNvPr id="13" name="Picture 12" descr="mysq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4615815"/>
            <a:ext cx="2143125" cy="2143125"/>
          </a:xfrm>
          <a:prstGeom prst="rect">
            <a:avLst/>
          </a:prstGeom>
        </p:spPr>
      </p:pic>
      <p:pic>
        <p:nvPicPr>
          <p:cNvPr id="14" name="Picture 13" descr="android_studi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020" y="5196205"/>
            <a:ext cx="1534160" cy="1534160"/>
          </a:xfrm>
          <a:prstGeom prst="rect">
            <a:avLst/>
          </a:prstGeom>
        </p:spPr>
      </p:pic>
      <p:pic>
        <p:nvPicPr>
          <p:cNvPr id="15" name="Picture 14" descr="office_write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6925" y="5387975"/>
            <a:ext cx="958850" cy="1151255"/>
          </a:xfrm>
          <a:prstGeom prst="rect">
            <a:avLst/>
          </a:prstGeom>
        </p:spPr>
      </p:pic>
      <p:pic>
        <p:nvPicPr>
          <p:cNvPr id="16" name="Picture 15" descr="eclipselink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65" y="3282950"/>
            <a:ext cx="1895475" cy="838200"/>
          </a:xfrm>
          <a:prstGeom prst="rect">
            <a:avLst/>
          </a:prstGeom>
        </p:spPr>
      </p:pic>
      <p:pic>
        <p:nvPicPr>
          <p:cNvPr id="17" name="Picture 16" descr="sqlit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395" y="5168265"/>
            <a:ext cx="2867025" cy="1590675"/>
          </a:xfrm>
          <a:prstGeom prst="rect">
            <a:avLst/>
          </a:prstGeom>
        </p:spPr>
      </p:pic>
      <p:pic>
        <p:nvPicPr>
          <p:cNvPr id="18" name="Picture 17" descr="glassfish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0230" y="2897505"/>
            <a:ext cx="2000250" cy="1400175"/>
          </a:xfrm>
          <a:prstGeom prst="rect">
            <a:avLst/>
          </a:prstGeom>
        </p:spPr>
      </p:pic>
      <p:pic>
        <p:nvPicPr>
          <p:cNvPr id="19" name="Picture 18" descr="gi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2085" y="1365250"/>
            <a:ext cx="2476500" cy="1301750"/>
          </a:xfrm>
          <a:prstGeom prst="rect">
            <a:avLst/>
          </a:prstGeom>
        </p:spPr>
      </p:pic>
      <p:pic>
        <p:nvPicPr>
          <p:cNvPr id="20" name="Picture 19" descr="wps_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7410" y="3381375"/>
            <a:ext cx="1720215" cy="1720215"/>
          </a:xfrm>
          <a:prstGeom prst="rect">
            <a:avLst/>
          </a:prstGeom>
        </p:spPr>
      </p:pic>
      <p:pic>
        <p:nvPicPr>
          <p:cNvPr id="21" name="Picture 20" descr="eclips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9625" y="1297940"/>
            <a:ext cx="1312545" cy="1700530"/>
          </a:xfrm>
          <a:prstGeom prst="rect">
            <a:avLst/>
          </a:prstGeom>
        </p:spPr>
      </p:pic>
      <p:pic>
        <p:nvPicPr>
          <p:cNvPr id="22" name="Picture 21" descr="juni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29230" y="3832860"/>
            <a:ext cx="1268730" cy="1268730"/>
          </a:xfrm>
          <a:prstGeom prst="rect">
            <a:avLst/>
          </a:prstGeom>
        </p:spPr>
      </p:pic>
      <p:pic>
        <p:nvPicPr>
          <p:cNvPr id="23" name="Picture 22" descr="airtel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3020" y="3607435"/>
            <a:ext cx="1016000" cy="1219200"/>
          </a:xfrm>
          <a:prstGeom prst="rect">
            <a:avLst/>
          </a:prstGeom>
        </p:spPr>
      </p:pic>
      <p:pic>
        <p:nvPicPr>
          <p:cNvPr id="24" name="Picture 23" descr="primefaces-logo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8920" y="5878830"/>
            <a:ext cx="3964940" cy="880110"/>
          </a:xfrm>
          <a:prstGeom prst="rect">
            <a:avLst/>
          </a:prstGeom>
        </p:spPr>
      </p:pic>
      <p:pic>
        <p:nvPicPr>
          <p:cNvPr id="25" name="Picture 24" descr="lucene_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600" y="5101590"/>
            <a:ext cx="3868420" cy="5924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0" indent="0" algn="just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265" y="1794510"/>
            <a:ext cx="5887085" cy="42589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Évaluation économique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val_ec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852930"/>
            <a:ext cx="1061910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r>
              <a:rPr lang="en-US" altLang="en-US"/>
              <a:t>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Diagramme de Gannt réel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0"/>
            <a:ext cx="10515600" cy="733425"/>
          </a:xfrm>
        </p:spPr>
        <p:txBody>
          <a:bodyPr/>
          <a:p>
            <a:pPr algn="ctr"/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3525" y="1182370"/>
            <a:ext cx="4167505" cy="83883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DIFFICULTÉS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3215" y="2911475"/>
            <a:ext cx="4047490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APPORT DU STAGE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525" y="4909820"/>
            <a:ext cx="3883025" cy="8553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PERSPECTIVES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4360" y="1824355"/>
            <a:ext cx="80137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5" y="3536315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45" y="5506085"/>
            <a:ext cx="1143000" cy="1143000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754370" y="1182370"/>
            <a:ext cx="6388735" cy="1423035"/>
          </a:xfrm>
          <a:prstGeom prst="wedgeRoundRectCallout">
            <a:avLst>
              <a:gd name="adj1" fmla="val -69858"/>
              <a:gd name="adj2" fmla="val -3643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Mise en pratique des connaissances théoriques apprises en cours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du paiement électronique par Airtel Money 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754370" y="2902585"/>
            <a:ext cx="6256655" cy="1776730"/>
          </a:xfrm>
          <a:prstGeom prst="wedgeRoundRectCallout">
            <a:avLst>
              <a:gd name="adj1" fmla="val -72064"/>
              <a:gd name="adj2" fmla="val -1118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Imprégnation du monde professionnel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xplor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l’univers du développement mobile et des paiements électronique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à la gestion des projets d’envergure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984240" y="5056505"/>
            <a:ext cx="6026785" cy="1691005"/>
          </a:xfrm>
          <a:prstGeom prst="wedgeRoundRectCallout">
            <a:avLst>
              <a:gd name="adj1" fmla="val -80449"/>
              <a:gd name="adj2" fmla="val -4004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Implémentation des abonnements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mélior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ation de la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sécurité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Intégrer d'autres moyens de paiement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Structure d'accueil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Missions et activités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 descr="logo_metrik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2811145"/>
            <a:ext cx="1937385" cy="80772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815340" y="4164965"/>
            <a:ext cx="3291840" cy="1168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Qui est Métrika-IDB ?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4850130" y="1962150"/>
            <a:ext cx="6993255" cy="4768850"/>
          </a:xfrm>
          <a:prstGeom prst="wedgeRoundRectCallout">
            <a:avLst>
              <a:gd name="adj1" fmla="val -66335"/>
              <a:gd name="adj2" fmla="val -98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	Entreprise informatique opérant dans : 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Edition d’outils logiciels métiers d’aide à la décision 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Encadrement de la recherche et des tâches de développement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Intégration de solutions informatiques et édition de logiciels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Participation aux tests de nouveauté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0110" y="173355"/>
            <a:ext cx="4541520" cy="6042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220" y="845185"/>
            <a:ext cx="3472180" cy="855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REMARQUES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1220" y="276669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310" y="4345305"/>
            <a:ext cx="3472180" cy="85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QUESTIONS</a:t>
            </a:r>
            <a:endParaRPr lang="en-US" altLang="en-US" sz="3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" y="98425"/>
            <a:ext cx="12154535" cy="1212850"/>
          </a:xfrm>
        </p:spPr>
        <p:txBody>
          <a:bodyPr/>
          <a:p>
            <a:r>
              <a:rPr lang="en-US" altLang="en-US"/>
              <a:t>lj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81915" y="1512570"/>
            <a:ext cx="11715750" cy="5189220"/>
          </a:xfrm>
        </p:spPr>
        <p:txBody>
          <a:bodyPr/>
          <a:p>
            <a:pPr marL="514350" indent="-514350" algn="ctr">
              <a:buFont typeface="+mj-lt"/>
              <a:buAutoNum type="arabicPeriod" startAt="2"/>
            </a:pPr>
            <a:r>
              <a:rPr lang="en-US" altLang="en-US" b="1" u="sng">
                <a:effectLst/>
                <a:latin typeface="Times New Roman" panose="02020603050405020304" charset="0"/>
                <a:cs typeface="Times New Roman" panose="02020603050405020304" charset="0"/>
              </a:rPr>
              <a:t>Organigramme</a:t>
            </a: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Font typeface="+mj-lt"/>
              <a:buNone/>
            </a:pPr>
            <a:endParaRPr lang="en-US" altLang="en-US" b="1" u="sng"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Picture 11" descr="organi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430780"/>
            <a:ext cx="1078166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" y="1270000"/>
            <a:ext cx="12092940" cy="5460365"/>
          </a:xfrm>
        </p:spPr>
        <p:txBody>
          <a:bodyPr/>
          <a:p>
            <a:pPr marL="571500" indent="-571500" algn="l">
              <a:buFont typeface="+mj-lt"/>
              <a:buAutoNum type="romanUcPeriod" startAt="2"/>
            </a:pPr>
            <a:r>
              <a:rPr lang="en-US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Contexte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89550" y="1939925"/>
            <a:ext cx="2023110" cy="8229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ANINF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27455" y="1906905"/>
            <a:ext cx="2402205" cy="8559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Internet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50045" y="1906905"/>
            <a:ext cx="2780665" cy="9271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Téléphonie mobile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550" y="3769360"/>
            <a:ext cx="294449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Internautes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1 Million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29660" y="3816350"/>
            <a:ext cx="343662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48%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2550" y="5628005"/>
            <a:ext cx="3419475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Internet mobile :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99,11%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250680" y="5479415"/>
            <a:ext cx="2853055" cy="12509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Taux de pénétration :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144%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41795" y="5479415"/>
            <a:ext cx="2320290" cy="11023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Abonnés :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 3 Millions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924040" y="1269365"/>
            <a:ext cx="2813050" cy="477520"/>
          </a:xfrm>
          <a:prstGeom prst="wedgeRoundRectCallout">
            <a:avLst>
              <a:gd name="adj1" fmla="val -36230"/>
              <a:gd name="adj2" fmla="val 11090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Date : 31-01-2019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9" name="Straight Connector 18"/>
          <p:cNvCxnSpPr>
            <a:stCxn id="11" idx="6"/>
            <a:endCxn id="9" idx="2"/>
          </p:cNvCxnSpPr>
          <p:nvPr/>
        </p:nvCxnSpPr>
        <p:spPr>
          <a:xfrm>
            <a:off x="3629660" y="2334895"/>
            <a:ext cx="1659890" cy="165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9" idx="6"/>
          </p:cNvCxnSpPr>
          <p:nvPr/>
        </p:nvCxnSpPr>
        <p:spPr>
          <a:xfrm flipH="1" flipV="1">
            <a:off x="7312660" y="2351405"/>
            <a:ext cx="1937385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0"/>
            <a:endCxn id="11" idx="4"/>
          </p:cNvCxnSpPr>
          <p:nvPr/>
        </p:nvCxnSpPr>
        <p:spPr>
          <a:xfrm flipV="1">
            <a:off x="1555115" y="2762885"/>
            <a:ext cx="873760" cy="1006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4"/>
            <a:endCxn id="14" idx="1"/>
          </p:cNvCxnSpPr>
          <p:nvPr/>
        </p:nvCxnSpPr>
        <p:spPr>
          <a:xfrm>
            <a:off x="2428875" y="2762885"/>
            <a:ext cx="1704340" cy="12147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0"/>
            <a:endCxn id="12" idx="4"/>
          </p:cNvCxnSpPr>
          <p:nvPr/>
        </p:nvCxnSpPr>
        <p:spPr>
          <a:xfrm flipV="1">
            <a:off x="7901940" y="2834005"/>
            <a:ext cx="2738755" cy="26454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0"/>
            <a:endCxn id="12" idx="4"/>
          </p:cNvCxnSpPr>
          <p:nvPr/>
        </p:nvCxnSpPr>
        <p:spPr>
          <a:xfrm flipH="1" flipV="1">
            <a:off x="10640695" y="2834005"/>
            <a:ext cx="36830" cy="26454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4"/>
          </p:cNvCxnSpPr>
          <p:nvPr/>
        </p:nvCxnSpPr>
        <p:spPr>
          <a:xfrm flipH="1">
            <a:off x="1544955" y="4871720"/>
            <a:ext cx="10160" cy="7118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3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Problématique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550" y="3851275"/>
            <a:ext cx="3289300" cy="13163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Plusieurs questions émergent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540760" y="2082800"/>
            <a:ext cx="8410575" cy="1070610"/>
          </a:xfrm>
          <a:prstGeom prst="wedgeRoundRectCallout">
            <a:avLst>
              <a:gd name="adj1" fmla="val -59724"/>
              <a:gd name="adj2" fmla="val 1211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permettent aux éditeurs de distribuer l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contenus et toucher le plus grand nombre de 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lecteurs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749675" y="3973830"/>
            <a:ext cx="8202295" cy="1070610"/>
          </a:xfrm>
          <a:prstGeom prst="wedgeRoundRectCallout">
            <a:avLst>
              <a:gd name="adj1" fmla="val -54658"/>
              <a:gd name="adj2" fmla="val 1043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permettant aux usagers de rechercher et consulter rapidement les contenus qui les intéressent et de les acquérir 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940175" y="5513070"/>
            <a:ext cx="8011795" cy="1070610"/>
          </a:xfrm>
          <a:prstGeom prst="wedgeRoundRectCallout">
            <a:avLst>
              <a:gd name="adj1" fmla="val -76709"/>
              <a:gd name="adj2" fmla="val -69454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Comment fournir une solution qui permette aux éditeurs de diffuser leur contenu, gagner de l’argent tout en garantissant la protection des contenus ?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 startAt="4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Objectifs généraux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0845" y="1964055"/>
            <a:ext cx="11353165" cy="691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éditeurs de publier et distribuer leurs contenus en ligne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0845" y="2895600"/>
            <a:ext cx="1135316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Permettre aux utilisateurs de rechercher, consulter et acheter </a:t>
            </a:r>
            <a:r>
              <a:rPr lang="" altLang="en-US" sz="2400" b="1">
                <a:latin typeface="Times New Roman" panose="02020603050405020304" charset="0"/>
                <a:cs typeface="Times New Roman" panose="02020603050405020304" charset="0"/>
              </a:rPr>
              <a:t>les contenus</a:t>
            </a:r>
            <a:endParaRPr lang="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45" y="3942715"/>
            <a:ext cx="11352530" cy="918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Protéger les droits d’auteur et propriétés intellectuelles des éditeurs en empêchant la copie privée des documents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0845" y="5068570"/>
            <a:ext cx="11352530" cy="707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Offrir aux lecteurs un moyen d’acquisition de document par paiement électronique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845" y="5957570"/>
            <a:ext cx="11352530" cy="77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Fournir une offre qui exploite l’immense opportunité que représente le mobile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ctr">
              <a:buFont typeface="+mj-lt"/>
              <a:buAutoNum type="romanUcPeriod"/>
            </a:pP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Historique</a:t>
            </a:r>
            <a:endParaRPr lang="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Tablette_sumerien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2425" y="2219960"/>
            <a:ext cx="3517265" cy="33013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07155" y="5521325"/>
            <a:ext cx="4377690" cy="963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Tablette sumérienne en argile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(3400-3200 av. J.C.)</a:t>
            </a:r>
            <a:endParaRPr lang="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" y="56515"/>
            <a:ext cx="12154535" cy="121285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" y="1386205"/>
            <a:ext cx="12021820" cy="5344160"/>
          </a:xfrm>
        </p:spPr>
        <p:txBody>
          <a:bodyPr/>
          <a:p>
            <a:pPr marL="571500" indent="-571500" algn="just">
              <a:buFont typeface="+mj-lt"/>
              <a:buAutoNum type="romanUcPeriod" startAt="2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Concepts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2550" y="98425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ENVIRONNEMENT DE TRAVAIL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93720" y="114300"/>
            <a:ext cx="2926715" cy="1043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CONCEPTS GÉNÉRAUX DU DOMAINE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3537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CONCEPTION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7020" y="114300"/>
            <a:ext cx="2926715" cy="10439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MISE EN OEUVRE DE LA SOLUTION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570" y="2602230"/>
            <a:ext cx="2861310" cy="100266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Document numérique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570" y="5448300"/>
            <a:ext cx="2376805" cy="10350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200" b="1">
                <a:latin typeface="Times New Roman" panose="02020603050405020304" charset="0"/>
                <a:cs typeface="Times New Roman" panose="02020603050405020304" charset="0"/>
              </a:rPr>
              <a:t>Distribution numérique</a:t>
            </a:r>
            <a:endParaRPr lang="en-US" altLang="en-US" sz="2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517900" y="1486535"/>
            <a:ext cx="8586470" cy="895350"/>
          </a:xfrm>
          <a:prstGeom prst="wedgeRoundRectCallout">
            <a:avLst>
              <a:gd name="adj1" fmla="val -62261"/>
              <a:gd name="adj2" fmla="val 8453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orme 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représentation de l'information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consultable à l'écran d'un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appareil électronique</a:t>
            </a:r>
            <a:endParaRPr lang="en-US" sz="2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548380" y="4920615"/>
            <a:ext cx="8585835" cy="895350"/>
          </a:xfrm>
          <a:prstGeom prst="wedgeRoundRectCallout">
            <a:avLst>
              <a:gd name="adj1" fmla="val -62107"/>
              <a:gd name="adj2" fmla="val 5333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ourniture 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contenus multimédia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sans l'utilisation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d'un</a:t>
            </a:r>
            <a:r>
              <a:rPr 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support physique</a:t>
            </a:r>
            <a:r>
              <a:rPr 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conventionnel</a:t>
            </a:r>
            <a:endParaRPr 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457575" y="2709545"/>
            <a:ext cx="8646795" cy="714375"/>
          </a:xfrm>
          <a:prstGeom prst="wedgeRoundRectCallout">
            <a:avLst>
              <a:gd name="adj1" fmla="val -55617"/>
              <a:gd name="adj2" fmla="val 92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Supports de diffusion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disque optique, livre électronique, wiki et blog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517900" y="6015990"/>
            <a:ext cx="8646795" cy="714375"/>
          </a:xfrm>
          <a:prstGeom prst="wedgeRoundRectCallout">
            <a:avLst>
              <a:gd name="adj1" fmla="val -63042"/>
              <a:gd name="adj2" fmla="val -1835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Avantages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Vente directe, disponibilité globale, production facile 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456940" y="3701415"/>
            <a:ext cx="8646795" cy="714375"/>
          </a:xfrm>
          <a:prstGeom prst="wedgeRoundRectCallout">
            <a:avLst>
              <a:gd name="adj1" fmla="val -67426"/>
              <a:gd name="adj2" fmla="val -6217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 sz="2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Formats :</a:t>
            </a:r>
            <a:r>
              <a:rPr lang="en-US" altLang="en-US" sz="22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PDF, PNG, MP3, DOCX, EXE, TAR, BIN, ZIP, TIFF, etc</a:t>
            </a:r>
            <a:endParaRPr lang="en-US" altLang="en-US" sz="22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9395</Words>
  <Application>WPS Presentation</Application>
  <PresentationFormat>Widescreen</PresentationFormat>
  <Paragraphs>559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SimSun</vt:lpstr>
      <vt:lpstr>Wingdings</vt:lpstr>
      <vt:lpstr>Times New Roman</vt:lpstr>
      <vt:lpstr>Wingdings</vt:lpstr>
      <vt:lpstr>Abyssinica SIL</vt:lpstr>
      <vt:lpstr>Calibri</vt:lpstr>
      <vt:lpstr>微软雅黑</vt:lpstr>
      <vt:lpstr>Noto Sans CJK SC</vt:lpstr>
      <vt:lpstr/>
      <vt:lpstr>Arial Unicode MS</vt:lpstr>
      <vt:lpstr>Calibri Light</vt:lpstr>
      <vt:lpstr>Webdings</vt:lpstr>
      <vt:lpstr>Office Theme</vt:lpstr>
      <vt:lpstr>    MÉMOIRE DE FIN DE CYCLE  En vue de l’obtention du diplôme  D’ingénieur en informatique   Thème :           Présenté et soutenu par : KENMEGNE FOPOUSSI Stéphanie Année académique 2018-2019    </vt:lpstr>
      <vt:lpstr>PLAN</vt:lpstr>
      <vt:lpstr>PowerPoint 演示文稿</vt:lpstr>
      <vt:lpstr>lj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MÉMOIRE DE FIN DE CYCLE  En vue de l’obtention du diplôme  D’ingénieur en informatique   Thème :           Présenté et soutenu par : KENMEGNE FOPOUSSI Stéphanie    </dc:title>
  <dc:creator>lady</dc:creator>
  <cp:lastModifiedBy>lady</cp:lastModifiedBy>
  <cp:revision>67</cp:revision>
  <dcterms:created xsi:type="dcterms:W3CDTF">2020-03-19T16:26:59Z</dcterms:created>
  <dcterms:modified xsi:type="dcterms:W3CDTF">2020-03-19T16:26:59Z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