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8" r:id="rId7"/>
    <p:sldId id="267" r:id="rId8"/>
    <p:sldId id="269" r:id="rId9"/>
    <p:sldId id="314" r:id="rId10"/>
    <p:sldId id="270" r:id="rId11"/>
    <p:sldId id="271" r:id="rId12"/>
    <p:sldId id="293" r:id="rId13"/>
    <p:sldId id="294" r:id="rId14"/>
    <p:sldId id="272" r:id="rId15"/>
    <p:sldId id="273" r:id="rId16"/>
    <p:sldId id="275" r:id="rId17"/>
    <p:sldId id="276" r:id="rId18"/>
    <p:sldId id="277" r:id="rId19"/>
    <p:sldId id="280" r:id="rId20"/>
    <p:sldId id="278" r:id="rId21"/>
    <p:sldId id="279" r:id="rId22"/>
    <p:sldId id="281" r:id="rId23"/>
    <p:sldId id="282" r:id="rId24"/>
    <p:sldId id="283" r:id="rId25"/>
    <p:sldId id="284" r:id="rId26"/>
    <p:sldId id="286" r:id="rId27"/>
    <p:sldId id="285" r:id="rId28"/>
    <p:sldId id="287" r:id="rId29"/>
    <p:sldId id="288" r:id="rId30"/>
    <p:sldId id="289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4.png"/><Relationship Id="rId15" Type="http://schemas.openxmlformats.org/officeDocument/2006/relationships/image" Target="../media/image33.png"/><Relationship Id="rId14" Type="http://schemas.openxmlformats.org/officeDocument/2006/relationships/image" Target="../media/image32.pn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490" y="194310"/>
            <a:ext cx="11718925" cy="6598920"/>
          </a:xfrm>
        </p:spPr>
        <p:txBody>
          <a:bodyPr>
            <a:normAutofit/>
          </a:bodyPr>
          <a:p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MÉMOIRE DE FIN DE CYCLE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En vue de l’obtention du diplôme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D’ingénieur en informatique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Thème : </a:t>
            </a:r>
            <a:b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Présenté et soutenu par :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KENMEGNE FOPOUSSI Stéphanie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</a:rPr>
              <a:t>Année académique 2018-2019</a:t>
            </a:r>
            <a:br>
              <a:rPr lang="en-US" sz="16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9645" y="311785"/>
            <a:ext cx="1480820" cy="1137285"/>
          </a:xfrm>
          <a:prstGeom prst="rect">
            <a:avLst/>
          </a:prstGeom>
        </p:spPr>
      </p:pic>
      <p:pic>
        <p:nvPicPr>
          <p:cNvPr id="7" name="Picture 6" descr="iai_sa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194310"/>
            <a:ext cx="20193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" y="1727835"/>
            <a:ext cx="3679190" cy="940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Institut Africain d’Informatique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Etablissement Inter-Etats d’Enseignement Supérieur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BP : 2263 Libreville (Gabon) Tel. (00241) 07 70 55 00/07 70 56 00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Site web: www.iaisiege.com E-mail: contact@iaisiege.com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47785" y="1449070"/>
            <a:ext cx="3008630" cy="704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III BP : 8644 Libreville (Gabon)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Tel: (241) 01 70 44 41 Fax (241) 01 70 45 04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26590" y="3785235"/>
            <a:ext cx="9232900" cy="1297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/>
              <a:t>CONCEPTION ET DÉVELOPPEMENT D’UNE PLATEFORME DE COLLECTE ET DE DISTRIBUTION DE DOCUMENTS NUMÉRIQUES AVEC GESTION </a:t>
            </a:r>
            <a:endParaRPr lang="en-US" altLang="en-US" b="1"/>
          </a:p>
          <a:p>
            <a:pPr algn="ctr"/>
            <a:r>
              <a:rPr lang="en-US" altLang="en-US" b="1"/>
              <a:t>DE DROITS D’AUTEUR</a:t>
            </a:r>
            <a:endParaRPr lang="en-US" altLang="en-US" b="1"/>
          </a:p>
        </p:txBody>
      </p:sp>
      <p:sp>
        <p:nvSpPr>
          <p:cNvPr id="13" name="Rectangle 12"/>
          <p:cNvSpPr/>
          <p:nvPr/>
        </p:nvSpPr>
        <p:spPr>
          <a:xfrm>
            <a:off x="356870" y="5876925"/>
            <a:ext cx="2710815" cy="87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Superviseur académique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 Souleymane Koussoubé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50375" y="5827395"/>
            <a:ext cx="2434590" cy="95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Maître de stage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Mr Feze Séraphin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8915" y="1542415"/>
            <a:ext cx="11768455" cy="2011680"/>
            <a:chOff x="329" y="2429"/>
            <a:chExt cx="18533" cy="3168"/>
          </a:xfrm>
        </p:grpSpPr>
        <p:sp>
          <p:nvSpPr>
            <p:cNvPr id="10" name="Oval 9"/>
            <p:cNvSpPr/>
            <p:nvPr/>
          </p:nvSpPr>
          <p:spPr>
            <a:xfrm>
              <a:off x="329" y="3270"/>
              <a:ext cx="3343" cy="142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Indexation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Rounded Rectangular Callout 15"/>
            <p:cNvSpPr/>
            <p:nvPr/>
          </p:nvSpPr>
          <p:spPr>
            <a:xfrm>
              <a:off x="4674" y="2429"/>
              <a:ext cx="14188" cy="1410"/>
            </a:xfrm>
            <a:prstGeom prst="wedgeRoundRectCallout">
              <a:avLst>
                <a:gd name="adj1" fmla="val -58495"/>
                <a:gd name="adj2" fmla="val 3673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transformation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des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données d'origine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en une 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référence croisée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afin de faciliter la recherche rapide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4573" y="4031"/>
              <a:ext cx="12695" cy="1566"/>
            </a:xfrm>
            <a:prstGeom prst="wedgeRoundRectCallout">
              <a:avLst>
                <a:gd name="adj1" fmla="val -56925"/>
                <a:gd name="adj2" fmla="val -43231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Types d'indexation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indexation manuelle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(alphabétique, systématique, matière) 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indexation automatique 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550" y="3828415"/>
            <a:ext cx="11830685" cy="2901315"/>
            <a:chOff x="130" y="6029"/>
            <a:chExt cx="18631" cy="4569"/>
          </a:xfrm>
        </p:grpSpPr>
        <p:sp>
          <p:nvSpPr>
            <p:cNvPr id="13" name="Oval 12"/>
            <p:cNvSpPr/>
            <p:nvPr/>
          </p:nvSpPr>
          <p:spPr>
            <a:xfrm>
              <a:off x="130" y="7801"/>
              <a:ext cx="3774" cy="168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Recherche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4573" y="6029"/>
              <a:ext cx="14189" cy="1565"/>
            </a:xfrm>
            <a:prstGeom prst="wedgeRoundRectCallout">
              <a:avLst>
                <a:gd name="adj1" fmla="val -64405"/>
                <a:gd name="adj2" fmla="val 60415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algorithme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prenant un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problème en entrée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et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renvoie une solution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au problème après avoir évalué un certain nombre de solutions possibles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072" y="7802"/>
              <a:ext cx="7049" cy="2797"/>
            </a:xfrm>
            <a:prstGeom prst="wedgeRoundRectCallout">
              <a:avLst>
                <a:gd name="adj1" fmla="val -69889"/>
                <a:gd name="adj2" fmla="val 3056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Type de recherche 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non-informée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informée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contradictoire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recherche par interpolation</a:t>
              </a:r>
              <a:endPara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185" y="4017010"/>
            <a:ext cx="11784965" cy="2713355"/>
            <a:chOff x="131" y="6326"/>
            <a:chExt cx="18559" cy="4273"/>
          </a:xfrm>
        </p:grpSpPr>
        <p:sp>
          <p:nvSpPr>
            <p:cNvPr id="11" name="Oval 10"/>
            <p:cNvSpPr/>
            <p:nvPr/>
          </p:nvSpPr>
          <p:spPr>
            <a:xfrm>
              <a:off x="131" y="8582"/>
              <a:ext cx="3647" cy="16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Paiement mobile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5157" y="6326"/>
              <a:ext cx="9580" cy="1138"/>
            </a:xfrm>
            <a:prstGeom prst="wedgeRoundRectCallout">
              <a:avLst>
                <a:gd name="adj1" fmla="val -73413"/>
                <a:gd name="adj2" fmla="val 138049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paiement effectué à l’aide d’un appareil mobile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8232" y="7793"/>
              <a:ext cx="10458" cy="2806"/>
            </a:xfrm>
            <a:prstGeom prst="wedgeRoundRectCallout">
              <a:avLst>
                <a:gd name="adj1" fmla="val -93306"/>
                <a:gd name="adj2" fmla="val 15160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Mode de paiement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paiement à distance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(Internet, SMS, QR code) 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paiement </a:t>
              </a:r>
              <a:r>
                <a:rPr 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de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proximité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(NFC, ondes sonores,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MST) 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paiement de mobile à mobile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185" y="1386840"/>
            <a:ext cx="11784965" cy="2332990"/>
            <a:chOff x="131" y="2184"/>
            <a:chExt cx="18559" cy="3674"/>
          </a:xfrm>
        </p:grpSpPr>
        <p:sp>
          <p:nvSpPr>
            <p:cNvPr id="12" name="Oval 11"/>
            <p:cNvSpPr/>
            <p:nvPr/>
          </p:nvSpPr>
          <p:spPr>
            <a:xfrm>
              <a:off x="131" y="3258"/>
              <a:ext cx="4234" cy="26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Gestion des droits numériques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" name="Rounded Rectangular Callout 18"/>
            <p:cNvSpPr/>
            <p:nvPr/>
          </p:nvSpPr>
          <p:spPr>
            <a:xfrm>
              <a:off x="5445" y="3789"/>
              <a:ext cx="13244" cy="1539"/>
            </a:xfrm>
            <a:prstGeom prst="wedgeRoundRectCallout">
              <a:avLst>
                <a:gd name="adj1" fmla="val -58119"/>
                <a:gd name="adj2" fmla="val 1332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Principe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éviter que la diffusion d'une œuvre numérique échappe au contrôle de son auteur ou de ses ayants droit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826" y="2184"/>
              <a:ext cx="12864" cy="1323"/>
            </a:xfrm>
            <a:prstGeom prst="wedgeRoundRectCallout">
              <a:avLst>
                <a:gd name="adj1" fmla="val -64023"/>
                <a:gd name="adj2" fmla="val 6291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</a:t>
              </a:r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Objectif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contrôler l'utilisation qui est faite des œuvres numériques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Solutions existantes et limites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550" y="3822065"/>
            <a:ext cx="12021185" cy="2924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indent="0" algn="just">
              <a:buFont typeface="Arial" panose="020B0604020202020204" pitchFamily="34" charset="0"/>
              <a:buNone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Monde 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RebBox, Amazon, Spotify,  Netflix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d’informations des grands médias traditionnels :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Jeune Afrique, Le Monde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de téléchargement :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Windows Store, Apple Store, Goople Play, Softonic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185" y="1816100"/>
            <a:ext cx="12020550" cy="6248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Gabon : SOGAPRESSE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(www.e-kiosque-sogapresse.com)</a:t>
            </a:r>
            <a:endParaRPr lang="en-US" sz="2800"/>
          </a:p>
        </p:txBody>
      </p:sp>
      <p:sp>
        <p:nvSpPr>
          <p:cNvPr id="10" name="Rounded Rectangle 9"/>
          <p:cNvSpPr/>
          <p:nvPr/>
        </p:nvSpPr>
        <p:spPr>
          <a:xfrm>
            <a:off x="83185" y="2670810"/>
            <a:ext cx="12019915" cy="9213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Afrique Centrale : ekiosque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(www.ekiosque.cm), 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	237kiosk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(www.237kiosk.com)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610108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Cahier de charges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81915" y="1920240"/>
            <a:ext cx="11861165" cy="945515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 travail consistera à développer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une</a:t>
            </a: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solution de distribution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sous forme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d'applications web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et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mobile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 ce, dans le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paradigme orienté objet</a:t>
            </a:r>
            <a:endParaRPr 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81915" y="2985770"/>
          <a:ext cx="12021185" cy="372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1185"/>
              </a:tblGrid>
              <a:tr h="436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onctionnalités attendues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436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Permettre aux éditeurs de publier leurs documents sur la plateforme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68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Permettre aux utilisateurs </a:t>
                      </a: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d'e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ffectuer des recherches sur des  sujets traités par les documents existants dans le système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Offrir aux lecteurs un moyen d’acquisition de document par paiement électronique(mobile money).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78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mpêcher le transfert des documents numériques vers un appareil externe et vers toute autre destination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78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Permettre aux éditeurs d'avoir une vue globale sur l'évolution de leurs ventes(Statistiques)</a:t>
                      </a:r>
                      <a:endParaRPr lang="en-US" alt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l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Méthodologie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3185" y="3849370"/>
            <a:ext cx="12020550" cy="1836420"/>
            <a:chOff x="131" y="6062"/>
            <a:chExt cx="18930" cy="2892"/>
          </a:xfrm>
        </p:grpSpPr>
        <p:sp>
          <p:nvSpPr>
            <p:cNvPr id="9" name="Rounded Rectangle 8"/>
            <p:cNvSpPr/>
            <p:nvPr/>
          </p:nvSpPr>
          <p:spPr>
            <a:xfrm>
              <a:off x="131" y="6062"/>
              <a:ext cx="12302" cy="128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2TUP :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processus  de  développement  basé  sur  le  processus 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UP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1" name="Picture 10" descr="2tu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955" y="6062"/>
              <a:ext cx="6106" cy="289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83185" y="5164455"/>
            <a:ext cx="11363960" cy="1565275"/>
            <a:chOff x="131" y="8133"/>
            <a:chExt cx="17896" cy="2465"/>
          </a:xfrm>
        </p:grpSpPr>
        <p:sp>
          <p:nvSpPr>
            <p:cNvPr id="10" name="Rounded Rectangle 9"/>
            <p:cNvSpPr/>
            <p:nvPr/>
          </p:nvSpPr>
          <p:spPr>
            <a:xfrm>
              <a:off x="131" y="8133"/>
              <a:ext cx="12301" cy="223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UML :</a:t>
              </a:r>
              <a:r>
                <a:rPr lang="en-US" altLang="en-US" sz="240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langage  de 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modélisation 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destiné  à  décrire  des besoins, spécifier et documenter des systèmes informatiques dans une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approche orientée objet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2" name="Picture 11" descr="uml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51" y="9192"/>
              <a:ext cx="3677" cy="1407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3820" y="1386205"/>
            <a:ext cx="12063730" cy="2235200"/>
            <a:chOff x="132" y="2183"/>
            <a:chExt cx="18998" cy="3520"/>
          </a:xfrm>
        </p:grpSpPr>
        <p:sp>
          <p:nvSpPr>
            <p:cNvPr id="5" name="Rounded Rectangle 4"/>
            <p:cNvSpPr/>
            <p:nvPr/>
          </p:nvSpPr>
          <p:spPr>
            <a:xfrm>
              <a:off x="132" y="3146"/>
              <a:ext cx="12301" cy="225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Scrum :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variante de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méthode agile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composé d’un certain nombre d’itérations nommés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sprints 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ayant une durée d’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une à quatre semaines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13" name="Picture 12" descr="scr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80" y="2183"/>
              <a:ext cx="6351" cy="352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41730"/>
            <a:ext cx="12021820" cy="5654040"/>
          </a:xfrm>
        </p:spPr>
        <p:txBody>
          <a:bodyPr>
            <a:normAutofit/>
          </a:bodyPr>
          <a:p>
            <a:pPr marL="0" indent="0" algn="just">
              <a:buFont typeface="+mj-lt"/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Découpage du projet suivant Scrum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 descr="decoupage_scr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1990090"/>
            <a:ext cx="10613390" cy="309054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455035" y="1508760"/>
            <a:ext cx="6252210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Chaque itération a une durée de 20 jours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090" y="5633720"/>
            <a:ext cx="11892280" cy="1162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Information: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difficulté à comprendre le vocabulaire du domaine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 :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Mauvaise spécification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Implémentation : 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Choix des techniques et outils de programmation inappropriés</a:t>
            </a:r>
            <a:endParaRPr lang="en-US" sz="240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8130" y="1997075"/>
            <a:ext cx="3355975" cy="10204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Activités du Sprint 1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Analyse des besoins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use_case_t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25" y="1863090"/>
            <a:ext cx="8246110" cy="486727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59105" y="4592955"/>
            <a:ext cx="2780030" cy="8718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Découpage en package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915" y="1997075"/>
            <a:ext cx="3552190" cy="10699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1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Analyse des besoins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8470" y="4711700"/>
            <a:ext cx="2954020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Plannification en Sprint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Picture 13" descr="use_case_spri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810" y="1882140"/>
            <a:ext cx="8289925" cy="484822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55345" y="1849120"/>
            <a:ext cx="3717290" cy="10699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use_case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5790" y="1189990"/>
            <a:ext cx="6315075" cy="55410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96035" y="4580255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des cas d'utilisation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1180" y="2145030"/>
            <a:ext cx="3602990" cy="9544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class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9510" y="1386205"/>
            <a:ext cx="7134225" cy="5229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7105" y="469519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641985"/>
          </a:xfrm>
        </p:spPr>
        <p:txBody>
          <a:bodyPr>
            <a:normAutofit fontScale="90000"/>
          </a:bodyPr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PLAN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681355"/>
            <a:ext cx="11786235" cy="6049010"/>
          </a:xfrm>
        </p:spPr>
        <p:txBody>
          <a:bodyPr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32460" y="847725"/>
            <a:ext cx="10721340" cy="1497965"/>
            <a:chOff x="996" y="1335"/>
            <a:chExt cx="16884" cy="2359"/>
          </a:xfrm>
        </p:grpSpPr>
        <p:sp>
          <p:nvSpPr>
            <p:cNvPr id="4" name="Rounded Rectangle 3"/>
            <p:cNvSpPr/>
            <p:nvPr/>
          </p:nvSpPr>
          <p:spPr>
            <a:xfrm>
              <a:off x="996" y="2050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ENVIRONNEMENT DE TRAVAIL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8051" y="1335"/>
              <a:ext cx="9829" cy="1843"/>
            </a:xfrm>
            <a:prstGeom prst="wedgeRoundRectCallout">
              <a:avLst>
                <a:gd name="adj1" fmla="val -75780"/>
                <a:gd name="adj2" fmla="val -11801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Structure d'accueil(missions et activités, organigramme)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Contexte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Problématique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Objectifs généraux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2460" y="2183130"/>
            <a:ext cx="10720705" cy="1523365"/>
            <a:chOff x="996" y="3438"/>
            <a:chExt cx="16883" cy="2399"/>
          </a:xfrm>
        </p:grpSpPr>
        <p:sp>
          <p:nvSpPr>
            <p:cNvPr id="7" name="Rounded Rectangle 6"/>
            <p:cNvSpPr/>
            <p:nvPr/>
          </p:nvSpPr>
          <p:spPr>
            <a:xfrm>
              <a:off x="996" y="419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 GÉNÉRAUX DU DOMAINE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8224" y="3438"/>
              <a:ext cx="9655" cy="2119"/>
            </a:xfrm>
            <a:prstGeom prst="wedgeRoundRectCallout">
              <a:avLst>
                <a:gd name="adj1" fmla="val -75075"/>
                <a:gd name="adj2" fmla="val 33294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Historique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Concepts(Document numérique, droits numériques, paiement mobile, etc)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Solutions existantes et limites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Cahier de charges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" y="3676650"/>
            <a:ext cx="10720070" cy="1622425"/>
            <a:chOff x="996" y="5816"/>
            <a:chExt cx="16882" cy="2555"/>
          </a:xfrm>
        </p:grpSpPr>
        <p:sp>
          <p:nvSpPr>
            <p:cNvPr id="5" name="Rounded Rectangle 4"/>
            <p:cNvSpPr/>
            <p:nvPr/>
          </p:nvSpPr>
          <p:spPr>
            <a:xfrm>
              <a:off x="996" y="616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8467" y="5816"/>
              <a:ext cx="9411" cy="2555"/>
            </a:xfrm>
            <a:prstGeom prst="wedgeRoundRectCallout">
              <a:avLst>
                <a:gd name="adj1" fmla="val -78854"/>
                <a:gd name="adj2" fmla="val -652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Étude et choix de la méthodologie de développement (SCRUM, 2TUP, UML)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de développement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du Sprint 1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du Sprint 2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2460" y="5371465"/>
            <a:ext cx="10719435" cy="1247775"/>
            <a:chOff x="996" y="8459"/>
            <a:chExt cx="16881" cy="1965"/>
          </a:xfrm>
        </p:grpSpPr>
        <p:sp>
          <p:nvSpPr>
            <p:cNvPr id="6" name="Rounded Rectangle 5"/>
            <p:cNvSpPr/>
            <p:nvPr/>
          </p:nvSpPr>
          <p:spPr>
            <a:xfrm>
              <a:off x="996" y="8459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MISE EN OEUVRE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8467" y="8609"/>
              <a:ext cx="9410" cy="1815"/>
            </a:xfrm>
            <a:prstGeom prst="wedgeRoundRectCallout">
              <a:avLst>
                <a:gd name="adj1" fmla="val -79798"/>
                <a:gd name="adj2" fmla="val -641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Architecture de déploiement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Évaluation économique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Diagramme de Gannt réel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7350" y="2128520"/>
            <a:ext cx="3766820" cy="9220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4070" y="527050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séquence système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upload_seq_di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1670" y="1537335"/>
            <a:ext cx="6372860" cy="492188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50240" y="3757930"/>
            <a:ext cx="4827270" cy="9042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cas d’utilisation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« Uploader un document »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7690" y="2009140"/>
            <a:ext cx="3684270" cy="9099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9170" y="530352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Diagramme de séquence système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7970" y="3659505"/>
            <a:ext cx="4596765" cy="9042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cas d’utilisation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« 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Acheter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un document »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Picture 13" descr="diag_seq_achatDo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1905" y="1386840"/>
            <a:ext cx="7021830" cy="534416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675" y="2243455"/>
            <a:ext cx="3298190" cy="9715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9865" y="466217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d'activités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activity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065" y="1894840"/>
            <a:ext cx="8392795" cy="483552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7105" y="469519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Architecture de déploiement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deployment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65" y="2158365"/>
            <a:ext cx="9577070" cy="457200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460365"/>
          </a:xfrm>
        </p:spPr>
        <p:txBody>
          <a:bodyPr/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8425" y="1264920"/>
            <a:ext cx="11817350" cy="5461000"/>
            <a:chOff x="155" y="2044"/>
            <a:chExt cx="18610" cy="8600"/>
          </a:xfrm>
        </p:grpSpPr>
        <p:pic>
          <p:nvPicPr>
            <p:cNvPr id="9" name="Picture 8" descr="dia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1" y="2397"/>
              <a:ext cx="2325" cy="2325"/>
            </a:xfrm>
            <a:prstGeom prst="rect">
              <a:avLst/>
            </a:prstGeom>
          </p:spPr>
        </p:pic>
        <p:pic>
          <p:nvPicPr>
            <p:cNvPr id="11" name="Picture 10" descr="java_e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1" y="2859"/>
              <a:ext cx="3191" cy="2589"/>
            </a:xfrm>
            <a:prstGeom prst="rect">
              <a:avLst/>
            </a:prstGeom>
          </p:spPr>
        </p:pic>
        <p:pic>
          <p:nvPicPr>
            <p:cNvPr id="12" name="Picture 11" descr="Logo-modeli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9" y="2150"/>
              <a:ext cx="3020" cy="3020"/>
            </a:xfrm>
            <a:prstGeom prst="rect">
              <a:avLst/>
            </a:prstGeom>
          </p:spPr>
        </p:pic>
        <p:pic>
          <p:nvPicPr>
            <p:cNvPr id="13" name="Picture 12" descr="mysql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" y="7269"/>
              <a:ext cx="3375" cy="3375"/>
            </a:xfrm>
            <a:prstGeom prst="rect">
              <a:avLst/>
            </a:prstGeom>
          </p:spPr>
        </p:pic>
        <p:pic>
          <p:nvPicPr>
            <p:cNvPr id="14" name="Picture 13" descr="android_studio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52" y="8183"/>
              <a:ext cx="2416" cy="2416"/>
            </a:xfrm>
            <a:prstGeom prst="rect">
              <a:avLst/>
            </a:prstGeom>
          </p:spPr>
        </p:pic>
        <p:pic>
          <p:nvPicPr>
            <p:cNvPr id="15" name="Picture 14" descr="office_writer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255" y="8485"/>
              <a:ext cx="1510" cy="1813"/>
            </a:xfrm>
            <a:prstGeom prst="rect">
              <a:avLst/>
            </a:prstGeom>
          </p:spPr>
        </p:pic>
        <p:pic>
          <p:nvPicPr>
            <p:cNvPr id="16" name="Picture 15" descr="eclipselink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" y="5170"/>
              <a:ext cx="2985" cy="1320"/>
            </a:xfrm>
            <a:prstGeom prst="rect">
              <a:avLst/>
            </a:prstGeom>
          </p:spPr>
        </p:pic>
        <p:pic>
          <p:nvPicPr>
            <p:cNvPr id="17" name="Picture 16" descr="sqlit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03" y="8139"/>
              <a:ext cx="4515" cy="2505"/>
            </a:xfrm>
            <a:prstGeom prst="rect">
              <a:avLst/>
            </a:prstGeom>
          </p:spPr>
        </p:pic>
        <p:pic>
          <p:nvPicPr>
            <p:cNvPr id="18" name="Picture 17" descr="glassfish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924" y="4563"/>
              <a:ext cx="3150" cy="2205"/>
            </a:xfrm>
            <a:prstGeom prst="rect">
              <a:avLst/>
            </a:prstGeom>
          </p:spPr>
        </p:pic>
        <p:pic>
          <p:nvPicPr>
            <p:cNvPr id="19" name="Picture 18" descr="git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297" y="2150"/>
              <a:ext cx="3900" cy="2050"/>
            </a:xfrm>
            <a:prstGeom prst="rect">
              <a:avLst/>
            </a:prstGeom>
          </p:spPr>
        </p:pic>
        <p:pic>
          <p:nvPicPr>
            <p:cNvPr id="20" name="Picture 19" descr="wps_p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92" y="5325"/>
              <a:ext cx="2709" cy="2709"/>
            </a:xfrm>
            <a:prstGeom prst="rect">
              <a:avLst/>
            </a:prstGeom>
          </p:spPr>
        </p:pic>
        <p:pic>
          <p:nvPicPr>
            <p:cNvPr id="21" name="Picture 20" descr="eclips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301" y="2044"/>
              <a:ext cx="2067" cy="2678"/>
            </a:xfrm>
            <a:prstGeom prst="rect">
              <a:avLst/>
            </a:prstGeom>
          </p:spPr>
        </p:pic>
        <p:pic>
          <p:nvPicPr>
            <p:cNvPr id="22" name="Picture 21" descr="junit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24" y="6036"/>
              <a:ext cx="1998" cy="1998"/>
            </a:xfrm>
            <a:prstGeom prst="rect">
              <a:avLst/>
            </a:prstGeom>
          </p:spPr>
        </p:pic>
        <p:pic>
          <p:nvPicPr>
            <p:cNvPr id="23" name="Picture 22" descr="airtel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078" y="5681"/>
              <a:ext cx="1600" cy="1920"/>
            </a:xfrm>
            <a:prstGeom prst="rect">
              <a:avLst/>
            </a:prstGeom>
          </p:spPr>
        </p:pic>
        <p:pic>
          <p:nvPicPr>
            <p:cNvPr id="24" name="Picture 23" descr="primefaces-logo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392" y="9258"/>
              <a:ext cx="6244" cy="1386"/>
            </a:xfrm>
            <a:prstGeom prst="rect">
              <a:avLst/>
            </a:prstGeom>
          </p:spPr>
        </p:pic>
        <p:pic>
          <p:nvPicPr>
            <p:cNvPr id="25" name="Picture 24" descr="lucene_logo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560" y="8034"/>
              <a:ext cx="6092" cy="933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265" y="1794510"/>
            <a:ext cx="5887085" cy="425894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Évaluation économique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eval_e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852930"/>
            <a:ext cx="10619105" cy="487680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Diagramme de Gannt réel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gannt_re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" y="1897380"/>
            <a:ext cx="12021820" cy="483298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680"/>
            <a:ext cx="10515600" cy="733425"/>
          </a:xfrm>
        </p:spPr>
        <p:txBody>
          <a:bodyPr/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8120" y="3232150"/>
            <a:ext cx="4167505" cy="8388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DIFFICULTÉS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9095" y="3914775"/>
            <a:ext cx="801370" cy="781050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5622290" y="3486785"/>
            <a:ext cx="6388735" cy="1423035"/>
          </a:xfrm>
          <a:prstGeom prst="wedgeRoundRectCallout">
            <a:avLst>
              <a:gd name="adj1" fmla="val -69858"/>
              <a:gd name="adj2" fmla="val -364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Mise en pratique des connaissances théoriques apprises en cours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du paiement électronique par Airtel Money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3865" y="1216025"/>
            <a:ext cx="11713845" cy="1983105"/>
            <a:chOff x="699" y="1967"/>
            <a:chExt cx="18447" cy="3123"/>
          </a:xfrm>
        </p:grpSpPr>
        <p:sp>
          <p:nvSpPr>
            <p:cNvPr id="5" name="Rounded Rectangle 4"/>
            <p:cNvSpPr/>
            <p:nvPr/>
          </p:nvSpPr>
          <p:spPr>
            <a:xfrm>
              <a:off x="699" y="2248"/>
              <a:ext cx="6374" cy="13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APPORT DU STAGE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3" y="3290"/>
              <a:ext cx="1800" cy="1800"/>
            </a:xfrm>
            <a:prstGeom prst="rect">
              <a:avLst/>
            </a:prstGeom>
          </p:spPr>
        </p:pic>
        <p:sp>
          <p:nvSpPr>
            <p:cNvPr id="11" name="Rounded Rectangular Callout 10"/>
            <p:cNvSpPr/>
            <p:nvPr/>
          </p:nvSpPr>
          <p:spPr>
            <a:xfrm>
              <a:off x="9294" y="1967"/>
              <a:ext cx="9853" cy="3079"/>
            </a:xfrm>
            <a:prstGeom prst="wedgeRoundRectCallout">
              <a:avLst>
                <a:gd name="adj1" fmla="val -72064"/>
                <a:gd name="adj2" fmla="val -11186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Imprégnation du monde professionnel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xplor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ation de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l’univers du développement mobile et des paiements électronique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Participation à la gestion des projets d’envergure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3525" y="4909820"/>
            <a:ext cx="11746865" cy="1837690"/>
            <a:chOff x="415" y="7732"/>
            <a:chExt cx="18499" cy="2894"/>
          </a:xfrm>
        </p:grpSpPr>
        <p:sp>
          <p:nvSpPr>
            <p:cNvPr id="6" name="Rounded Rectangle 5"/>
            <p:cNvSpPr/>
            <p:nvPr/>
          </p:nvSpPr>
          <p:spPr>
            <a:xfrm>
              <a:off x="415" y="7732"/>
              <a:ext cx="6115" cy="13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PERSPECTIVES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" y="8671"/>
              <a:ext cx="1800" cy="1800"/>
            </a:xfrm>
            <a:prstGeom prst="rect">
              <a:avLst/>
            </a:prstGeom>
          </p:spPr>
        </p:pic>
        <p:sp>
          <p:nvSpPr>
            <p:cNvPr id="12" name="Rounded Rectangular Callout 11"/>
            <p:cNvSpPr/>
            <p:nvPr/>
          </p:nvSpPr>
          <p:spPr>
            <a:xfrm>
              <a:off x="9424" y="8170"/>
              <a:ext cx="9491" cy="2456"/>
            </a:xfrm>
            <a:prstGeom prst="wedgeRoundRectCallout">
              <a:avLst>
                <a:gd name="adj1" fmla="val -80449"/>
                <a:gd name="adj2" fmla="val -40048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Implémentation des abonnements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mélior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ation de la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sécurité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Intégrer d'autres moyens de paiement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Structure d'accueil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Missions et activités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Picture 12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4604385"/>
            <a:ext cx="2409190" cy="100457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21310" y="3061335"/>
            <a:ext cx="3291840" cy="1168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Qui est Métrika-IDB ?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171440" y="3061335"/>
            <a:ext cx="6993255" cy="3669030"/>
          </a:xfrm>
          <a:prstGeom prst="wedgeRoundRectCallout">
            <a:avLst>
              <a:gd name="adj1" fmla="val -72219"/>
              <a:gd name="adj2" fmla="val -35064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Entreprise informatique opérant dans : 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Intégration de solutions informatiques et édition de logiciels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Encadrement de la recherche et des tâches de développement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Participation aux tests de nouveauté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902200" y="1668780"/>
            <a:ext cx="6909435" cy="882650"/>
          </a:xfrm>
          <a:prstGeom prst="wedgeRoundRectCallout">
            <a:avLst>
              <a:gd name="adj1" fmla="val -99308"/>
              <a:gd name="adj2" fmla="val 9642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Naissance :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1995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Siège :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 ACAE, LIBREVILLE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0110" y="173355"/>
            <a:ext cx="4541520" cy="6042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1220" y="845185"/>
            <a:ext cx="3472180" cy="8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REMARQUES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1220" y="276669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SUGGESTIONS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310" y="434530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" y="98425"/>
            <a:ext cx="12154535" cy="1212850"/>
          </a:xfrm>
        </p:spPr>
        <p:txBody>
          <a:bodyPr/>
          <a:p>
            <a:r>
              <a:rPr lang="en-US" altLang="en-US"/>
              <a:t>lj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0"/>
          <p:cNvSpPr/>
          <p:nvPr>
            <p:ph idx="1"/>
          </p:nvPr>
        </p:nvSpPr>
        <p:spPr>
          <a:xfrm>
            <a:off x="81915" y="1512570"/>
            <a:ext cx="11715750" cy="5189220"/>
          </a:xfrm>
        </p:spPr>
        <p:txBody>
          <a:bodyPr/>
          <a:p>
            <a:pPr marL="514350" indent="-514350" algn="ctr">
              <a:buFont typeface="+mj-lt"/>
              <a:buAutoNum type="arabicPeriod" startAt="2"/>
            </a:pPr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Organigramme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organigram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2414270"/>
            <a:ext cx="10781665" cy="40671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8028940" y="2639060"/>
            <a:ext cx="2007235" cy="2632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" y="1270000"/>
            <a:ext cx="12092940" cy="5460365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Contexte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6040" y="1269365"/>
            <a:ext cx="9638030" cy="5461000"/>
            <a:chOff x="104" y="1999"/>
            <a:chExt cx="15178" cy="8600"/>
          </a:xfrm>
        </p:grpSpPr>
        <p:sp>
          <p:nvSpPr>
            <p:cNvPr id="15" name="Oval 14"/>
            <p:cNvSpPr/>
            <p:nvPr/>
          </p:nvSpPr>
          <p:spPr>
            <a:xfrm>
              <a:off x="130" y="8863"/>
              <a:ext cx="5385" cy="17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Internet mobile : </a:t>
              </a:r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99,11%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04" y="1999"/>
              <a:ext cx="15178" cy="6793"/>
              <a:chOff x="104" y="1999"/>
              <a:chExt cx="15178" cy="679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278" y="3055"/>
                <a:ext cx="3186" cy="129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ANINF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907" y="3029"/>
                <a:ext cx="3783" cy="134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Internet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4" y="5936"/>
                <a:ext cx="4637" cy="173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Internautes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1 Million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72" y="5936"/>
                <a:ext cx="5412" cy="173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Taux de pénétration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48%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8" name="Rounded Rectangular Callout 17"/>
              <p:cNvSpPr/>
              <p:nvPr/>
            </p:nvSpPr>
            <p:spPr>
              <a:xfrm>
                <a:off x="10852" y="1999"/>
                <a:ext cx="4430" cy="752"/>
              </a:xfrm>
              <a:prstGeom prst="wedgeRoundRectCallout">
                <a:avLst>
                  <a:gd name="adj1" fmla="val -36230"/>
                  <a:gd name="adj2" fmla="val 110904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Date : 31-01-2019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9" name="Straight Connector 18"/>
              <p:cNvCxnSpPr>
                <a:stCxn id="11" idx="6"/>
                <a:endCxn id="9" idx="2"/>
              </p:cNvCxnSpPr>
              <p:nvPr/>
            </p:nvCxnSpPr>
            <p:spPr>
              <a:xfrm>
                <a:off x="5690" y="3703"/>
                <a:ext cx="2588" cy="0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3" idx="0"/>
                <a:endCxn id="11" idx="4"/>
              </p:cNvCxnSpPr>
              <p:nvPr/>
            </p:nvCxnSpPr>
            <p:spPr>
              <a:xfrm flipV="1">
                <a:off x="2423" y="4377"/>
                <a:ext cx="1376" cy="1559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1" idx="4"/>
                <a:endCxn id="14" idx="1"/>
              </p:cNvCxnSpPr>
              <p:nvPr/>
            </p:nvCxnSpPr>
            <p:spPr>
              <a:xfrm>
                <a:off x="3799" y="4377"/>
                <a:ext cx="1866" cy="1813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3" idx="4"/>
              </p:cNvCxnSpPr>
              <p:nvPr/>
            </p:nvCxnSpPr>
            <p:spPr>
              <a:xfrm flipH="1">
                <a:off x="2407" y="7672"/>
                <a:ext cx="16" cy="1121"/>
              </a:xfrm>
              <a:prstGeom prst="line">
                <a:avLst/>
              </a:prstGeom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/>
          <p:cNvGrpSpPr/>
          <p:nvPr/>
        </p:nvGrpSpPr>
        <p:grpSpPr>
          <a:xfrm>
            <a:off x="6135370" y="1906905"/>
            <a:ext cx="6028690" cy="4716780"/>
            <a:chOff x="9662" y="3003"/>
            <a:chExt cx="9494" cy="7428"/>
          </a:xfrm>
        </p:grpSpPr>
        <p:cxnSp>
          <p:nvCxnSpPr>
            <p:cNvPr id="24" name="Straight Connector 23"/>
            <p:cNvCxnSpPr>
              <a:stCxn id="16" idx="0"/>
              <a:endCxn id="12" idx="4"/>
            </p:cNvCxnSpPr>
            <p:nvPr/>
          </p:nvCxnSpPr>
          <p:spPr>
            <a:xfrm flipH="1" flipV="1">
              <a:off x="16757" y="4463"/>
              <a:ext cx="300" cy="154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9662" y="3003"/>
              <a:ext cx="9494" cy="7428"/>
              <a:chOff x="9662" y="3003"/>
              <a:chExt cx="9494" cy="742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662" y="9031"/>
                <a:ext cx="6037" cy="14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4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Mobile Money : </a:t>
                </a:r>
                <a:r>
                  <a:rPr lang="en-US" altLang="en-US" sz="2400" b="1">
                    <a:latin typeface="Times New Roman" panose="02020603050405020304" charset="0"/>
                    <a:cs typeface="Times New Roman" panose="02020603050405020304" charset="0"/>
                  </a:rPr>
                  <a:t>50% d'utilisateurs</a:t>
                </a:r>
                <a:endParaRPr lang="en-US" alt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1464" y="3003"/>
                <a:ext cx="7693" cy="6028"/>
                <a:chOff x="11464" y="3003"/>
                <a:chExt cx="7693" cy="6028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14567" y="3003"/>
                  <a:ext cx="4379" cy="146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400" b="1">
                      <a:latin typeface="Times New Roman" panose="02020603050405020304" charset="0"/>
                      <a:cs typeface="Times New Roman" panose="02020603050405020304" charset="0"/>
                    </a:rPr>
                    <a:t>Téléphonie mobile</a:t>
                  </a:r>
                  <a:endParaRPr lang="en-US" altLang="en-US" sz="2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14957" y="6010"/>
                  <a:ext cx="4200" cy="197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40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Taux de pénétration :</a:t>
                  </a:r>
                  <a:r>
                    <a:rPr lang="en-US" altLang="en-US" sz="2400" b="1">
                      <a:latin typeface="Times New Roman" panose="02020603050405020304" charset="0"/>
                      <a:cs typeface="Times New Roman" panose="02020603050405020304" charset="0"/>
                    </a:rPr>
                    <a:t> 144%</a:t>
                  </a:r>
                  <a:endParaRPr lang="en-US" altLang="en-US" sz="2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20" name="Straight Connector 19"/>
                <p:cNvCxnSpPr>
                  <a:stCxn id="12" idx="2"/>
                  <a:endCxn id="9" idx="6"/>
                </p:cNvCxnSpPr>
                <p:nvPr/>
              </p:nvCxnSpPr>
              <p:spPr>
                <a:xfrm flipH="1" flipV="1">
                  <a:off x="11464" y="3703"/>
                  <a:ext cx="3103" cy="30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7" idx="0"/>
                  <a:endCxn id="12" idx="4"/>
                </p:cNvCxnSpPr>
                <p:nvPr/>
              </p:nvCxnSpPr>
              <p:spPr>
                <a:xfrm flipV="1">
                  <a:off x="12731" y="4463"/>
                  <a:ext cx="4026" cy="1623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5" idx="0"/>
                  <a:endCxn id="17" idx="4"/>
                </p:cNvCxnSpPr>
                <p:nvPr/>
              </p:nvCxnSpPr>
              <p:spPr>
                <a:xfrm flipV="1">
                  <a:off x="12681" y="7822"/>
                  <a:ext cx="50" cy="1209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Oval 16"/>
            <p:cNvSpPr/>
            <p:nvPr/>
          </p:nvSpPr>
          <p:spPr>
            <a:xfrm>
              <a:off x="10904" y="6086"/>
              <a:ext cx="3654" cy="173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Abonnés :</a:t>
              </a:r>
              <a:r>
                <a:rPr lang="en-US" altLang="en-US" sz="2400" b="1">
                  <a:latin typeface="Times New Roman" panose="02020603050405020304" charset="0"/>
                  <a:cs typeface="Times New Roman" panose="02020603050405020304" charset="0"/>
                </a:rPr>
                <a:t> 3 Millions</a:t>
              </a:r>
              <a:endParaRPr lang="en-US" altLang="en-US" sz="2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Problématique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1915" y="3851275"/>
            <a:ext cx="3289300" cy="1316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Plusieurs questions émergent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540760" y="2082800"/>
            <a:ext cx="8410575" cy="1070610"/>
          </a:xfrm>
          <a:prstGeom prst="wedgeRoundRectCallout">
            <a:avLst>
              <a:gd name="adj1" fmla="val -59724"/>
              <a:gd name="adj2" fmla="val 12111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permettent aux éditeurs de distribuer l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contenus et toucher le plus grand nombre de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lecteurs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749675" y="3973830"/>
            <a:ext cx="8202295" cy="1070610"/>
          </a:xfrm>
          <a:prstGeom prst="wedgeRoundRectCallout">
            <a:avLst>
              <a:gd name="adj1" fmla="val -54658"/>
              <a:gd name="adj2" fmla="val 1043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permettant aux usagers de rechercher et consulter rapidement les contenus qui les intéressent et de les acquérir 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940175" y="5513070"/>
            <a:ext cx="8011795" cy="1070610"/>
          </a:xfrm>
          <a:prstGeom prst="wedgeRoundRectCallout">
            <a:avLst>
              <a:gd name="adj1" fmla="val -76709"/>
              <a:gd name="adj2" fmla="val -6945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 aux éditeurs de diffuser leur contenu, gagner de l’argent tout en garantissant la protection des contenus 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Objectifs généraux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0845" y="1964055"/>
            <a:ext cx="11353165" cy="691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éditeurs de publier et distribuer leurs contenus en ligne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0845" y="2895600"/>
            <a:ext cx="11353165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utilisateurs de rechercher, consulter et acheter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les contenus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0845" y="3942715"/>
            <a:ext cx="11352530" cy="918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Protéger les droits d’auteur et propriétés intellectuelles des éditeurs en empêchant la copie privée des documents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0845" y="5068570"/>
            <a:ext cx="11352530" cy="707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Offrir aux lecteurs un moyen d’acquisition de document par paiement électronique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0845" y="5957570"/>
            <a:ext cx="11352530" cy="77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Fournir une offre qui exploite l’immense opportunité que représente le mobile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Historique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1630" y="1697990"/>
            <a:ext cx="11050270" cy="1325880"/>
            <a:chOff x="538" y="2674"/>
            <a:chExt cx="17402" cy="2088"/>
          </a:xfrm>
        </p:grpSpPr>
        <p:pic>
          <p:nvPicPr>
            <p:cNvPr id="5" name="Picture 4" descr="Tablette_sumerienn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8" y="3038"/>
              <a:ext cx="2295" cy="1724"/>
            </a:xfrm>
            <a:prstGeom prst="rect">
              <a:avLst/>
            </a:prstGeom>
          </p:spPr>
        </p:pic>
        <p:sp>
          <p:nvSpPr>
            <p:cNvPr id="20" name="Rounded Rectangular Callout 19"/>
            <p:cNvSpPr/>
            <p:nvPr/>
          </p:nvSpPr>
          <p:spPr>
            <a:xfrm>
              <a:off x="6492" y="2674"/>
              <a:ext cx="11448" cy="1320"/>
            </a:xfrm>
            <a:prstGeom prst="wedgeRoundRectCallout">
              <a:avLst>
                <a:gd name="adj1" fmla="val -81254"/>
                <a:gd name="adj2" fmla="val 2560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3400-3200 av. J.C. </a:t>
              </a: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Tablettes sumérienne en argile</a:t>
              </a:r>
              <a:endParaRPr lang="en-US" sz="2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405" y="5024755"/>
            <a:ext cx="8782050" cy="1903730"/>
            <a:chOff x="103" y="7913"/>
            <a:chExt cx="13830" cy="2998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6217" y="9442"/>
              <a:ext cx="7717" cy="855"/>
            </a:xfrm>
            <a:prstGeom prst="wedgeRoundRectCallout">
              <a:avLst>
                <a:gd name="adj1" fmla="val -82279"/>
                <a:gd name="adj2" fmla="val 485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De nos jours 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Document en réseau</a:t>
              </a:r>
              <a:endParaRPr lang="en-US" sz="2400"/>
            </a:p>
          </p:txBody>
        </p:sp>
        <p:pic>
          <p:nvPicPr>
            <p:cNvPr id="21" name="Picture 20" descr="doc_en_reseau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" y="7913"/>
              <a:ext cx="3178" cy="29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41630" y="2875915"/>
            <a:ext cx="11050270" cy="2165350"/>
            <a:chOff x="538" y="4529"/>
            <a:chExt cx="17402" cy="3410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6492" y="4529"/>
              <a:ext cx="11448" cy="3125"/>
            </a:xfrm>
            <a:prstGeom prst="wedgeRoundRectCallout">
              <a:avLst>
                <a:gd name="adj1" fmla="val -71016"/>
                <a:gd name="adj2" fmla="val 1486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just"/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1980 :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Document structuré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Interactivité</a:t>
              </a:r>
              <a:endPara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en-US" sz="24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Insertion de nouveaux modes de communication</a:t>
              </a:r>
              <a:r>
                <a:rPr lang="en-US" altLang="en-US" sz="24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(images, vidéos)</a:t>
              </a:r>
              <a:endPara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just"/>
              <a:endParaRPr lang="en-US" altLang="en-US" sz="2400"/>
            </a:p>
          </p:txBody>
        </p:sp>
        <p:pic>
          <p:nvPicPr>
            <p:cNvPr id="22" name="Picture 21" descr="doc_structur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" y="5221"/>
              <a:ext cx="3174" cy="271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5570" y="4920615"/>
            <a:ext cx="12048490" cy="1809115"/>
            <a:chOff x="182" y="7749"/>
            <a:chExt cx="18974" cy="2849"/>
          </a:xfrm>
        </p:grpSpPr>
        <p:sp>
          <p:nvSpPr>
            <p:cNvPr id="9" name="Oval 8"/>
            <p:cNvSpPr/>
            <p:nvPr/>
          </p:nvSpPr>
          <p:spPr>
            <a:xfrm>
              <a:off x="182" y="8580"/>
              <a:ext cx="3743" cy="163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Distribution numérique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5588" y="7749"/>
              <a:ext cx="13521" cy="1410"/>
            </a:xfrm>
            <a:prstGeom prst="wedgeRoundRectCallout">
              <a:avLst>
                <a:gd name="adj1" fmla="val -62107"/>
                <a:gd name="adj2" fmla="val 53333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ourniture 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contenus multimédia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sans l'utilisation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d'un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 support physique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conventionnel</a:t>
              </a:r>
              <a:endPara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540" y="9474"/>
              <a:ext cx="13617" cy="1125"/>
            </a:xfrm>
            <a:prstGeom prst="wedgeRoundRectCallout">
              <a:avLst>
                <a:gd name="adj1" fmla="val -63042"/>
                <a:gd name="adj2" fmla="val -18355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Avantages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Vente directe, disponibilité globale, production facile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5570" y="1486535"/>
            <a:ext cx="11988800" cy="2928620"/>
            <a:chOff x="182" y="2341"/>
            <a:chExt cx="18880" cy="4612"/>
          </a:xfrm>
        </p:grpSpPr>
        <p:sp>
          <p:nvSpPr>
            <p:cNvPr id="5" name="Oval 4"/>
            <p:cNvSpPr/>
            <p:nvPr/>
          </p:nvSpPr>
          <p:spPr>
            <a:xfrm>
              <a:off x="182" y="4098"/>
              <a:ext cx="4506" cy="15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 b="1">
                  <a:latin typeface="Times New Roman" panose="02020603050405020304" charset="0"/>
                  <a:cs typeface="Times New Roman" panose="02020603050405020304" charset="0"/>
                </a:rPr>
                <a:t>Document numérique</a:t>
              </a:r>
              <a:endParaRPr lang="en-US" altLang="en-US" sz="2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5540" y="2341"/>
              <a:ext cx="13522" cy="1410"/>
            </a:xfrm>
            <a:prstGeom prst="wedgeRoundRectCallout">
              <a:avLst>
                <a:gd name="adj1" fmla="val -62261"/>
                <a:gd name="adj2" fmla="val 84539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orme de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représentation de l'information</a:t>
              </a:r>
              <a:r>
                <a:rPr 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consultable à l'écran d'un </a:t>
              </a:r>
              <a:r>
                <a:rPr 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appareil électronique</a:t>
              </a:r>
              <a:endPara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Rounded Rectangular Callout 19"/>
            <p:cNvSpPr/>
            <p:nvPr/>
          </p:nvSpPr>
          <p:spPr>
            <a:xfrm>
              <a:off x="5445" y="4267"/>
              <a:ext cx="13617" cy="1125"/>
            </a:xfrm>
            <a:prstGeom prst="wedgeRoundRectCallout">
              <a:avLst>
                <a:gd name="adj1" fmla="val -55617"/>
                <a:gd name="adj2" fmla="val 9200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Supports de diffusion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disque optique, livre électronique, wiki et blog 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Rounded Rectangular Callout 21"/>
            <p:cNvSpPr/>
            <p:nvPr/>
          </p:nvSpPr>
          <p:spPr>
            <a:xfrm>
              <a:off x="5444" y="5829"/>
              <a:ext cx="13617" cy="1125"/>
            </a:xfrm>
            <a:prstGeom prst="wedgeRoundRectCallout">
              <a:avLst>
                <a:gd name="adj1" fmla="val -67426"/>
                <a:gd name="adj2" fmla="val -62177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r>
                <a:rPr lang="en-US" altLang="en-US" sz="2200" b="1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Formats :</a:t>
              </a:r>
              <a:r>
                <a:rPr lang="en-US" altLang="en-US" sz="22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PDF, PNG, MP3, DOCX, EXE, TAR, BIN, ZIP, TIFF, etc</a:t>
              </a:r>
              <a:endPara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9568</Words>
  <Application>WPS Presentation</Application>
  <PresentationFormat>Widescreen</PresentationFormat>
  <Paragraphs>572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SimSun</vt:lpstr>
      <vt:lpstr>Wingdings</vt:lpstr>
      <vt:lpstr>Times New Roman</vt:lpstr>
      <vt:lpstr>Calibri</vt:lpstr>
      <vt:lpstr>微软雅黑</vt:lpstr>
      <vt:lpstr>Noto Sans CJK SC</vt:lpstr>
      <vt:lpstr/>
      <vt:lpstr>Arial Unicode MS</vt:lpstr>
      <vt:lpstr>Calibri Light</vt:lpstr>
      <vt:lpstr>Office Theme</vt:lpstr>
      <vt:lpstr>    MÉMOIRE DE FIN DE CYCLE  En vue de l’obtention du diplôme  D’ingénieur en informatique   Thème :           Présenté et soutenu par : KENMEGNE FOPOUSSI Stéphanie  Année académique 2018-2019    </vt:lpstr>
      <vt:lpstr>PLAN</vt:lpstr>
      <vt:lpstr>PowerPoint 演示文稿</vt:lpstr>
      <vt:lpstr>lj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 MÉMOIRE DE FIN DE CYCLE  En vue de l’obtention du diplôme  D’ingénieur en informatique   Thème :           Présenté et soutenu par : KENMEGNE FOPOUSSI Stéphanie    </dc:title>
  <dc:creator>lady</dc:creator>
  <cp:lastModifiedBy>lady</cp:lastModifiedBy>
  <cp:revision>93</cp:revision>
  <dcterms:created xsi:type="dcterms:W3CDTF">2020-03-27T08:37:11Z</dcterms:created>
  <dcterms:modified xsi:type="dcterms:W3CDTF">2020-03-27T08:37:11Z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