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348" r:id="rId18"/>
    <p:sldId id="276" r:id="rId19"/>
    <p:sldId id="284" r:id="rId20"/>
    <p:sldId id="367" r:id="rId21"/>
    <p:sldId id="363" r:id="rId22"/>
    <p:sldId id="283" r:id="rId23"/>
    <p:sldId id="368" r:id="rId24"/>
    <p:sldId id="347" r:id="rId25"/>
    <p:sldId id="369" r:id="rId26"/>
    <p:sldId id="338" r:id="rId27"/>
    <p:sldId id="287" r:id="rId28"/>
    <p:sldId id="288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85" y="3918585"/>
            <a:ext cx="11783060" cy="2811780"/>
            <a:chOff x="131" y="6171"/>
            <a:chExt cx="18556" cy="4428"/>
          </a:xfrm>
        </p:grpSpPr>
        <p:grpSp>
          <p:nvGrpSpPr>
            <p:cNvPr id="9" name="Group 8"/>
            <p:cNvGrpSpPr/>
            <p:nvPr/>
          </p:nvGrpSpPr>
          <p:grpSpPr>
            <a:xfrm>
              <a:off x="131" y="6171"/>
              <a:ext cx="18557" cy="4428"/>
              <a:chOff x="131" y="6171"/>
              <a:chExt cx="18557" cy="442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31" y="8582"/>
                <a:ext cx="3957" cy="16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200" b="1">
                    <a:latin typeface="Times New Roman" panose="02020603050405020304" charset="0"/>
                    <a:cs typeface="Times New Roman" panose="02020603050405020304" charset="0"/>
                  </a:rPr>
                  <a:t>Paiement </a:t>
                </a:r>
                <a:r>
                  <a:rPr lang="" altLang="en-US" sz="2200" b="1">
                    <a:latin typeface="Times New Roman" panose="02020603050405020304" charset="0"/>
                    <a:cs typeface="Times New Roman" panose="02020603050405020304" charset="0"/>
                  </a:rPr>
                  <a:t>électronique</a:t>
                </a:r>
                <a:endParaRPr lang="" altLang="en-US" sz="2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5157" y="6171"/>
                <a:ext cx="12222" cy="1293"/>
              </a:xfrm>
              <a:prstGeom prst="wedgeRoundRectCallout">
                <a:avLst>
                  <a:gd name="adj1" fmla="val -77655"/>
                  <a:gd name="adj2" fmla="val 131747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" alt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</a:t>
                </a:r>
                <a:r>
                  <a:rPr lang="en-US" sz="22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paiement qui ne nécessite pas l’usage d’argent liquide</a:t>
                </a:r>
                <a:endPara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Rounded Rectangular Callout 19"/>
              <p:cNvSpPr/>
              <p:nvPr/>
            </p:nvSpPr>
            <p:spPr>
              <a:xfrm>
                <a:off x="8232" y="7793"/>
                <a:ext cx="10456" cy="2806"/>
              </a:xfrm>
              <a:prstGeom prst="wedgeRoundRectCallout">
                <a:avLst>
                  <a:gd name="adj1" fmla="val -101336"/>
                  <a:gd name="adj2" fmla="val 26193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altLang="en-US" sz="2400" b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Mode de paiement</a:t>
                </a:r>
                <a:endPara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ar carte bancaire</a:t>
                </a:r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Via</a:t>
                </a:r>
                <a:r>
                  <a:rPr lang="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les cryptomonnaies</a:t>
                </a:r>
                <a:endPara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Par mobile via USSD</a:t>
                </a:r>
                <a:endPara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4452" y="8276"/>
              <a:ext cx="3825" cy="21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SMS</a:t>
              </a:r>
              <a:endPara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QR code</a:t>
              </a:r>
              <a:endPara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 NFC</a:t>
              </a:r>
              <a:endPara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559175"/>
            <a:ext cx="12021185" cy="31870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de vente des magazines et de journaux 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Calameo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, publitas, joomag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RebBox, Amazon, Spotify,  Netflix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214630" y="2575560"/>
            <a:ext cx="11889740" cy="790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20211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TAF :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0330" y="4181475"/>
            <a:ext cx="12003405" cy="632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Acquisition des documents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330" y="4946015"/>
            <a:ext cx="12003405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Recherche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30" y="5544820"/>
            <a:ext cx="12003405" cy="53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Gestion des droits numériques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274435"/>
            <a:ext cx="12002770" cy="47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Élaboration des statistiques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30" y="3535680"/>
            <a:ext cx="12003405" cy="51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Collecte de documents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2585" y="3020695"/>
            <a:ext cx="11637010" cy="1836420"/>
            <a:chOff x="475" y="6062"/>
            <a:chExt cx="18326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475" y="6517"/>
              <a:ext cx="8779" cy="19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just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	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8" y="6062"/>
              <a:ext cx="8463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62585" y="5115560"/>
            <a:ext cx="11050905" cy="1419225"/>
            <a:chOff x="131" y="8133"/>
            <a:chExt cx="17403" cy="223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7" y="8547"/>
              <a:ext cx="3677" cy="1407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362585" y="1980565"/>
            <a:ext cx="6613525" cy="74041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Méthode = Processus + langage</a:t>
            </a:r>
            <a:endParaRPr lang="en-US" alt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68730"/>
            <a:ext cx="12021820" cy="546163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8375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746125" y="3510915"/>
            <a:ext cx="3411855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Étude préalable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contexte_d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386205"/>
            <a:ext cx="7211695" cy="5343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365" y="595947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contexte dynamique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15" y="1790065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pic>
        <p:nvPicPr>
          <p:cNvPr id="13" name="Picture 12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1579245"/>
            <a:ext cx="7981950" cy="52165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31240" y="5832475"/>
            <a:ext cx="3315970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5000" y="3510915"/>
            <a:ext cx="311531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animBg="1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841375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fonctionnels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5065" y="5996940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Plannification en incréments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plannification_inc_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127125"/>
            <a:ext cx="7105650" cy="56680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1165" y="1585011"/>
            <a:ext cx="8954135" cy="5145354"/>
            <a:chOff x="5579" y="2964"/>
            <a:chExt cx="12618" cy="7687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08" y="4578"/>
              <a:ext cx="1523" cy="1523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" y="2964"/>
              <a:ext cx="1946" cy="157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" y="3208"/>
              <a:ext cx="1671" cy="1672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3" y="8648"/>
              <a:ext cx="2003" cy="2003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7402"/>
              <a:ext cx="1736" cy="1737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13" y="7368"/>
              <a:ext cx="1060" cy="127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78" y="5104"/>
              <a:ext cx="2254" cy="997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" y="9139"/>
              <a:ext cx="2700" cy="1499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95" y="5103"/>
              <a:ext cx="2378" cy="166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877" y="2981"/>
              <a:ext cx="2320" cy="1219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03" y="6036"/>
              <a:ext cx="1604" cy="1605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162" y="3156"/>
              <a:ext cx="1290" cy="1671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40" y="5841"/>
              <a:ext cx="1712" cy="1712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78" y="6346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06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130"/>
              <a:ext cx="6092" cy="933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443865" y="174879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1127125" y="3685540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Capture des besoins techniques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52577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349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349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655" y="1971040"/>
            <a:ext cx="3570605" cy="12833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84250" y="3510915"/>
            <a:ext cx="2868930" cy="113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générique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5425" y="591883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logique de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lq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la solution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rchitecture_physiq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75" y="1971040"/>
            <a:ext cx="7376795" cy="4531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950065" cy="60490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RÉALISATION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globale du système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l'incrément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FINALISATION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1862455"/>
            <a:ext cx="3298190" cy="1055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7605" y="570293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préliminaire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7195" y="1620520"/>
            <a:ext cx="7875905" cy="51612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Étude globale du système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4235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000" y="3510915"/>
            <a:ext cx="2868930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580515"/>
            <a:ext cx="7705725" cy="5215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" y="2068830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lass_diag_gest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85" y="4780280"/>
            <a:ext cx="5379085" cy="1821180"/>
          </a:xfrm>
          <a:prstGeom prst="rect">
            <a:avLst/>
          </a:prstGeom>
        </p:spPr>
      </p:pic>
      <p:pic>
        <p:nvPicPr>
          <p:cNvPr id="12" name="Picture 11" descr="gestion_cpt_c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1617345"/>
            <a:ext cx="6351905" cy="2733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765" y="395287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7860" y="6075045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 détaillées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3895" y="1270000"/>
            <a:ext cx="5962015" cy="6750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Incrément 1 : Gestion des comptes client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995" y="6263005"/>
            <a:ext cx="1029779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séquences-objets détaillés 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du cas d'utilisation “Créer compte client” 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sod_creer_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2091690"/>
            <a:ext cx="12020550" cy="41713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240"/>
            <a:ext cx="12021820" cy="5572125"/>
          </a:xfrm>
        </p:spPr>
        <p:txBody>
          <a:bodyPr/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1735455"/>
            <a:ext cx="10058400" cy="50742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Intégration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RÉALISATION DU SYSTÈME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66390" y="2082800"/>
            <a:ext cx="9084945" cy="1070610"/>
          </a:xfrm>
          <a:prstGeom prst="wedgeRoundRectCallout">
            <a:avLst>
              <a:gd name="adj1" fmla="val -57367"/>
              <a:gd name="adj2" fmla="val 1150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850640"/>
            <a:ext cx="8202295" cy="119380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84575" y="5431155"/>
            <a:ext cx="8367395" cy="1152525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3018790"/>
            <a:ext cx="11050270" cy="2022475"/>
            <a:chOff x="538" y="4754"/>
            <a:chExt cx="17402" cy="3185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754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RÉALISATION DU SYSTÈME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FINALISATION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9109</Words>
  <Application>WPS Presentation</Application>
  <PresentationFormat>Widescreen</PresentationFormat>
  <Paragraphs>570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154</cp:revision>
  <dcterms:created xsi:type="dcterms:W3CDTF">2020-05-20T14:27:37Z</dcterms:created>
  <dcterms:modified xsi:type="dcterms:W3CDTF">2020-05-20T14:27:37Z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