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6" r:id="rId8"/>
    <p:sldId id="267" r:id="rId9"/>
    <p:sldId id="269" r:id="rId10"/>
    <p:sldId id="263" r:id="rId11"/>
    <p:sldId id="271" r:id="rId12"/>
    <p:sldId id="272" r:id="rId13"/>
    <p:sldId id="262" r:id="rId14"/>
    <p:sldId id="274" r:id="rId15"/>
    <p:sldId id="264" r:id="rId16"/>
    <p:sldId id="265" r:id="rId17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088D7C8-B156-40E0-9C52-004FB2FE12E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F063B9-1DCF-4C83-B63C-4AB834AFA79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65320A-5396-4D59-94DF-D621750E099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66E229-5B19-4E0C-9C20-5AAE69A41FF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809FC4-BD7D-4556-BE76-B4EA9F53C47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F2FF41-1220-4093-A69C-2C2E7D6688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91B74A-51CA-49E1-966F-56E8125290C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6167F3-3D20-4625-A57C-B92C0D5C1F8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4FE892-36E1-46DB-AFB5-E1D058696E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CD283A-210E-4BB3-8284-36C2AF711F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A61FD6-668C-488B-9BE7-3458FEEA659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9AD136-E452-4C02-8EBD-F62644ABB28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8AF80C4C-3053-4B91-ACA2-4AE87A4440F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-nzta.opendata.arcgis.com/pages/cas-data-field-descriptions" TargetMode="External"/><Relationship Id="rId2" Type="http://schemas.openxmlformats.org/officeDocument/2006/relationships/hyperlink" Target="https://opendata-nzta.opendata.arcgis.com/datasets/crash-analysis-system-cas-data-1/explore?location=-9.510847%2C0.000000%2C2.9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population%20counts%20by%20region%20from%20the%202018%20Census%20were%20sourced%20from%20https:/www.stats.govt.nz/tools/2018-census-place-summaries/?gclid=EAIaIQobChMI8Pb9wbOK9wIV7ZNmAh3KMgDxEAAYASAAEgIgqfD_BwE.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 dirty="0">
                <a:solidFill>
                  <a:srgbClr val="0070C0"/>
                </a:solidFill>
                <a:latin typeface="Arial"/>
              </a:rPr>
              <a:t>Source</a:t>
            </a:r>
            <a:r>
              <a:rPr lang="en-US" sz="4400" b="0" strike="noStrike" spc="-1" dirty="0">
                <a:latin typeface="Arial"/>
              </a:rPr>
              <a:t> </a:t>
            </a:r>
            <a:r>
              <a:rPr lang="en-US" sz="4400" b="0" strike="noStrike" spc="-1" dirty="0">
                <a:solidFill>
                  <a:srgbClr val="0070C0"/>
                </a:solidFill>
                <a:latin typeface="Arial"/>
              </a:rPr>
              <a:t>Data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400" y="1371600"/>
            <a:ext cx="8458200" cy="338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600" b="0" strike="noStrike" spc="-1">
                <a:latin typeface="Arial"/>
              </a:rPr>
              <a:t>This is a preliminary analysis of traffic crash data made available at </a:t>
            </a:r>
            <a:endParaRPr lang="en-US" sz="1600" b="0" strike="noStrike" spc="-1">
              <a:latin typeface="Arial"/>
              <a:ea typeface="Microsoft YaHei"/>
            </a:endParaRPr>
          </a:p>
          <a:p>
            <a:r>
              <a:rPr lang="en-US" sz="1600" b="0" strike="noStrike" spc="-1">
                <a:latin typeface="Arial"/>
                <a:hlinkClick r:id="rId2"/>
              </a:rPr>
              <a:t>https://opendata-nzta.opendata.arcgis.com/datasets/crash-analysis-system-cas-data-1</a:t>
            </a:r>
            <a:r>
              <a:rPr lang="en-US" sz="1600" b="0" strike="noStrike" spc="-1">
                <a:latin typeface="Arial"/>
              </a:rPr>
              <a:t>.</a:t>
            </a:r>
            <a:endParaRPr lang="en-US" sz="1600" b="0" strike="noStrike" spc="-1">
              <a:latin typeface="Arial"/>
              <a:ea typeface="Microsoft YaHei"/>
            </a:endParaRPr>
          </a:p>
          <a:p>
            <a:endParaRPr lang="en-US" sz="1600" b="0" strike="noStrike" spc="-1"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latin typeface="Arial"/>
                <a:ea typeface="Microsoft YaHei"/>
              </a:rPr>
              <a:t>The dataset examined here was obtained from the csv download "Crash_Analysis_System_(CAS)_data.csv"</a:t>
            </a:r>
          </a:p>
          <a:p>
            <a:endParaRPr lang="en-US" sz="1600" b="0" strike="noStrike" spc="-1">
              <a:latin typeface="Arial"/>
              <a:ea typeface="Microsoft YaHei"/>
            </a:endParaRPr>
          </a:p>
          <a:p>
            <a:r>
              <a:rPr lang="en-US" sz="1600" b="0" strike="noStrike" spc="-1">
                <a:latin typeface="Arial"/>
              </a:rPr>
              <a:t>This was used in conjunction with the field descriptions at </a:t>
            </a:r>
            <a:endParaRPr lang="en-US" sz="1600" b="0" strike="noStrike" spc="-1">
              <a:latin typeface="Arial"/>
              <a:ea typeface="Microsoft YaHei"/>
            </a:endParaRPr>
          </a:p>
          <a:p>
            <a:r>
              <a:rPr lang="en-US" sz="1600" b="0" strike="noStrike" spc="-1">
                <a:latin typeface="Arial"/>
                <a:hlinkClick r:id="rId3"/>
              </a:rPr>
              <a:t>https://opendata-nzta.opendata.arcgis.com/pages/cas-data-field-descriptions</a:t>
            </a:r>
            <a:endParaRPr lang="en-US" sz="1600" b="0" strike="noStrike" spc="-1">
              <a:latin typeface="Arial"/>
              <a:ea typeface="Microsoft YaHei"/>
            </a:endParaRPr>
          </a:p>
          <a:p>
            <a:endParaRPr lang="en-US" sz="1600" b="0" strike="noStrike" spc="-1"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latin typeface="Arial"/>
                <a:ea typeface="Microsoft YaHei"/>
              </a:rPr>
              <a:t>In addition, population counts by region from the 2018 Census were sourced from </a:t>
            </a: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latin typeface="Arial"/>
                <a:ea typeface="Microsoft YaHei"/>
                <a:hlinkClick r:id="rId4"/>
              </a:rPr>
              <a:t>https://www.stats.govt.nz/tools/2018-census-place-summaries</a:t>
            </a:r>
            <a:r>
              <a:rPr lang="en-US" sz="1600" b="0" strike="noStrike" spc="-1">
                <a:latin typeface="Arial"/>
                <a:ea typeface="Microsoft YaHei"/>
              </a:rPr>
              <a:t>.</a:t>
            </a: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Arial"/>
              <a:ea typeface="Microsoft YaHei"/>
            </a:endParaRPr>
          </a:p>
          <a:p>
            <a:endParaRPr lang="en-US" sz="1600" b="0" strike="noStrike" spc="-1">
              <a:latin typeface="Arial"/>
              <a:ea typeface="Microsoft YaHei"/>
            </a:endParaRPr>
          </a:p>
          <a:p>
            <a:endParaRPr lang="en-US" sz="1600" b="0" strike="noStrike" spc="-1">
              <a:latin typeface="Arial"/>
              <a:ea typeface="Microsoft YaHei"/>
            </a:endParaRPr>
          </a:p>
          <a:p>
            <a:endParaRPr lang="en-US" sz="1600" b="0" strike="noStrike" spc="-1">
              <a:latin typeface="Arial"/>
              <a:ea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243F-6BB9-4356-BA69-A9CBDD28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2400" dirty="0">
                <a:solidFill>
                  <a:srgbClr val="0070C0"/>
                </a:solidFill>
              </a:rPr>
              <a:t>Can we find a model to relate crash variables to Crash Severity?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BB53E-0552-4B6B-9B2C-76FF24F4DC74}"/>
              </a:ext>
            </a:extLst>
          </p:cNvPr>
          <p:cNvSpPr txBox="1"/>
          <p:nvPr/>
        </p:nvSpPr>
        <p:spPr>
          <a:xfrm>
            <a:off x="1118508" y="1232808"/>
            <a:ext cx="8090806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purpose is to see which features, if any, are most important in determining crash severity.</a:t>
            </a:r>
            <a:endParaRPr lang="en-NZ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Z" sz="1200" dirty="0">
                <a:solidFill>
                  <a:srgbClr val="000000"/>
                </a:solidFill>
                <a:effectLst/>
              </a:rPr>
              <a:t>Quite a few categorical variables – require one-hot-encoding.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Z" sz="1200" dirty="0">
                <a:solidFill>
                  <a:srgbClr val="000000"/>
                </a:solidFill>
              </a:rPr>
              <a:t>Region is not high cardinality – AU / TA / </a:t>
            </a:r>
            <a:r>
              <a:rPr lang="en-NZ" sz="1200" dirty="0" err="1">
                <a:solidFill>
                  <a:srgbClr val="000000"/>
                </a:solidFill>
              </a:rPr>
              <a:t>meshblock</a:t>
            </a:r>
            <a:r>
              <a:rPr lang="en-NZ" sz="1200" dirty="0">
                <a:solidFill>
                  <a:srgbClr val="000000"/>
                </a:solidFill>
              </a:rPr>
              <a:t> are. 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Z" sz="1200" dirty="0">
                <a:solidFill>
                  <a:srgbClr val="000000"/>
                </a:solidFill>
              </a:rPr>
              <a:t>Here only Region was used as an areal feature, but this could be done, with some appropriate grouping?</a:t>
            </a:r>
            <a:endParaRPr lang="en-NZ" dirty="0">
              <a:solidFill>
                <a:srgbClr val="000000"/>
              </a:solidFill>
              <a:effectLst/>
            </a:endParaRPr>
          </a:p>
          <a:p>
            <a:r>
              <a:rPr lang="en-NZ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r>
              <a:rPr lang="en-NZ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Used an ML classification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It’s not </a:t>
            </a:r>
            <a:r>
              <a:rPr lang="en-NZ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really</a:t>
            </a:r>
            <a:r>
              <a:rPr lang="en-NZ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about prediction – it’s about determining feature </a:t>
            </a:r>
            <a:r>
              <a:rPr lang="en-NZ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importances</a:t>
            </a:r>
            <a:r>
              <a:rPr lang="en-NZ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i.e. which of the chosen variables explain the likelihood that injuries occur.</a:t>
            </a:r>
          </a:p>
          <a:p>
            <a:endParaRPr lang="en-NZ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NZ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predict fatal crashes, or "fatal and serious" crashes would be a quite unbalanced predictive problem. Let's adopt a more balanced derived binary outcome - Minor, Serious, and Fatal crashes taken together as one outcome, and Non-Injury crashes as the other.</a:t>
            </a:r>
            <a:endParaRPr lang="en-NZ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Z" sz="1200" dirty="0">
                <a:solidFill>
                  <a:srgbClr val="000000"/>
                </a:solidFill>
                <a:effectLst/>
              </a:rPr>
              <a:t>We are treating </a:t>
            </a:r>
            <a:r>
              <a:rPr lang="en-NZ" sz="1200" dirty="0" err="1">
                <a:solidFill>
                  <a:srgbClr val="000000"/>
                </a:solidFill>
                <a:effectLst/>
              </a:rPr>
              <a:t>crashSeverity</a:t>
            </a:r>
            <a:r>
              <a:rPr lang="en-NZ" sz="1200" dirty="0">
                <a:solidFill>
                  <a:srgbClr val="000000"/>
                </a:solidFill>
                <a:effectLst/>
              </a:rPr>
              <a:t> as a labelled outcome.</a:t>
            </a:r>
            <a:endParaRPr lang="en-NZ" dirty="0">
              <a:solidFill>
                <a:srgbClr val="000000"/>
              </a:solidFill>
              <a:effectLst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Z" sz="1200" dirty="0">
                <a:solidFill>
                  <a:srgbClr val="000000"/>
                </a:solidFill>
                <a:effectLst/>
              </a:rPr>
              <a:t>Some of the predictors are explicitly used to obtain the </a:t>
            </a:r>
            <a:r>
              <a:rPr lang="en-NZ" sz="1200" dirty="0" err="1">
                <a:solidFill>
                  <a:srgbClr val="000000"/>
                </a:solidFill>
                <a:effectLst/>
              </a:rPr>
              <a:t>crashSeverity</a:t>
            </a:r>
            <a:r>
              <a:rPr lang="en-NZ" sz="1200" dirty="0">
                <a:solidFill>
                  <a:srgbClr val="000000"/>
                </a:solidFill>
                <a:effectLst/>
              </a:rPr>
              <a:t> outcomes: "This is determined by the worst injury sustained in the crash at time of entry."</a:t>
            </a:r>
            <a:endParaRPr lang="en-NZ" dirty="0">
              <a:solidFill>
                <a:srgbClr val="000000"/>
              </a:solidFill>
              <a:effectLst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Z" sz="1200" dirty="0">
                <a:solidFill>
                  <a:srgbClr val="000000"/>
                </a:solidFill>
                <a:effectLst/>
              </a:rPr>
              <a:t>Creating a new derived '</a:t>
            </a:r>
            <a:r>
              <a:rPr lang="en-NZ" sz="1200" dirty="0" err="1">
                <a:solidFill>
                  <a:srgbClr val="000000"/>
                </a:solidFill>
                <a:effectLst/>
              </a:rPr>
              <a:t>injuryStatus</a:t>
            </a:r>
            <a:r>
              <a:rPr lang="en-NZ" sz="1200" dirty="0">
                <a:solidFill>
                  <a:srgbClr val="000000"/>
                </a:solidFill>
                <a:effectLst/>
              </a:rPr>
              <a:t>' outcome as follows yields a more balanced outcome set.</a:t>
            </a:r>
            <a:endParaRPr lang="en-NZ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560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243F-6BB9-4356-BA69-A9CBDD28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2800" dirty="0">
                <a:solidFill>
                  <a:srgbClr val="0070C0"/>
                </a:solidFill>
              </a:rPr>
              <a:t>Improving balance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764E405-0F54-42AB-ABA9-D4ECCE283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775578"/>
            <a:ext cx="2791215" cy="1228896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33A93D50-32AC-40EB-AC3A-2977AA0B3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02" y="1947070"/>
            <a:ext cx="2829320" cy="73352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2D36E3B-68D0-4E19-A534-B12C9EF35BE5}"/>
              </a:ext>
            </a:extLst>
          </p:cNvPr>
          <p:cNvSpPr/>
          <p:nvPr/>
        </p:nvSpPr>
        <p:spPr>
          <a:xfrm>
            <a:off x="3927021" y="2023263"/>
            <a:ext cx="1883575" cy="581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85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243F-6BB9-4356-BA69-A9CBDD28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2800" dirty="0">
                <a:solidFill>
                  <a:srgbClr val="0070C0"/>
                </a:solidFill>
              </a:rPr>
              <a:t>Results</a:t>
            </a:r>
          </a:p>
        </p:txBody>
      </p:sp>
      <p:pic>
        <p:nvPicPr>
          <p:cNvPr id="5" name="Picture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46570CD3-5D7F-43D6-A2C5-E6F3421DD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768" y="1446840"/>
            <a:ext cx="2886478" cy="26102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76A9D9-C159-4DCE-85A9-CDD2A685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4" y="1446840"/>
            <a:ext cx="4197441" cy="12106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9072A4-3D90-431A-BA5E-663DF61ABE26}"/>
              </a:ext>
            </a:extLst>
          </p:cNvPr>
          <p:cNvSpPr txBox="1"/>
          <p:nvPr/>
        </p:nvSpPr>
        <p:spPr>
          <a:xfrm>
            <a:off x="503999" y="2917767"/>
            <a:ext cx="5514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Used a Random Forest Classifier. The model is not great, but not too horrible. Could be tweaked to improve minority class precision at the expense of recall by modified </a:t>
            </a:r>
            <a:r>
              <a:rPr lang="en-NZ" sz="1200" dirty="0" err="1"/>
              <a:t>undersampling</a:t>
            </a:r>
            <a:r>
              <a:rPr lang="en-NZ" sz="1200" dirty="0"/>
              <a:t> / oversampling.</a:t>
            </a:r>
          </a:p>
          <a:p>
            <a:endParaRPr lang="en-NZ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Plausible that many factors that determine injury are not in the dataset.</a:t>
            </a:r>
          </a:p>
          <a:p>
            <a:endParaRPr lang="en-NZ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200" dirty="0"/>
              <a:t>Possible extension: user single decision tree classifier and extract division rules to get more insight.</a:t>
            </a:r>
          </a:p>
          <a:p>
            <a:endParaRPr lang="en-NZ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830B5-216C-4343-8FAF-1B58E8CEE45D}"/>
              </a:ext>
            </a:extLst>
          </p:cNvPr>
          <p:cNvSpPr txBox="1"/>
          <p:nvPr/>
        </p:nvSpPr>
        <p:spPr>
          <a:xfrm>
            <a:off x="6458989" y="856211"/>
            <a:ext cx="2779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Permutation feature </a:t>
            </a:r>
            <a:r>
              <a:rPr lang="en-NZ" sz="1200" dirty="0" err="1"/>
              <a:t>importances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9917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243F-6BB9-4356-BA69-A9CBDD28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2800" dirty="0">
                <a:solidFill>
                  <a:srgbClr val="0070C0"/>
                </a:solidFill>
              </a:rPr>
              <a:t>Production</a:t>
            </a:r>
            <a:r>
              <a:rPr lang="en-NZ" sz="2800" dirty="0"/>
              <a:t> </a:t>
            </a:r>
            <a:r>
              <a:rPr lang="en-NZ" sz="2800" dirty="0">
                <a:solidFill>
                  <a:srgbClr val="0070C0"/>
                </a:solidFill>
              </a:rPr>
              <a:t>&amp; Deployment Considerations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FDBBD-2187-4A65-AACF-691FDAD0134C}"/>
              </a:ext>
            </a:extLst>
          </p:cNvPr>
          <p:cNvSpPr txBox="1"/>
          <p:nvPr/>
        </p:nvSpPr>
        <p:spPr>
          <a:xfrm>
            <a:off x="529920" y="1283760"/>
            <a:ext cx="9071640" cy="392505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  <a:ea typeface="Microsoft YaHe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>
                <a:latin typeface="Arial"/>
                <a:ea typeface="Microsoft YaHei"/>
              </a:rPr>
              <a:t>Consider in general, since these outputs would not be productionized</a:t>
            </a:r>
            <a:r>
              <a:rPr lang="en-US" sz="1600" spc="-1" dirty="0">
                <a:latin typeface="Arial"/>
                <a:ea typeface="Microsoft YaHei"/>
                <a:sym typeface="Wingdings" panose="05000000000000000000" pitchFamily="2" charset="2"/>
              </a:rPr>
              <a:t></a:t>
            </a:r>
            <a:endParaRPr lang="en-US" sz="1600" b="0" strike="noStrike" spc="-1" dirty="0">
              <a:latin typeface="Arial"/>
              <a:ea typeface="Microsoft YaHei"/>
            </a:endParaRPr>
          </a:p>
          <a:p>
            <a:pPr marL="10800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  <a:ea typeface="Microsoft YaHe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>
                <a:latin typeface="Arial"/>
                <a:ea typeface="Microsoft YaHei"/>
              </a:rPr>
              <a:t>Driving requirements</a:t>
            </a:r>
            <a:endParaRPr lang="en-US" sz="1600" b="0" strike="noStrike" spc="-1" dirty="0">
              <a:latin typeface="Arial"/>
              <a:ea typeface="Microsoft YaHei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Legal / regulatory /internal to do with content</a:t>
            </a:r>
          </a:p>
          <a:p>
            <a:pPr marL="1321200" lvl="2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</a:rPr>
              <a:t>e.g. privacy, anonymization of aggregated data, licensing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Form, frequency, accuracy, timeliness of outputs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Platform architecture &amp; support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spc="-1" dirty="0">
                <a:latin typeface="Arial"/>
                <a:ea typeface="Microsoft YaHei"/>
              </a:rPr>
              <a:t>Service Level Agreements?</a:t>
            </a:r>
            <a:endParaRPr lang="en-US" sz="1600" b="0" strike="noStrike" spc="-1" dirty="0">
              <a:latin typeface="Arial"/>
              <a:ea typeface="Microsoft YaHei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Technical performance </a:t>
            </a:r>
            <a:r>
              <a:rPr lang="en-US" sz="1600" spc="-1" dirty="0">
                <a:latin typeface="Arial"/>
                <a:ea typeface="Microsoft YaHei"/>
              </a:rPr>
              <a:t>and manageability</a:t>
            </a:r>
            <a:endParaRPr lang="en-US" sz="1600" b="0" strike="noStrike" spc="-1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Processes &amp; standards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6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71087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243F-6BB9-4356-BA69-A9CBDD28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2800" dirty="0">
                <a:solidFill>
                  <a:srgbClr val="0070C0"/>
                </a:solidFill>
              </a:rPr>
              <a:t>Production</a:t>
            </a:r>
            <a:r>
              <a:rPr lang="en-NZ" sz="2800" dirty="0"/>
              <a:t> </a:t>
            </a:r>
            <a:r>
              <a:rPr lang="en-NZ" sz="2800" dirty="0">
                <a:solidFill>
                  <a:srgbClr val="0070C0"/>
                </a:solidFill>
              </a:rPr>
              <a:t>&amp; Deployment Considerations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FDBBD-2187-4A65-AACF-691FDAD0134C}"/>
              </a:ext>
            </a:extLst>
          </p:cNvPr>
          <p:cNvSpPr txBox="1"/>
          <p:nvPr/>
        </p:nvSpPr>
        <p:spPr>
          <a:xfrm>
            <a:off x="529920" y="1283760"/>
            <a:ext cx="9071640" cy="392505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  <a:ea typeface="Microsoft YaHe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latin typeface="Arial"/>
                <a:ea typeface="Microsoft YaHei"/>
              </a:rPr>
              <a:t>Data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Legal / regulatory /internal to do with content</a:t>
            </a:r>
          </a:p>
          <a:p>
            <a:pPr marL="1321200" lvl="2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</a:rPr>
              <a:t>e.g. privacy, anonymization of aggregated data, licensing</a:t>
            </a:r>
          </a:p>
          <a:p>
            <a:pPr marL="368550" indent="-28575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Arial"/>
                <a:ea typeface="Microsoft YaHei"/>
              </a:rPr>
              <a:t>Form, frequency, accuracy, timeliness of outputs</a:t>
            </a:r>
          </a:p>
          <a:p>
            <a:pPr marL="368550" indent="-28575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Arial"/>
                <a:ea typeface="Microsoft YaHei"/>
              </a:rPr>
              <a:t>Platform architecture &amp; support</a:t>
            </a:r>
          </a:p>
          <a:p>
            <a:pPr marL="368550" indent="-28575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spc="-1" dirty="0">
                <a:latin typeface="Arial"/>
                <a:ea typeface="Microsoft YaHei"/>
              </a:rPr>
              <a:t>Service Level Agreements?</a:t>
            </a:r>
            <a:endParaRPr lang="en-US" sz="1600" b="0" strike="noStrike" spc="-1" dirty="0">
              <a:latin typeface="Arial"/>
              <a:ea typeface="Microsoft YaHei"/>
            </a:endParaRPr>
          </a:p>
          <a:p>
            <a:pPr marL="368550" indent="-28575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Arial"/>
                <a:ea typeface="Microsoft YaHei"/>
              </a:rPr>
              <a:t>Technical performance </a:t>
            </a:r>
            <a:r>
              <a:rPr lang="en-US" sz="1600" spc="-1" dirty="0">
                <a:latin typeface="Arial"/>
                <a:ea typeface="Microsoft YaHei"/>
              </a:rPr>
              <a:t>and manageability</a:t>
            </a:r>
            <a:endParaRPr lang="en-US" sz="1600" b="0" strike="noStrike" spc="-1" dirty="0">
              <a:latin typeface="Arial"/>
            </a:endParaRPr>
          </a:p>
          <a:p>
            <a:pPr marL="368550" indent="-285750"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Arial"/>
                <a:ea typeface="Microsoft YaHei"/>
              </a:rPr>
              <a:t>Processes &amp; standards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6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90585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243F-6BB9-4356-BA69-A9CBDD28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2800" dirty="0">
                <a:solidFill>
                  <a:srgbClr val="0070C0"/>
                </a:solidFill>
              </a:rPr>
              <a:t>Production</a:t>
            </a:r>
            <a:r>
              <a:rPr lang="en-NZ" sz="2800" dirty="0"/>
              <a:t> </a:t>
            </a:r>
            <a:r>
              <a:rPr lang="en-NZ" sz="2800" dirty="0">
                <a:solidFill>
                  <a:srgbClr val="0070C0"/>
                </a:solidFill>
              </a:rPr>
              <a:t>&amp; Deployment Considerations (3)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FDBBD-2187-4A65-AACF-691FDAD0134C}"/>
              </a:ext>
            </a:extLst>
          </p:cNvPr>
          <p:cNvSpPr txBox="1"/>
          <p:nvPr/>
        </p:nvSpPr>
        <p:spPr>
          <a:xfrm>
            <a:off x="698742" y="1283758"/>
            <a:ext cx="9071640" cy="41607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  <a:ea typeface="Microsoft YaHe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>
                <a:latin typeface="Arial"/>
                <a:ea typeface="Microsoft YaHei"/>
              </a:rPr>
              <a:t>Processes</a:t>
            </a:r>
            <a:endParaRPr lang="en-US" sz="1600" b="0" strike="noStrike" spc="-1" dirty="0">
              <a:latin typeface="Arial"/>
              <a:ea typeface="Microsoft YaHei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Dependency chain management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Frequency of ingestion and output production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Archive, backup &amp; restore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Process logging / debugging and recovery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spc="-1" dirty="0">
                <a:latin typeface="Arial"/>
                <a:ea typeface="Microsoft YaHei"/>
              </a:rPr>
              <a:t>Data &amp; Model drift detection / updating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spc="-1" dirty="0">
                <a:latin typeface="Arial"/>
                <a:ea typeface="Microsoft YaHei"/>
              </a:rPr>
              <a:t>Model repository?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spc="-1" dirty="0">
                <a:latin typeface="Arial"/>
                <a:ea typeface="Microsoft YaHei"/>
              </a:rPr>
              <a:t>Versioning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spc="-1" dirty="0">
                <a:latin typeface="Arial"/>
                <a:ea typeface="Microsoft YaHei"/>
              </a:rPr>
              <a:t>Platform migration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spc="-1" dirty="0">
                <a:latin typeface="Arial"/>
                <a:ea typeface="Microsoft YaHei"/>
              </a:rPr>
              <a:t>CICD?</a:t>
            </a:r>
          </a:p>
          <a:p>
            <a:pPr marL="54000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16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69507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243F-6BB9-4356-BA69-A9CBDD28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2800" dirty="0">
                <a:solidFill>
                  <a:srgbClr val="0070C0"/>
                </a:solidFill>
              </a:rPr>
              <a:t>Production</a:t>
            </a:r>
            <a:r>
              <a:rPr lang="en-NZ" sz="2800" dirty="0"/>
              <a:t> </a:t>
            </a:r>
            <a:r>
              <a:rPr lang="en-NZ" sz="2800" dirty="0">
                <a:solidFill>
                  <a:srgbClr val="0070C0"/>
                </a:solidFill>
              </a:rPr>
              <a:t>&amp; Deployment Considerations (4)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FDBBD-2187-4A65-AACF-691FDAD0134C}"/>
              </a:ext>
            </a:extLst>
          </p:cNvPr>
          <p:cNvSpPr txBox="1"/>
          <p:nvPr/>
        </p:nvSpPr>
        <p:spPr>
          <a:xfrm>
            <a:off x="698742" y="1004208"/>
            <a:ext cx="9071640" cy="431890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  <a:ea typeface="Microsoft YaHe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>
                <a:latin typeface="Arial"/>
                <a:ea typeface="Microsoft YaHei"/>
              </a:rPr>
              <a:t>Software</a:t>
            </a:r>
            <a:endParaRPr lang="en-US" sz="1600" b="0" strike="noStrike" spc="-1" dirty="0">
              <a:latin typeface="Arial"/>
              <a:ea typeface="Microsoft YaHei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Open source / proprietary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Languages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spc="-1" dirty="0">
                <a:latin typeface="Arial"/>
                <a:ea typeface="Microsoft YaHei"/>
              </a:rPr>
              <a:t>Code reuse / patterns</a:t>
            </a:r>
          </a:p>
          <a:p>
            <a:pPr marL="10800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600" spc="-1" dirty="0">
              <a:latin typeface="Arial"/>
              <a:ea typeface="Microsoft YaHe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>
                <a:latin typeface="Arial"/>
                <a:ea typeface="Microsoft YaHei"/>
              </a:rPr>
              <a:t>Operational model</a:t>
            </a:r>
            <a:endParaRPr lang="en-US" sz="1600" b="0" strike="noStrike" spc="-1" dirty="0">
              <a:latin typeface="Arial"/>
              <a:ea typeface="Microsoft YaHei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 err="1">
                <a:latin typeface="Arial"/>
                <a:ea typeface="Microsoft YaHei"/>
              </a:rPr>
              <a:t>Devops</a:t>
            </a:r>
            <a:r>
              <a:rPr lang="en-US" sz="1600" b="0" strike="noStrike" spc="-1" dirty="0">
                <a:latin typeface="Arial"/>
                <a:ea typeface="Microsoft YaHei"/>
              </a:rPr>
              <a:t>?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Skillsets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spc="-1" dirty="0">
                <a:latin typeface="Arial"/>
                <a:ea typeface="Microsoft YaHei"/>
              </a:rPr>
              <a:t>External p</a:t>
            </a:r>
            <a:r>
              <a:rPr lang="en-US" sz="1600" b="0" strike="noStrike" spc="-1" dirty="0">
                <a:latin typeface="Arial"/>
                <a:ea typeface="Microsoft YaHei"/>
              </a:rPr>
              <a:t>artner interactions</a:t>
            </a:r>
          </a:p>
          <a:p>
            <a:pPr marL="54000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1600" b="0" strike="noStrike" spc="-1" dirty="0">
              <a:latin typeface="Arial"/>
              <a:ea typeface="Microsoft YaHe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latin typeface="Arial"/>
                <a:ea typeface="Microsoft YaHei"/>
              </a:rPr>
              <a:t>Statistical / </a:t>
            </a:r>
            <a:r>
              <a:rPr lang="en-US" sz="1600" spc="-1" dirty="0">
                <a:latin typeface="Arial"/>
                <a:ea typeface="Microsoft YaHei"/>
              </a:rPr>
              <a:t>scientific </a:t>
            </a:r>
            <a:r>
              <a:rPr lang="en-US" sz="1600" spc="-1" dirty="0" err="1">
                <a:latin typeface="Arial"/>
                <a:ea typeface="Microsoft YaHei"/>
              </a:rPr>
              <a:t>rigour</a:t>
            </a:r>
            <a:endParaRPr lang="en-US" sz="1600" b="0" strike="noStrike" spc="-1" dirty="0">
              <a:latin typeface="Arial"/>
              <a:ea typeface="Microsoft YaHei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Reviews, checks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6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179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 dirty="0">
                <a:solidFill>
                  <a:srgbClr val="0070C0"/>
                </a:solidFill>
                <a:latin typeface="Arial"/>
              </a:rPr>
              <a:t>Goals</a:t>
            </a: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500" lnSpcReduction="10000"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latin typeface="Arial"/>
              </a:rPr>
              <a:t>Discern some basic characteristics of crash metrics in the dataset.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latin typeface="Arial"/>
              </a:rPr>
              <a:t>This suggested the folowing more specific topics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latin typeface="Arial"/>
              </a:rPr>
              <a:t>Assess whether regional crash counts are broadly proportionate to regional population.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latin typeface="Arial"/>
              </a:rPr>
              <a:t>That seemed a natural question when seeing this for the first time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latin typeface="Arial"/>
              </a:rPr>
              <a:t>Concentrated on Region, but could be more granular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latin typeface="Arial"/>
              </a:rPr>
              <a:t>Determine the dataset features that are most important in distinguishing between injury crashes and non-injury crashes.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latin typeface="Arial"/>
              </a:rPr>
              <a:t>We include region as a predictor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latin typeface="Arial"/>
              </a:rPr>
              <a:t>More granular categories cab be 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 dirty="0">
                <a:solidFill>
                  <a:srgbClr val="0070C0"/>
                </a:solidFill>
                <a:latin typeface="Arial"/>
              </a:rPr>
              <a:t>Methods and tools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9920" y="1283760"/>
            <a:ext cx="9071640" cy="35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  <a:ea typeface="Microsoft YaHe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latin typeface="Arial"/>
                <a:ea typeface="Microsoft YaHei"/>
              </a:rPr>
              <a:t>Tools  in a </a:t>
            </a:r>
            <a:r>
              <a:rPr lang="en-US" sz="1600" b="0" strike="noStrike" spc="-1" dirty="0" err="1">
                <a:latin typeface="Arial"/>
                <a:ea typeface="Microsoft YaHei"/>
              </a:rPr>
              <a:t>Jupyter</a:t>
            </a:r>
            <a:r>
              <a:rPr lang="en-US" sz="1600" b="0" strike="noStrike" spc="-1" dirty="0">
                <a:latin typeface="Arial"/>
                <a:ea typeface="Microsoft YaHei"/>
              </a:rPr>
              <a:t> Notebook in local PC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python with pandas / </a:t>
            </a:r>
            <a:r>
              <a:rPr lang="en-US" sz="1600" b="0" strike="noStrike" spc="-1" dirty="0" err="1">
                <a:latin typeface="Arial"/>
                <a:ea typeface="Microsoft YaHei"/>
              </a:rPr>
              <a:t>sklearn</a:t>
            </a:r>
            <a:r>
              <a:rPr lang="en-US" sz="1600" b="0" strike="noStrike" spc="-1" dirty="0">
                <a:latin typeface="Arial"/>
                <a:ea typeface="Microsoft YaHei"/>
              </a:rPr>
              <a:t> and other common libraries</a:t>
            </a:r>
            <a:endParaRPr lang="en-US" sz="1600" b="0" strike="noStrike" spc="-1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Git for retention / versioning of code and outputs</a:t>
            </a:r>
            <a:endParaRPr lang="en-US" sz="16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  <a:ea typeface="Microsoft YaHe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latin typeface="Arial"/>
                <a:ea typeface="Microsoft YaHei"/>
              </a:rPr>
              <a:t>Methods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Basic stats analysis of columns and data prep</a:t>
            </a:r>
            <a:endParaRPr lang="en-US" sz="1600" b="0" strike="noStrike" spc="-1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Straightforward joins and manipulation coupled with simple visualizations</a:t>
            </a:r>
            <a:endParaRPr lang="en-US" sz="1600" b="0" strike="noStrike" spc="-1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 dirty="0">
                <a:latin typeface="Arial"/>
                <a:ea typeface="Microsoft YaHei"/>
              </a:rPr>
              <a:t>Machine Learning approach for assessing feature </a:t>
            </a:r>
            <a:r>
              <a:rPr lang="en-US" sz="1600" b="0" strike="noStrike" spc="-1" dirty="0" err="1">
                <a:latin typeface="Arial"/>
                <a:ea typeface="Microsoft YaHei"/>
              </a:rPr>
              <a:t>importances</a:t>
            </a:r>
            <a:endParaRPr lang="en-US" sz="16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  <a:ea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 dirty="0">
                <a:solidFill>
                  <a:srgbClr val="0070C0"/>
                </a:solidFill>
                <a:latin typeface="Arial"/>
              </a:rPr>
              <a:t>Basic data stats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0280" y="1284120"/>
            <a:ext cx="9071640" cy="35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>
              <a:latin typeface="Arial"/>
              <a:ea typeface="Microsoft YaHe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latin typeface="Arial"/>
                <a:ea typeface="Microsoft YaHei"/>
              </a:rPr>
              <a:t>Tools  in a Jupyter Notebook in local PC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latin typeface="Arial"/>
                <a:ea typeface="Microsoft YaHei"/>
              </a:rPr>
              <a:t>python with pandas / sklearn and other common libraries</a:t>
            </a:r>
            <a:endParaRPr lang="en-US" sz="16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latin typeface="Arial"/>
                <a:ea typeface="Microsoft YaHei"/>
              </a:rPr>
              <a:t>Git for retention / versioning of code and outputs</a:t>
            </a:r>
            <a:endParaRPr lang="en-US" sz="16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>
              <a:latin typeface="Arial"/>
              <a:ea typeface="Microsoft YaHe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latin typeface="Arial"/>
                <a:ea typeface="Microsoft YaHei"/>
              </a:rPr>
              <a:t>Methods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latin typeface="Arial"/>
                <a:ea typeface="Microsoft YaHei"/>
              </a:rPr>
              <a:t>Basic stats analysis of columns and data prep</a:t>
            </a:r>
            <a:endParaRPr lang="en-US" sz="16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latin typeface="Arial"/>
                <a:ea typeface="Microsoft YaHei"/>
              </a:rPr>
              <a:t>Straightforward joins and manipulation coupled with simple visualizations</a:t>
            </a:r>
            <a:endParaRPr lang="en-US" sz="1600" b="0" strike="noStrike" spc="-1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latin typeface="Arial"/>
                <a:ea typeface="Microsoft YaHei"/>
              </a:rPr>
              <a:t>Machine Learning approach for assessing feature importances</a:t>
            </a:r>
            <a:endParaRPr lang="en-US" sz="16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>
              <a:latin typeface="Arial"/>
              <a:ea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E02B-D423-46DB-B297-FF053445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22765"/>
            <a:ext cx="8746135" cy="206627"/>
          </a:xfrm>
        </p:spPr>
        <p:txBody>
          <a:bodyPr/>
          <a:lstStyle/>
          <a:p>
            <a:pPr algn="ctr"/>
            <a:r>
              <a:rPr lang="en-NZ" sz="2000" dirty="0">
                <a:solidFill>
                  <a:srgbClr val="0070C0"/>
                </a:solidFill>
              </a:rPr>
              <a:t>Basic column metrics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9C2A430-B096-445A-BDDE-2C131BE01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455814"/>
              </p:ext>
            </p:extLst>
          </p:nvPr>
        </p:nvGraphicFramePr>
        <p:xfrm>
          <a:off x="808265" y="329392"/>
          <a:ext cx="8441870" cy="5236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11868120" imgH="13915865" progId="Excel.Sheet.12">
                  <p:embed/>
                </p:oleObj>
              </mc:Choice>
              <mc:Fallback>
                <p:oleObj name="Worksheet" r:id="rId3" imgW="11868120" imgH="139158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8265" y="329392"/>
                        <a:ext cx="8441870" cy="5236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01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9E02B-D423-46DB-B297-FF053445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2" y="152806"/>
            <a:ext cx="8694540" cy="7534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Crash counts per year by region</a:t>
            </a:r>
            <a:endParaRPr lang="en-US" sz="24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7E80055-B538-400D-B97F-E874B28F7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64" y="759279"/>
            <a:ext cx="7091686" cy="3555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ECD49D-DB77-4EBD-B68E-E9233CFCB170}"/>
              </a:ext>
            </a:extLst>
          </p:cNvPr>
          <p:cNvSpPr txBox="1"/>
          <p:nvPr/>
        </p:nvSpPr>
        <p:spPr>
          <a:xfrm>
            <a:off x="693042" y="4629150"/>
            <a:ext cx="673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Not that obvious from the graph, but there was a particularly noticeable dip in 2020. Covid, at least partly?</a:t>
            </a:r>
          </a:p>
        </p:txBody>
      </p:sp>
    </p:spTree>
    <p:extLst>
      <p:ext uri="{BB962C8B-B14F-4D97-AF65-F5344CB8AC3E}">
        <p14:creationId xmlns:p14="http://schemas.microsoft.com/office/powerpoint/2010/main" val="107928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9E02B-D423-46DB-B297-FF053445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2" y="152806"/>
            <a:ext cx="8694540" cy="7534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Crash counts by region 2018</a:t>
            </a:r>
            <a:endParaRPr lang="en-US" sz="28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41DAF08-968B-4D3E-B710-A8FDF1DE0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900821"/>
            <a:ext cx="5952687" cy="2976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79A37-66CD-480A-9D16-80CBC07982C2}"/>
              </a:ext>
            </a:extLst>
          </p:cNvPr>
          <p:cNvSpPr txBox="1"/>
          <p:nvPr/>
        </p:nvSpPr>
        <p:spPr>
          <a:xfrm>
            <a:off x="204107" y="988030"/>
            <a:ext cx="424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Why 2018? Because we had ready population figures by region. Could repeat for all years in set.</a:t>
            </a:r>
          </a:p>
          <a:p>
            <a:endParaRPr lang="en-NZ" sz="1200" dirty="0"/>
          </a:p>
          <a:p>
            <a:r>
              <a:rPr lang="en-NZ" sz="1200" dirty="0"/>
              <a:t>Is crash count proportional to regional population?</a:t>
            </a:r>
          </a:p>
        </p:txBody>
      </p:sp>
    </p:spTree>
    <p:extLst>
      <p:ext uri="{BB962C8B-B14F-4D97-AF65-F5344CB8AC3E}">
        <p14:creationId xmlns:p14="http://schemas.microsoft.com/office/powerpoint/2010/main" val="129863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9E02B-D423-46DB-B297-FF053445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2" y="152806"/>
            <a:ext cx="8694540" cy="7534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Crash counts compared to population by region 2018</a:t>
            </a:r>
            <a:endParaRPr lang="en-US" sz="28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79A37-66CD-480A-9D16-80CBC07982C2}"/>
              </a:ext>
            </a:extLst>
          </p:cNvPr>
          <p:cNvSpPr txBox="1"/>
          <p:nvPr/>
        </p:nvSpPr>
        <p:spPr>
          <a:xfrm>
            <a:off x="204107" y="988030"/>
            <a:ext cx="424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This changes the picture.</a:t>
            </a:r>
          </a:p>
          <a:p>
            <a:endParaRPr lang="en-NZ" sz="1200" dirty="0"/>
          </a:p>
          <a:p>
            <a:r>
              <a:rPr lang="en-NZ" sz="1200" dirty="0"/>
              <a:t>Though the rates may be sensitive to small numerators / denominators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A5CA25B-EAAB-416D-915D-70529B432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819027"/>
            <a:ext cx="6924503" cy="360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9E02B-D423-46DB-B297-FF053445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2" y="152806"/>
            <a:ext cx="8694540" cy="7534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..continued</a:t>
            </a:r>
            <a:endParaRPr lang="en-US" sz="28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79A37-66CD-480A-9D16-80CBC07982C2}"/>
              </a:ext>
            </a:extLst>
          </p:cNvPr>
          <p:cNvSpPr txBox="1"/>
          <p:nvPr/>
        </p:nvSpPr>
        <p:spPr>
          <a:xfrm>
            <a:off x="245671" y="1121033"/>
            <a:ext cx="94054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Speculations: </a:t>
            </a:r>
            <a:endParaRPr lang="en-NZ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Z" sz="1600" dirty="0">
                <a:solidFill>
                  <a:srgbClr val="000000"/>
                </a:solidFill>
                <a:effectLst/>
              </a:rPr>
              <a:t>Tourists disproportionately represented in regions most dependent on tourism? 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Z" sz="1600" dirty="0">
                <a:solidFill>
                  <a:srgbClr val="000000"/>
                </a:solidFill>
                <a:effectLst/>
              </a:rPr>
              <a:t>Longer average trips raise the likelihood of crashes? 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Z" sz="1600" dirty="0">
                <a:solidFill>
                  <a:srgbClr val="000000"/>
                </a:solidFill>
                <a:effectLst/>
              </a:rPr>
              <a:t>Rural / urban split, either nationwide or in specific regions?</a:t>
            </a:r>
            <a:endParaRPr lang="en-NZ" sz="1100" dirty="0">
              <a:solidFill>
                <a:srgbClr val="000000"/>
              </a:solidFill>
              <a:effectLst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Z" sz="1600" dirty="0">
                <a:solidFill>
                  <a:srgbClr val="000000"/>
                </a:solidFill>
                <a:effectLst/>
              </a:rPr>
              <a:t>Terrain? e.g. Canterbury has a lot of flat terrain and straight roads.</a:t>
            </a:r>
            <a:endParaRPr lang="en-NZ" sz="1100" dirty="0">
              <a:solidFill>
                <a:srgbClr val="000000"/>
              </a:solidFill>
              <a:effectLst/>
            </a:endParaRPr>
          </a:p>
          <a:p>
            <a:endParaRPr lang="en-NZ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NZ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Further investigation possibilities:</a:t>
            </a:r>
            <a:endParaRPr lang="en-NZ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Z" sz="1600" dirty="0" err="1">
                <a:solidFill>
                  <a:srgbClr val="000000"/>
                </a:solidFill>
                <a:effectLst/>
              </a:rPr>
              <a:t>Analyze</a:t>
            </a:r>
            <a:r>
              <a:rPr lang="en-NZ" sz="1600" dirty="0">
                <a:solidFill>
                  <a:srgbClr val="000000"/>
                </a:solidFill>
                <a:effectLst/>
              </a:rPr>
              <a:t> the frequencies of occurrence of other dataset parameters, and compare regions..</a:t>
            </a:r>
            <a:endParaRPr lang="en-NZ" sz="1100" dirty="0">
              <a:solidFill>
                <a:srgbClr val="000000"/>
              </a:solidFill>
              <a:effectLst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Z" sz="1600" dirty="0">
                <a:solidFill>
                  <a:srgbClr val="000000"/>
                </a:solidFill>
                <a:effectLst/>
              </a:rPr>
              <a:t>Check localized clustering.  Do "black spots" dominate the statistics in certain regions? </a:t>
            </a:r>
            <a:endParaRPr lang="en-NZ" sz="1100" dirty="0">
              <a:solidFill>
                <a:srgbClr val="000000"/>
              </a:solidFill>
              <a:effectLst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NZ" sz="1600" dirty="0">
                <a:solidFill>
                  <a:srgbClr val="000000"/>
                </a:solidFill>
                <a:effectLst/>
              </a:rPr>
              <a:t>Check down to Area Units? However, these values have not remained static over the lifetime of this dataset, and have been replaced (since 2018) by SA2s.</a:t>
            </a:r>
            <a:endParaRPr lang="en-NZ" sz="1100" dirty="0">
              <a:solidFill>
                <a:srgbClr val="000000"/>
              </a:solidFill>
              <a:effectLst/>
            </a:endParaRPr>
          </a:p>
          <a:p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279171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976</Words>
  <Application>Microsoft Office PowerPoint</Application>
  <PresentationFormat>Custom</PresentationFormat>
  <Paragraphs>136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Wingdings</vt:lpstr>
      <vt:lpstr>Office Theme</vt:lpstr>
      <vt:lpstr>Microsoft Excel Worksheet</vt:lpstr>
      <vt:lpstr>Source Data</vt:lpstr>
      <vt:lpstr>Goals</vt:lpstr>
      <vt:lpstr>Methods and tools</vt:lpstr>
      <vt:lpstr>Basic data stats</vt:lpstr>
      <vt:lpstr>Basic column metrics</vt:lpstr>
      <vt:lpstr>Crash counts per year by region</vt:lpstr>
      <vt:lpstr>Crash counts by region 2018</vt:lpstr>
      <vt:lpstr>Crash counts compared to population by region 2018</vt:lpstr>
      <vt:lpstr>..continued</vt:lpstr>
      <vt:lpstr>Can we find a model to relate crash variables to Crash Severity?</vt:lpstr>
      <vt:lpstr>Improving balance</vt:lpstr>
      <vt:lpstr>Results</vt:lpstr>
      <vt:lpstr>Production &amp; Deployment Considerations (1)</vt:lpstr>
      <vt:lpstr>Production &amp; Deployment Considerations (2)</vt:lpstr>
      <vt:lpstr>Production &amp; Deployment Considerations (3)</vt:lpstr>
      <vt:lpstr>Production &amp; Deployment Considerations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Data</dc:title>
  <dc:subject/>
  <dc:creator/>
  <dc:description/>
  <cp:lastModifiedBy>Darryl Boswell</cp:lastModifiedBy>
  <cp:revision>21</cp:revision>
  <dcterms:modified xsi:type="dcterms:W3CDTF">2022-04-13T12:59:51Z</dcterms:modified>
  <dc:language>en-US</dc:language>
</cp:coreProperties>
</file>