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9" r:id="rId6"/>
    <p:sldId id="264" r:id="rId7"/>
    <p:sldId id="265" r:id="rId8"/>
    <p:sldId id="267" r:id="rId9"/>
    <p:sldId id="268" r:id="rId10"/>
    <p:sldId id="270" r:id="rId11"/>
    <p:sldId id="271" r:id="rId12"/>
    <p:sldId id="272" r:id="rId13"/>
    <p:sldId id="280" r:id="rId14"/>
    <p:sldId id="274" r:id="rId15"/>
    <p:sldId id="275" r:id="rId16"/>
    <p:sldId id="277" r:id="rId17"/>
    <p:sldId id="276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98EE-33ED-456B-907B-21CA62D1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CCF9A-C50C-4498-BA32-E92608586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7C9B-AEF2-4A06-81CE-68E73F71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4B6D-039B-438E-9EAB-5D49D952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456B-3B9D-4DDA-82FA-721555A1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7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F257-3949-4069-BA57-6250A58D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95C4D-DBCA-4474-A8DF-CB3AC5DF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5103-D424-40E6-B4EA-ECC9967F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A06B-ACA6-4771-8B46-1BB190FD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B6D5-AD42-413F-B28A-DA368A8A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FE8DF-F5F2-4F72-A9ED-F1765448A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7A2BA-6897-4AFD-AC7A-9EB8529C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515C-F737-483F-A4AC-42B0F2EC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BD80-4EF0-4E0E-A36B-4FC80477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7C45-10E3-43C5-A3E0-C34ED71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CEDC-AF02-4FA8-AAB7-F4DD0C98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4F15-A247-479E-A7E2-116C0597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4E4E-38F6-403B-A629-65275EF5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3BFA-2641-4454-9FB6-E4A50F09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C4E3A-95AA-4D41-8EEE-6C6DE54C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1E35-C70F-415B-B4DE-BDA5ED43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6A283-5A36-441D-9245-7A4AADAC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46F4-7DFD-4A82-B847-BE04F62D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CC47-55EE-4B58-A03E-3DE98BC5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5999-7056-4F1C-80CB-442619AA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3FCC-62DF-4F50-BF0E-BB55B7A8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3B71-B9E2-4552-915E-8C97E0DD1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BC37-9EE7-46F2-9ACA-4FEB86400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BE2A3-FEF7-4E16-9824-C16DC292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2007-E8E3-434A-8BD3-A831E489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B9B5-0B0F-44D5-BECB-29D67CB3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118B-E7BB-43C9-A36D-A4661726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CCA2-88CC-48F4-879F-AA6DADD6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3A01E-4C17-49E8-9D59-5B210A1F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FC526-F1F6-4B5A-BF47-492E174B2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8E07D-7611-4452-919A-D7BDBAEE4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9187A-18B6-4757-B287-1CB49640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EFE5A-4B2E-4D74-BAE1-91C6AD12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7ACFF-86B4-4CB4-8904-E47D3AB6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DCBF-C61A-4B0A-9E3E-DA4271DF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245E5-FD54-476B-B53C-762AA716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5F5B-AE1B-4AAF-AC0E-975C3343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1241C-069D-4001-B18E-297D6C12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7BD92-1D52-49CF-8355-867817AD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51425-4320-49F3-B461-D49F24BC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F2AD5-55E4-45A6-8B35-F755BA0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1D8D-EB5F-4FDB-B883-9297C5D0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9D0B-6EA3-4B41-AA95-F5C6C2C3C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F5AED-E6F9-4BE6-AFF5-39A5A9C0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F45C7-2122-4D5D-AEF2-29C568ED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AF97E-08A5-49D4-AC84-354942C6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F4825-C8B6-4CDE-A6AB-3D1CC422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634E-AFD7-4533-A3FC-643E13B1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1EA34-6904-4642-8B6B-7B45735CF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2146C-7CBB-47B5-B3E7-E925A8476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4FF66-01EA-4F90-909F-26171CE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FADA4-6840-4879-9EB5-23CC0A0F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F89A4-049D-4AAA-A81F-6428B5B9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3E604-81F0-4527-90B6-11B36024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E0081-738B-4C1E-B7AB-DE6CFF86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7448-C1A1-47D3-8471-6693710E1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4861-1DB9-4191-AD91-406126065B1E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C59D-F19B-42C8-8ACF-054A85F8C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2449-7BD4-4528-A94B-D8ABBFD78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AD90-9324-481C-9CD4-667EBFBD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-ontology.com/fmi" TargetMode="External"/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-ontology.com/fmi" TargetMode="External"/><Relationship Id="rId2" Type="http://schemas.openxmlformats.org/officeDocument/2006/relationships/hyperlink" Target="http://www.w3.org/1999/02/22-rdf-syntax-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0DDA-8C1A-41F0-AF87-8C8C967C8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err="1"/>
              <a:t>GraphDB</a:t>
            </a:r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16902-47EC-442B-B5D0-ABE3D79B4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art ontology </a:t>
            </a:r>
          </a:p>
        </p:txBody>
      </p:sp>
    </p:spTree>
    <p:extLst>
      <p:ext uri="{BB962C8B-B14F-4D97-AF65-F5344CB8AC3E}">
        <p14:creationId xmlns:p14="http://schemas.microsoft.com/office/powerpoint/2010/main" val="366593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25D0-82C8-4017-9B8B-476EFD1E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3.1. Queries without reasoning</a:t>
            </a:r>
            <a:br>
              <a:rPr lang="ru-RU" sz="4400" dirty="0">
                <a:latin typeface="Carlito"/>
                <a:cs typeface="Carli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567C-1A76-4FD0-8D33-F056C7AD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768041"/>
          </a:xfrm>
        </p:spPr>
        <p:txBody>
          <a:bodyPr>
            <a:normAutofit/>
          </a:bodyPr>
          <a:lstStyle/>
          <a:p>
            <a:r>
              <a:rPr lang="en-US" sz="1800" dirty="0"/>
              <a:t>Only information that is explicit in the ontology is searched.</a:t>
            </a:r>
          </a:p>
          <a:p>
            <a:r>
              <a:rPr lang="en-US" sz="1800" dirty="0"/>
              <a:t>Example: All paintings by Italian artists in the High Renaissance style, located in the Louvre: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51A75-77C8-4E77-8822-7623269D1145}"/>
              </a:ext>
            </a:extLst>
          </p:cNvPr>
          <p:cNvSpPr txBox="1"/>
          <p:nvPr/>
        </p:nvSpPr>
        <p:spPr>
          <a:xfrm>
            <a:off x="914401" y="2472612"/>
            <a:ext cx="10439400" cy="3715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2700" marR="2254885">
              <a:lnSpc>
                <a:spcPct val="101800"/>
              </a:lnSpc>
            </a:pPr>
            <a:r>
              <a:rPr lang="en-US" sz="1800" dirty="0">
                <a:latin typeface="Carlito"/>
                <a:cs typeface="Carlito"/>
              </a:rPr>
              <a:t>PREFIX </a:t>
            </a:r>
            <a:r>
              <a:rPr lang="en-US" sz="1800" spc="-5" dirty="0" err="1">
                <a:latin typeface="Carlito"/>
                <a:cs typeface="Carlito"/>
              </a:rPr>
              <a:t>rdf</a:t>
            </a:r>
            <a:r>
              <a:rPr lang="en-US" sz="1800" spc="-5" dirty="0">
                <a:latin typeface="Carlito"/>
                <a:cs typeface="Carlito"/>
              </a:rPr>
              <a:t>: </a:t>
            </a:r>
            <a:r>
              <a:rPr lang="en-US" sz="1800" spc="-5" dirty="0">
                <a:latin typeface="Carlito"/>
                <a:cs typeface="Carlito"/>
                <a:hlinkClick r:id="rId2"/>
              </a:rPr>
              <a:t>&lt;ht</a:t>
            </a:r>
            <a:r>
              <a:rPr lang="en-US" sz="1800" spc="-5" dirty="0">
                <a:latin typeface="Carlito"/>
                <a:cs typeface="Carlito"/>
              </a:rPr>
              <a:t>t</a:t>
            </a:r>
            <a:r>
              <a:rPr lang="en-US" sz="1800" spc="-5" dirty="0">
                <a:latin typeface="Carlito"/>
                <a:cs typeface="Carlito"/>
                <a:hlinkClick r:id="rId2"/>
              </a:rPr>
              <a:t>p://www.w3.org/1999/02/22-rdf-syntax-ns#&gt; </a:t>
            </a:r>
            <a:r>
              <a:rPr lang="en-US" sz="1800" spc="-5" dirty="0">
                <a:latin typeface="Carlito"/>
                <a:cs typeface="Carlito"/>
              </a:rPr>
              <a:t> </a:t>
            </a:r>
          </a:p>
          <a:p>
            <a:pPr marL="12700" marR="2254885">
              <a:lnSpc>
                <a:spcPct val="101800"/>
              </a:lnSpc>
            </a:pPr>
            <a:r>
              <a:rPr lang="en-US" sz="1800" dirty="0">
                <a:latin typeface="Carlito"/>
                <a:cs typeface="Carlito"/>
              </a:rPr>
              <a:t>PREFIX </a:t>
            </a:r>
            <a:r>
              <a:rPr lang="en-US" sz="1800" spc="-5" dirty="0">
                <a:latin typeface="Carlito"/>
                <a:cs typeface="Carlito"/>
              </a:rPr>
              <a:t>art:</a:t>
            </a:r>
            <a:r>
              <a:rPr lang="en-US" sz="1800" spc="-30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&lt;</a:t>
            </a:r>
            <a:r>
              <a:rPr lang="en-US" sz="1800" spc="-5" dirty="0">
                <a:latin typeface="Carlito"/>
                <a:cs typeface="Carlito"/>
                <a:hlinkClick r:id="rId3"/>
              </a:rPr>
              <a:t>http://www.art-ontology.com/fmi#&gt;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800" spc="-5" dirty="0">
                <a:latin typeface="Carlito"/>
                <a:cs typeface="Carlito"/>
              </a:rPr>
              <a:t>select ?person ?</a:t>
            </a:r>
            <a:r>
              <a:rPr lang="en-US" sz="1800" spc="-5" dirty="0" err="1">
                <a:latin typeface="Carlito"/>
                <a:cs typeface="Carlito"/>
              </a:rPr>
              <a:t>artWork</a:t>
            </a:r>
            <a:r>
              <a:rPr lang="en-US" sz="1800" spc="-40" dirty="0">
                <a:latin typeface="Carlito"/>
                <a:cs typeface="Carlito"/>
              </a:rPr>
              <a:t> </a:t>
            </a:r>
            <a:r>
              <a:rPr lang="en-US" sz="1800" dirty="0">
                <a:latin typeface="Carlito"/>
                <a:cs typeface="Carlito"/>
              </a:rPr>
              <a:t>where{</a:t>
            </a:r>
          </a:p>
          <a:p>
            <a:pPr marL="461009">
              <a:lnSpc>
                <a:spcPct val="100000"/>
              </a:lnSpc>
              <a:spcBef>
                <a:spcPts val="20"/>
              </a:spcBef>
            </a:pPr>
            <a:r>
              <a:rPr lang="en-US" sz="1800" spc="-5" dirty="0">
                <a:latin typeface="Carlito"/>
                <a:cs typeface="Carlito"/>
              </a:rPr>
              <a:t>?person </a:t>
            </a:r>
            <a:r>
              <a:rPr lang="en-US" sz="1800" spc="-5" dirty="0" err="1">
                <a:latin typeface="Carlito"/>
                <a:cs typeface="Carlito"/>
              </a:rPr>
              <a:t>art:hasProfession</a:t>
            </a:r>
            <a:r>
              <a:rPr lang="en-US" sz="1800" spc="-25" dirty="0">
                <a:latin typeface="Carlito"/>
                <a:cs typeface="Carlito"/>
              </a:rPr>
              <a:t> </a:t>
            </a:r>
            <a:r>
              <a:rPr lang="en-US" sz="1800" spc="-5" dirty="0" err="1">
                <a:latin typeface="Carlito"/>
                <a:cs typeface="Carlito"/>
              </a:rPr>
              <a:t>art:Painter</a:t>
            </a:r>
            <a:r>
              <a:rPr lang="en-US" sz="1800" spc="-5" dirty="0">
                <a:latin typeface="Carlito"/>
                <a:cs typeface="Carlito"/>
              </a:rPr>
              <a:t>;</a:t>
            </a:r>
            <a:endParaRPr lang="en-US" sz="1800" dirty="0">
              <a:latin typeface="Carlito"/>
              <a:cs typeface="Carlito"/>
            </a:endParaRPr>
          </a:p>
          <a:p>
            <a:pPr marL="1360170">
              <a:lnSpc>
                <a:spcPct val="100000"/>
              </a:lnSpc>
              <a:spcBef>
                <a:spcPts val="25"/>
              </a:spcBef>
            </a:pPr>
            <a:r>
              <a:rPr lang="en-US" sz="1800" spc="-5" dirty="0" err="1">
                <a:latin typeface="Carlito"/>
                <a:cs typeface="Carlito"/>
              </a:rPr>
              <a:t>art:style</a:t>
            </a:r>
            <a:r>
              <a:rPr lang="en-US" sz="1800" spc="-5" dirty="0">
                <a:latin typeface="Carlito"/>
                <a:cs typeface="Carlito"/>
              </a:rPr>
              <a:t> ?style</a:t>
            </a:r>
            <a:r>
              <a:rPr lang="en-US" sz="1800" spc="-20" dirty="0">
                <a:latin typeface="Carlito"/>
                <a:cs typeface="Carlito"/>
              </a:rPr>
              <a:t> </a:t>
            </a:r>
            <a:r>
              <a:rPr lang="en-US" sz="1800" dirty="0">
                <a:latin typeface="Carlito"/>
                <a:cs typeface="Carlito"/>
              </a:rPr>
              <a:t>.</a:t>
            </a:r>
          </a:p>
          <a:p>
            <a:pPr marL="461009">
              <a:lnSpc>
                <a:spcPct val="100000"/>
              </a:lnSpc>
              <a:spcBef>
                <a:spcPts val="25"/>
              </a:spcBef>
            </a:pPr>
            <a:r>
              <a:rPr lang="en-US" sz="1800" dirty="0">
                <a:latin typeface="Carlito"/>
                <a:cs typeface="Carlito"/>
              </a:rPr>
              <a:t>filter( </a:t>
            </a:r>
            <a:r>
              <a:rPr lang="en-US" sz="1800" spc="-5" dirty="0">
                <a:latin typeface="Carlito"/>
                <a:cs typeface="Carlito"/>
              </a:rPr>
              <a:t>str(?style) </a:t>
            </a:r>
            <a:r>
              <a:rPr lang="en-US" sz="1800" dirty="0">
                <a:latin typeface="Carlito"/>
                <a:cs typeface="Carlito"/>
              </a:rPr>
              <a:t>= "High </a:t>
            </a:r>
            <a:r>
              <a:rPr lang="en-US" sz="1800" spc="-5" dirty="0">
                <a:latin typeface="Carlito"/>
                <a:cs typeface="Carlito"/>
              </a:rPr>
              <a:t>Renaissance"</a:t>
            </a:r>
            <a:r>
              <a:rPr lang="en-US" sz="1800" spc="-60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).</a:t>
            </a:r>
            <a:endParaRPr lang="en-US" sz="1800" dirty="0">
              <a:latin typeface="Carlito"/>
              <a:cs typeface="Carlito"/>
            </a:endParaRPr>
          </a:p>
          <a:p>
            <a:pPr marL="461009">
              <a:lnSpc>
                <a:spcPct val="100000"/>
              </a:lnSpc>
              <a:spcBef>
                <a:spcPts val="25"/>
              </a:spcBef>
            </a:pPr>
            <a:r>
              <a:rPr lang="en-US" sz="1800" spc="-5" dirty="0">
                <a:latin typeface="Carlito"/>
                <a:cs typeface="Carlito"/>
              </a:rPr>
              <a:t>?person </a:t>
            </a:r>
            <a:r>
              <a:rPr lang="en-US" sz="1800" spc="-5" dirty="0" err="1">
                <a:latin typeface="Carlito"/>
                <a:cs typeface="Carlito"/>
              </a:rPr>
              <a:t>art:birthPlace</a:t>
            </a:r>
            <a:r>
              <a:rPr lang="en-US" sz="1800" spc="-25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?loc.</a:t>
            </a:r>
            <a:endParaRPr lang="en-US" sz="1800" dirty="0">
              <a:latin typeface="Carlito"/>
              <a:cs typeface="Carlito"/>
            </a:endParaRPr>
          </a:p>
          <a:p>
            <a:pPr marL="461009" marR="3394075">
              <a:lnSpc>
                <a:spcPct val="101800"/>
              </a:lnSpc>
            </a:pPr>
            <a:r>
              <a:rPr lang="en-US" sz="1800" spc="-5" dirty="0">
                <a:latin typeface="Carlito"/>
                <a:cs typeface="Carlito"/>
              </a:rPr>
              <a:t>?loc </a:t>
            </a:r>
            <a:r>
              <a:rPr lang="en-US" sz="1800" spc="-5" dirty="0" err="1">
                <a:latin typeface="Carlito"/>
                <a:cs typeface="Carlito"/>
              </a:rPr>
              <a:t>art:locationName</a:t>
            </a:r>
            <a:r>
              <a:rPr lang="en-US" sz="1800" spc="-5" dirty="0">
                <a:latin typeface="Carlito"/>
                <a:cs typeface="Carlito"/>
              </a:rPr>
              <a:t> ?</a:t>
            </a:r>
            <a:r>
              <a:rPr lang="en-US" sz="1800" spc="-5" dirty="0" err="1">
                <a:latin typeface="Carlito"/>
                <a:cs typeface="Carlito"/>
              </a:rPr>
              <a:t>locname</a:t>
            </a:r>
            <a:r>
              <a:rPr lang="en-US" sz="1800" spc="-5" dirty="0">
                <a:latin typeface="Carlito"/>
                <a:cs typeface="Carlito"/>
              </a:rPr>
              <a:t> </a:t>
            </a:r>
            <a:r>
              <a:rPr lang="en-US" sz="1800" dirty="0">
                <a:latin typeface="Carlito"/>
                <a:cs typeface="Carlito"/>
              </a:rPr>
              <a:t>.  filter( </a:t>
            </a:r>
            <a:r>
              <a:rPr lang="en-US" sz="1800" spc="-5" dirty="0">
                <a:latin typeface="Carlito"/>
                <a:cs typeface="Carlito"/>
              </a:rPr>
              <a:t>str(?</a:t>
            </a:r>
            <a:r>
              <a:rPr lang="en-US" sz="1800" spc="-5" dirty="0" err="1">
                <a:latin typeface="Carlito"/>
                <a:cs typeface="Carlito"/>
              </a:rPr>
              <a:t>locname</a:t>
            </a:r>
            <a:r>
              <a:rPr lang="en-US" sz="1800" spc="-5" dirty="0">
                <a:latin typeface="Carlito"/>
                <a:cs typeface="Carlito"/>
              </a:rPr>
              <a:t>) </a:t>
            </a:r>
            <a:r>
              <a:rPr lang="en-US" sz="1800" dirty="0">
                <a:latin typeface="Carlito"/>
                <a:cs typeface="Carlito"/>
              </a:rPr>
              <a:t>= </a:t>
            </a:r>
            <a:r>
              <a:rPr lang="en-US" sz="1800" spc="-5" dirty="0">
                <a:latin typeface="Carlito"/>
                <a:cs typeface="Carlito"/>
              </a:rPr>
              <a:t>"Italy"</a:t>
            </a:r>
            <a:r>
              <a:rPr lang="en-US" sz="1800" spc="-55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).</a:t>
            </a:r>
            <a:endParaRPr lang="en-US" sz="1800" dirty="0">
              <a:latin typeface="Carlito"/>
              <a:cs typeface="Carlito"/>
            </a:endParaRPr>
          </a:p>
          <a:p>
            <a:pPr marL="461009">
              <a:lnSpc>
                <a:spcPct val="100000"/>
              </a:lnSpc>
            </a:pPr>
            <a:r>
              <a:rPr lang="en-US" sz="1800" spc="-5" dirty="0">
                <a:latin typeface="Carlito"/>
                <a:cs typeface="Carlito"/>
              </a:rPr>
              <a:t>?person </a:t>
            </a:r>
            <a:r>
              <a:rPr lang="en-US" sz="1800" spc="-5" dirty="0" err="1">
                <a:latin typeface="Carlito"/>
                <a:cs typeface="Carlito"/>
              </a:rPr>
              <a:t>art:creatorOf</a:t>
            </a:r>
            <a:r>
              <a:rPr lang="en-US" sz="1800" spc="-5" dirty="0">
                <a:latin typeface="Carlito"/>
                <a:cs typeface="Carlito"/>
              </a:rPr>
              <a:t> ?</a:t>
            </a:r>
            <a:r>
              <a:rPr lang="en-US" sz="1800" spc="-5" dirty="0" err="1">
                <a:latin typeface="Carlito"/>
                <a:cs typeface="Carlito"/>
              </a:rPr>
              <a:t>artWork</a:t>
            </a:r>
            <a:r>
              <a:rPr lang="en-US" sz="1800" spc="-5" dirty="0">
                <a:latin typeface="Carlito"/>
                <a:cs typeface="Carlito"/>
              </a:rPr>
              <a:t>.</a:t>
            </a:r>
            <a:endParaRPr lang="en-US" sz="1800" dirty="0">
              <a:latin typeface="Carlito"/>
              <a:cs typeface="Carlito"/>
            </a:endParaRPr>
          </a:p>
          <a:p>
            <a:pPr marL="461009">
              <a:lnSpc>
                <a:spcPct val="100000"/>
              </a:lnSpc>
              <a:spcBef>
                <a:spcPts val="25"/>
              </a:spcBef>
            </a:pPr>
            <a:r>
              <a:rPr lang="en-US" sz="1800" spc="-5" dirty="0">
                <a:latin typeface="Carlito"/>
                <a:cs typeface="Carlito"/>
              </a:rPr>
              <a:t>?</a:t>
            </a:r>
            <a:r>
              <a:rPr lang="en-US" sz="1800" spc="-5" dirty="0" err="1">
                <a:latin typeface="Carlito"/>
                <a:cs typeface="Carlito"/>
              </a:rPr>
              <a:t>artWork</a:t>
            </a:r>
            <a:r>
              <a:rPr lang="en-US" sz="1800" spc="-5" dirty="0">
                <a:latin typeface="Carlito"/>
                <a:cs typeface="Carlito"/>
              </a:rPr>
              <a:t> </a:t>
            </a:r>
            <a:r>
              <a:rPr lang="en-US" sz="1800" spc="-5" dirty="0" err="1">
                <a:latin typeface="Carlito"/>
                <a:cs typeface="Carlito"/>
              </a:rPr>
              <a:t>rdf:type</a:t>
            </a:r>
            <a:r>
              <a:rPr lang="en-US" sz="1800" spc="-20" dirty="0">
                <a:latin typeface="Carlito"/>
                <a:cs typeface="Carlito"/>
              </a:rPr>
              <a:t> </a:t>
            </a:r>
            <a:r>
              <a:rPr lang="en-US" sz="1800" dirty="0" err="1">
                <a:latin typeface="Carlito"/>
                <a:cs typeface="Carlito"/>
              </a:rPr>
              <a:t>art:Painting</a:t>
            </a:r>
            <a:r>
              <a:rPr lang="en-US" sz="1800" dirty="0">
                <a:latin typeface="Carlito"/>
                <a:cs typeface="Carlito"/>
              </a:rPr>
              <a:t>;</a:t>
            </a:r>
          </a:p>
          <a:p>
            <a:pPr marL="1033780">
              <a:lnSpc>
                <a:spcPct val="100000"/>
              </a:lnSpc>
              <a:spcBef>
                <a:spcPts val="25"/>
              </a:spcBef>
            </a:pPr>
            <a:r>
              <a:rPr lang="en-US" sz="1800" spc="-5" dirty="0" err="1">
                <a:latin typeface="Carlito"/>
                <a:cs typeface="Carlito"/>
              </a:rPr>
              <a:t>art:locationIn</a:t>
            </a:r>
            <a:r>
              <a:rPr lang="en-US" sz="1800" spc="-20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?museum.</a:t>
            </a:r>
            <a:endParaRPr lang="en-US" sz="1800" dirty="0">
              <a:latin typeface="Carlito"/>
              <a:cs typeface="Carlito"/>
            </a:endParaRPr>
          </a:p>
          <a:p>
            <a:pPr marL="134620" marR="3114675" indent="326390">
              <a:lnSpc>
                <a:spcPct val="101800"/>
              </a:lnSpc>
            </a:pPr>
            <a:r>
              <a:rPr lang="en-US" sz="1800" spc="-5" dirty="0">
                <a:latin typeface="Carlito"/>
                <a:cs typeface="Carlito"/>
              </a:rPr>
              <a:t>?museum </a:t>
            </a:r>
            <a:r>
              <a:rPr lang="en-US" sz="1800" spc="-5" dirty="0" err="1">
                <a:latin typeface="Carlito"/>
                <a:cs typeface="Carlito"/>
              </a:rPr>
              <a:t>art:museumName</a:t>
            </a:r>
            <a:r>
              <a:rPr lang="en-US" sz="1800" spc="-5" dirty="0">
                <a:latin typeface="Carlito"/>
                <a:cs typeface="Carlito"/>
              </a:rPr>
              <a:t> ?</a:t>
            </a:r>
            <a:r>
              <a:rPr lang="en-US" sz="1800" spc="-5" dirty="0" err="1">
                <a:latin typeface="Carlito"/>
                <a:cs typeface="Carlito"/>
              </a:rPr>
              <a:t>mname</a:t>
            </a:r>
            <a:r>
              <a:rPr lang="en-US" sz="1800" spc="-5" dirty="0">
                <a:latin typeface="Carlito"/>
                <a:cs typeface="Carlito"/>
              </a:rPr>
              <a:t>.  </a:t>
            </a:r>
            <a:r>
              <a:rPr lang="en-US" sz="1800" dirty="0">
                <a:latin typeface="Carlito"/>
                <a:cs typeface="Carlito"/>
              </a:rPr>
              <a:t>filter( </a:t>
            </a:r>
            <a:r>
              <a:rPr lang="en-US" sz="1800" spc="-5" dirty="0">
                <a:latin typeface="Carlito"/>
                <a:cs typeface="Carlito"/>
              </a:rPr>
              <a:t>str(?</a:t>
            </a:r>
            <a:r>
              <a:rPr lang="en-US" sz="1800" spc="-5" dirty="0" err="1">
                <a:latin typeface="Carlito"/>
                <a:cs typeface="Carlito"/>
              </a:rPr>
              <a:t>mname</a:t>
            </a:r>
            <a:r>
              <a:rPr lang="en-US" sz="1800" spc="-5" dirty="0">
                <a:latin typeface="Carlito"/>
                <a:cs typeface="Carlito"/>
              </a:rPr>
              <a:t>) </a:t>
            </a:r>
            <a:r>
              <a:rPr lang="en-US" sz="1800" dirty="0">
                <a:latin typeface="Carlito"/>
                <a:cs typeface="Carlito"/>
              </a:rPr>
              <a:t>= </a:t>
            </a:r>
            <a:r>
              <a:rPr lang="en-US" sz="1800" spc="-5" dirty="0">
                <a:latin typeface="Carlito"/>
                <a:cs typeface="Carlito"/>
              </a:rPr>
              <a:t>"Louvre"</a:t>
            </a:r>
            <a:r>
              <a:rPr lang="en-US" sz="1800" spc="-45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).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1800" dirty="0">
                <a:latin typeface="Carlito"/>
                <a:cs typeface="Carlit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97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0687F-5916-4A74-BFF9-0AE7B20F8A29}"/>
              </a:ext>
            </a:extLst>
          </p:cNvPr>
          <p:cNvSpPr txBox="1"/>
          <p:nvPr/>
        </p:nvSpPr>
        <p:spPr>
          <a:xfrm>
            <a:off x="954832" y="668513"/>
            <a:ext cx="102823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artists and their paintings are shown as a result. The requirements are: the style is High Renaissance, the person has a profession painter and is born in Italy; the artwork he created is created a is a painting, and that painting is in the Louvre. </a:t>
            </a:r>
          </a:p>
          <a:p>
            <a:r>
              <a:rPr lang="en-US" dirty="0"/>
              <a:t>In the ontology there is only one pair that meets the requirements, and it is art: </a:t>
            </a:r>
            <a:r>
              <a:rPr lang="en-US" dirty="0" err="1"/>
              <a:t>LeonardoDaVinci</a:t>
            </a:r>
            <a:r>
              <a:rPr lang="en-US" dirty="0"/>
              <a:t> - art: </a:t>
            </a:r>
            <a:r>
              <a:rPr lang="en-US" dirty="0" err="1"/>
              <a:t>MonaLisa</a:t>
            </a:r>
            <a:r>
              <a:rPr lang="en-US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04B1A-FE12-4A11-B80A-D3307F8EF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7"/>
          <a:stretch/>
        </p:blipFill>
        <p:spPr>
          <a:xfrm>
            <a:off x="1394093" y="2145841"/>
            <a:ext cx="9403811" cy="42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2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634E-709B-4C74-A2A1-8035CCA3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ru-RU" sz="4400" spc="-5" dirty="0">
                <a:latin typeface="Carlito"/>
                <a:cs typeface="Carlito"/>
              </a:rPr>
              <a:t>2</a:t>
            </a:r>
            <a:r>
              <a:rPr lang="en-US" spc="-5" dirty="0">
                <a:latin typeface="Carlito"/>
                <a:cs typeface="Carlito"/>
              </a:rPr>
              <a:t>. </a:t>
            </a:r>
            <a:r>
              <a:rPr lang="en-US" sz="4400" spc="-5" dirty="0">
                <a:latin typeface="Carlito"/>
                <a:cs typeface="Carlito"/>
              </a:rPr>
              <a:t>Queries with </a:t>
            </a:r>
            <a:r>
              <a:rPr lang="ru-RU" sz="4400" spc="-5" dirty="0">
                <a:latin typeface="Carlito"/>
                <a:cs typeface="Carlito"/>
              </a:rPr>
              <a:t>reasoning</a:t>
            </a:r>
            <a:br>
              <a:rPr lang="ru-RU" sz="4400" dirty="0">
                <a:latin typeface="Carlito"/>
                <a:cs typeface="Carli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5187-FD7B-4366-B192-E4EE4AA3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3599"/>
          </a:xfrm>
        </p:spPr>
        <p:txBody>
          <a:bodyPr>
            <a:normAutofit/>
          </a:bodyPr>
          <a:lstStyle/>
          <a:p>
            <a:r>
              <a:rPr lang="en-US" sz="1800" spc="-5" dirty="0">
                <a:latin typeface="Carlito"/>
                <a:cs typeface="Carlito"/>
              </a:rPr>
              <a:t>We search for information, gathered with reasoning on the ontology. </a:t>
            </a:r>
          </a:p>
          <a:p>
            <a:r>
              <a:rPr lang="en-US" sz="1800" spc="-5" dirty="0">
                <a:latin typeface="Carlito"/>
              </a:rPr>
              <a:t>Example: All paintings, created by Leonardo Da Vinci in Italy: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C5F09-C36D-4D30-8465-DE8A16F4176D}"/>
              </a:ext>
            </a:extLst>
          </p:cNvPr>
          <p:cNvSpPr txBox="1"/>
          <p:nvPr/>
        </p:nvSpPr>
        <p:spPr>
          <a:xfrm>
            <a:off x="1035698" y="2743200"/>
            <a:ext cx="9573208" cy="34549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2700" marR="2084070">
              <a:lnSpc>
                <a:spcPct val="101800"/>
              </a:lnSpc>
            </a:pPr>
            <a:r>
              <a:rPr lang="en-US" sz="1800" dirty="0">
                <a:latin typeface="Carlito"/>
                <a:cs typeface="Carlito"/>
              </a:rPr>
              <a:t>PREFIX </a:t>
            </a:r>
            <a:r>
              <a:rPr lang="en-US" sz="1800" spc="-5" dirty="0" err="1">
                <a:latin typeface="Carlito"/>
                <a:cs typeface="Carlito"/>
              </a:rPr>
              <a:t>rdf</a:t>
            </a:r>
            <a:r>
              <a:rPr lang="en-US" sz="1800" spc="-5" dirty="0">
                <a:latin typeface="Carlito"/>
                <a:cs typeface="Carlito"/>
              </a:rPr>
              <a:t>: </a:t>
            </a:r>
            <a:r>
              <a:rPr lang="en-US" sz="1800" spc="-5" dirty="0">
                <a:latin typeface="Carlito"/>
                <a:cs typeface="Carlito"/>
                <a:hlinkClick r:id="rId2"/>
              </a:rPr>
              <a:t>&lt;ht</a:t>
            </a:r>
            <a:r>
              <a:rPr lang="en-US" sz="1800" spc="-5" dirty="0">
                <a:latin typeface="Carlito"/>
                <a:cs typeface="Carlito"/>
              </a:rPr>
              <a:t>t</a:t>
            </a:r>
            <a:r>
              <a:rPr lang="en-US" sz="1800" spc="-5" dirty="0">
                <a:latin typeface="Carlito"/>
                <a:cs typeface="Carlito"/>
                <a:hlinkClick r:id="rId2"/>
              </a:rPr>
              <a:t>p://www.w3.org/1999/02/22-rdf-syntax-ns#&gt; </a:t>
            </a:r>
            <a:r>
              <a:rPr lang="en-US" sz="1800" spc="-5" dirty="0">
                <a:latin typeface="Carlito"/>
                <a:cs typeface="Carlito"/>
              </a:rPr>
              <a:t> </a:t>
            </a:r>
          </a:p>
          <a:p>
            <a:pPr marL="12700" marR="2084070">
              <a:lnSpc>
                <a:spcPct val="101800"/>
              </a:lnSpc>
            </a:pPr>
            <a:r>
              <a:rPr lang="en-US" sz="1800" dirty="0">
                <a:latin typeface="Carlito"/>
                <a:cs typeface="Carlito"/>
              </a:rPr>
              <a:t>PREFIX </a:t>
            </a:r>
            <a:r>
              <a:rPr lang="en-US" sz="1800" spc="-5" dirty="0">
                <a:latin typeface="Carlito"/>
                <a:cs typeface="Carlito"/>
              </a:rPr>
              <a:t>art:</a:t>
            </a:r>
            <a:r>
              <a:rPr lang="en-US" sz="1800" spc="-30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  <a:hlinkClick r:id="rId3"/>
              </a:rPr>
              <a:t>&lt;ht</a:t>
            </a:r>
            <a:r>
              <a:rPr lang="en-US" sz="1800" spc="-5" dirty="0">
                <a:latin typeface="Carlito"/>
                <a:cs typeface="Carlito"/>
              </a:rPr>
              <a:t>t</a:t>
            </a:r>
            <a:r>
              <a:rPr lang="en-US" sz="1800" spc="-5" dirty="0">
                <a:latin typeface="Carlito"/>
                <a:cs typeface="Carlito"/>
                <a:hlinkClick r:id="rId3"/>
              </a:rPr>
              <a:t>p://www.art-ontology.com/fmi#&gt;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1800" spc="-5" dirty="0">
                <a:latin typeface="Carlito"/>
                <a:cs typeface="Carlito"/>
              </a:rPr>
              <a:t>select ?</a:t>
            </a:r>
            <a:r>
              <a:rPr lang="en-US" sz="1800" spc="-5" dirty="0" err="1">
                <a:latin typeface="Carlito"/>
                <a:cs typeface="Carlito"/>
              </a:rPr>
              <a:t>artWork</a:t>
            </a:r>
            <a:r>
              <a:rPr lang="en-US" sz="1800" spc="-30" dirty="0">
                <a:latin typeface="Carlito"/>
                <a:cs typeface="Carlito"/>
              </a:rPr>
              <a:t> </a:t>
            </a:r>
            <a:r>
              <a:rPr lang="en-US" sz="1800" dirty="0">
                <a:latin typeface="Carlito"/>
                <a:cs typeface="Carlito"/>
              </a:rPr>
              <a:t>where{</a:t>
            </a:r>
          </a:p>
          <a:p>
            <a:pPr marL="461009">
              <a:lnSpc>
                <a:spcPct val="100000"/>
              </a:lnSpc>
              <a:spcBef>
                <a:spcPts val="25"/>
              </a:spcBef>
            </a:pPr>
            <a:r>
              <a:rPr lang="en-US" sz="1800" spc="-5" dirty="0">
                <a:latin typeface="Carlito"/>
                <a:cs typeface="Carlito"/>
              </a:rPr>
              <a:t>?person </a:t>
            </a:r>
            <a:r>
              <a:rPr lang="en-US" sz="1800" spc="-5" dirty="0" err="1">
                <a:latin typeface="Carlito"/>
                <a:cs typeface="Carlito"/>
              </a:rPr>
              <a:t>art:firstName</a:t>
            </a:r>
            <a:r>
              <a:rPr lang="en-US" sz="1800" spc="220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?</a:t>
            </a:r>
            <a:r>
              <a:rPr lang="en-US" sz="1800" spc="-5" dirty="0" err="1">
                <a:latin typeface="Carlito"/>
                <a:cs typeface="Carlito"/>
              </a:rPr>
              <a:t>fname</a:t>
            </a:r>
            <a:r>
              <a:rPr lang="en-US" sz="1800" spc="-5" dirty="0">
                <a:latin typeface="Carlito"/>
                <a:cs typeface="Carlito"/>
              </a:rPr>
              <a:t>;</a:t>
            </a:r>
            <a:endParaRPr lang="en-US" sz="1800" dirty="0">
              <a:latin typeface="Carlito"/>
              <a:cs typeface="Carlito"/>
            </a:endParaRPr>
          </a:p>
          <a:p>
            <a:pPr marL="1360170" marR="2562225">
              <a:lnSpc>
                <a:spcPct val="101800"/>
              </a:lnSpc>
            </a:pPr>
            <a:r>
              <a:rPr lang="en-US" sz="1800" spc="-5" dirty="0" err="1">
                <a:latin typeface="Carlito"/>
                <a:cs typeface="Carlito"/>
              </a:rPr>
              <a:t>art:lastName</a:t>
            </a:r>
            <a:r>
              <a:rPr lang="en-US" sz="1800" spc="-5" dirty="0">
                <a:latin typeface="Carlito"/>
                <a:cs typeface="Carlito"/>
              </a:rPr>
              <a:t> ?</a:t>
            </a:r>
            <a:r>
              <a:rPr lang="en-US" sz="1800" spc="-5" dirty="0" err="1">
                <a:latin typeface="Carlito"/>
                <a:cs typeface="Carlito"/>
              </a:rPr>
              <a:t>sname</a:t>
            </a:r>
            <a:r>
              <a:rPr lang="en-US" sz="1800" spc="-5" dirty="0">
                <a:latin typeface="Carlito"/>
                <a:cs typeface="Carlito"/>
              </a:rPr>
              <a:t>;  </a:t>
            </a:r>
            <a:r>
              <a:rPr lang="en-US" sz="1800" spc="-5" dirty="0" err="1">
                <a:latin typeface="Carlito"/>
                <a:cs typeface="Carlito"/>
              </a:rPr>
              <a:t>art:hasProfession</a:t>
            </a:r>
            <a:r>
              <a:rPr lang="en-US" sz="1800" spc="-5" dirty="0">
                <a:latin typeface="Carlito"/>
                <a:cs typeface="Carlito"/>
              </a:rPr>
              <a:t> </a:t>
            </a:r>
            <a:r>
              <a:rPr lang="en-US" sz="1800" spc="-5" dirty="0" err="1">
                <a:latin typeface="Carlito"/>
                <a:cs typeface="Carlito"/>
              </a:rPr>
              <a:t>art:Painter</a:t>
            </a:r>
            <a:r>
              <a:rPr lang="en-US" sz="1800" spc="-5" dirty="0">
                <a:latin typeface="Carlito"/>
                <a:cs typeface="Carlito"/>
              </a:rPr>
              <a:t>;  </a:t>
            </a:r>
            <a:r>
              <a:rPr lang="en-US" sz="1800" spc="-5" dirty="0" err="1">
                <a:latin typeface="Carlito"/>
                <a:cs typeface="Carlito"/>
              </a:rPr>
              <a:t>art:creatorOf</a:t>
            </a:r>
            <a:r>
              <a:rPr lang="en-US" sz="1800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?</a:t>
            </a:r>
            <a:r>
              <a:rPr lang="en-US" sz="1800" spc="-5" dirty="0" err="1">
                <a:latin typeface="Carlito"/>
                <a:cs typeface="Carlito"/>
              </a:rPr>
              <a:t>artWork</a:t>
            </a:r>
            <a:r>
              <a:rPr lang="en-US" sz="1800" spc="-5" dirty="0">
                <a:latin typeface="Carlito"/>
                <a:cs typeface="Carlito"/>
              </a:rPr>
              <a:t>.</a:t>
            </a:r>
            <a:endParaRPr lang="en-US" sz="1800" dirty="0">
              <a:latin typeface="Carlito"/>
              <a:cs typeface="Carlito"/>
            </a:endParaRPr>
          </a:p>
          <a:p>
            <a:pPr marL="461009" marR="3232150">
              <a:lnSpc>
                <a:spcPct val="101800"/>
              </a:lnSpc>
            </a:pPr>
            <a:r>
              <a:rPr lang="en-US" sz="1800" dirty="0">
                <a:latin typeface="Carlito"/>
                <a:cs typeface="Carlito"/>
              </a:rPr>
              <a:t>filter( </a:t>
            </a:r>
            <a:r>
              <a:rPr lang="en-US" sz="1800" spc="-5" dirty="0">
                <a:latin typeface="Carlito"/>
                <a:cs typeface="Carlito"/>
              </a:rPr>
              <a:t>str(?</a:t>
            </a:r>
            <a:r>
              <a:rPr lang="en-US" sz="1800" spc="-5" dirty="0" err="1">
                <a:latin typeface="Carlito"/>
                <a:cs typeface="Carlito"/>
              </a:rPr>
              <a:t>fname</a:t>
            </a:r>
            <a:r>
              <a:rPr lang="en-US" sz="1800" spc="-5" dirty="0">
                <a:latin typeface="Carlito"/>
                <a:cs typeface="Carlito"/>
              </a:rPr>
              <a:t>) </a:t>
            </a:r>
            <a:r>
              <a:rPr lang="en-US" sz="1800" dirty="0">
                <a:latin typeface="Carlito"/>
                <a:cs typeface="Carlito"/>
              </a:rPr>
              <a:t>= </a:t>
            </a:r>
            <a:r>
              <a:rPr lang="en-US" sz="1800" spc="-5" dirty="0">
                <a:latin typeface="Carlito"/>
                <a:cs typeface="Carlito"/>
              </a:rPr>
              <a:t>"Leonardo"</a:t>
            </a:r>
            <a:r>
              <a:rPr lang="en-US" sz="1800" spc="-85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).  </a:t>
            </a:r>
            <a:r>
              <a:rPr lang="en-US" sz="1800" dirty="0">
                <a:latin typeface="Carlito"/>
                <a:cs typeface="Carlito"/>
              </a:rPr>
              <a:t>filter( </a:t>
            </a:r>
            <a:r>
              <a:rPr lang="en-US" sz="1800" spc="-5" dirty="0">
                <a:latin typeface="Carlito"/>
                <a:cs typeface="Carlito"/>
              </a:rPr>
              <a:t>str(?</a:t>
            </a:r>
            <a:r>
              <a:rPr lang="en-US" sz="1800" spc="-5" dirty="0" err="1">
                <a:latin typeface="Carlito"/>
                <a:cs typeface="Carlito"/>
              </a:rPr>
              <a:t>sname</a:t>
            </a:r>
            <a:r>
              <a:rPr lang="en-US" sz="1800" spc="-5" dirty="0">
                <a:latin typeface="Carlito"/>
                <a:cs typeface="Carlito"/>
              </a:rPr>
              <a:t>) </a:t>
            </a:r>
            <a:r>
              <a:rPr lang="en-US" sz="1800" dirty="0">
                <a:latin typeface="Carlito"/>
                <a:cs typeface="Carlito"/>
              </a:rPr>
              <a:t>= </a:t>
            </a:r>
            <a:r>
              <a:rPr lang="en-US" sz="1800" spc="-10" dirty="0">
                <a:latin typeface="Carlito"/>
                <a:cs typeface="Carlito"/>
              </a:rPr>
              <a:t>"Da</a:t>
            </a:r>
            <a:r>
              <a:rPr lang="en-US" sz="1800" spc="-55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Vinci").</a:t>
            </a:r>
            <a:endParaRPr lang="en-US" sz="1800" dirty="0">
              <a:latin typeface="Carlito"/>
              <a:cs typeface="Carlito"/>
            </a:endParaRPr>
          </a:p>
          <a:p>
            <a:pPr marL="461009">
              <a:lnSpc>
                <a:spcPct val="100000"/>
              </a:lnSpc>
              <a:spcBef>
                <a:spcPts val="25"/>
              </a:spcBef>
            </a:pPr>
            <a:r>
              <a:rPr lang="en-US" sz="1800" spc="-5" dirty="0">
                <a:latin typeface="Carlito"/>
                <a:cs typeface="Carlito"/>
              </a:rPr>
              <a:t>?</a:t>
            </a:r>
            <a:r>
              <a:rPr lang="en-US" sz="1800" spc="-5" dirty="0" err="1">
                <a:latin typeface="Carlito"/>
                <a:cs typeface="Carlito"/>
              </a:rPr>
              <a:t>artWork</a:t>
            </a:r>
            <a:r>
              <a:rPr lang="en-US" sz="1800" spc="-5" dirty="0">
                <a:latin typeface="Carlito"/>
                <a:cs typeface="Carlito"/>
              </a:rPr>
              <a:t> </a:t>
            </a:r>
            <a:r>
              <a:rPr lang="en-US" sz="1800" spc="-5" dirty="0" err="1">
                <a:latin typeface="Carlito"/>
                <a:cs typeface="Carlito"/>
              </a:rPr>
              <a:t>rdf:type</a:t>
            </a:r>
            <a:r>
              <a:rPr lang="en-US" sz="1800" spc="-20" dirty="0">
                <a:latin typeface="Carlito"/>
                <a:cs typeface="Carlito"/>
              </a:rPr>
              <a:t> </a:t>
            </a:r>
            <a:r>
              <a:rPr lang="en-US" sz="1800" dirty="0" err="1">
                <a:latin typeface="Carlito"/>
                <a:cs typeface="Carlito"/>
              </a:rPr>
              <a:t>art:Painting</a:t>
            </a:r>
            <a:r>
              <a:rPr lang="en-US" sz="1800" dirty="0">
                <a:latin typeface="Carlito"/>
                <a:cs typeface="Carlito"/>
              </a:rPr>
              <a:t>;</a:t>
            </a:r>
          </a:p>
          <a:p>
            <a:pPr marL="1360170">
              <a:lnSpc>
                <a:spcPct val="100000"/>
              </a:lnSpc>
            </a:pPr>
            <a:r>
              <a:rPr lang="en-US" sz="1800" spc="-5" dirty="0" err="1">
                <a:latin typeface="Carlito"/>
                <a:cs typeface="Carlito"/>
              </a:rPr>
              <a:t>art:creationPlace</a:t>
            </a:r>
            <a:r>
              <a:rPr lang="en-US" sz="1800" spc="-15" dirty="0">
                <a:latin typeface="Carlito"/>
                <a:cs typeface="Carlito"/>
              </a:rPr>
              <a:t> </a:t>
            </a:r>
            <a:r>
              <a:rPr lang="en-US" sz="1800" spc="-5" dirty="0">
                <a:latin typeface="Carlito"/>
                <a:cs typeface="Carlito"/>
              </a:rPr>
              <a:t>?loc.</a:t>
            </a:r>
            <a:endParaRPr lang="en-US" sz="1800" dirty="0">
              <a:latin typeface="Carlito"/>
              <a:cs typeface="Carlito"/>
            </a:endParaRPr>
          </a:p>
          <a:p>
            <a:pPr marL="942340" marR="3145155" indent="-481965">
              <a:lnSpc>
                <a:spcPct val="101800"/>
              </a:lnSpc>
            </a:pPr>
            <a:r>
              <a:rPr lang="en-US" sz="1800" spc="-5" dirty="0">
                <a:latin typeface="Carlito"/>
                <a:cs typeface="Carlito"/>
              </a:rPr>
              <a:t>?loc </a:t>
            </a:r>
            <a:r>
              <a:rPr lang="en-US" sz="1800" spc="-5" dirty="0" err="1">
                <a:latin typeface="Carlito"/>
                <a:cs typeface="Carlito"/>
              </a:rPr>
              <a:t>art:locationName</a:t>
            </a:r>
            <a:r>
              <a:rPr lang="en-US" sz="1800" spc="-5" dirty="0">
                <a:latin typeface="Carlito"/>
                <a:cs typeface="Carlito"/>
              </a:rPr>
              <a:t> ?</a:t>
            </a:r>
            <a:r>
              <a:rPr lang="en-US" sz="1800" spc="-5" dirty="0" err="1">
                <a:latin typeface="Carlito"/>
                <a:cs typeface="Carlito"/>
              </a:rPr>
              <a:t>crlocname</a:t>
            </a:r>
            <a:r>
              <a:rPr lang="en-US" sz="1800" spc="-5" dirty="0">
                <a:latin typeface="Carlito"/>
                <a:cs typeface="Carlito"/>
              </a:rPr>
              <a:t>;  </a:t>
            </a:r>
            <a:r>
              <a:rPr lang="en-US" sz="1800" spc="-5" dirty="0" err="1">
                <a:latin typeface="Carlito"/>
                <a:cs typeface="Carlito"/>
              </a:rPr>
              <a:t>art:subRegionOf</a:t>
            </a:r>
            <a:r>
              <a:rPr lang="en-US" sz="1800" spc="-20" dirty="0">
                <a:latin typeface="Carlito"/>
                <a:cs typeface="Carlito"/>
              </a:rPr>
              <a:t> </a:t>
            </a:r>
            <a:r>
              <a:rPr lang="en-US" sz="1800" spc="-5" dirty="0" err="1">
                <a:latin typeface="Carlito"/>
                <a:cs typeface="Carlito"/>
              </a:rPr>
              <a:t>art:Italy</a:t>
            </a:r>
            <a:r>
              <a:rPr lang="en-US" sz="1800" spc="-5" dirty="0">
                <a:latin typeface="Carlito"/>
                <a:cs typeface="Carlito"/>
              </a:rPr>
              <a:t>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1800" dirty="0">
                <a:latin typeface="Carlito"/>
                <a:cs typeface="Carlit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3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FCAE8-8452-4660-AD36-93269ACEBF62}"/>
              </a:ext>
            </a:extLst>
          </p:cNvPr>
          <p:cNvSpPr txBox="1"/>
          <p:nvPr/>
        </p:nvSpPr>
        <p:spPr>
          <a:xfrm>
            <a:off x="942391" y="2116365"/>
            <a:ext cx="10282335" cy="1777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40640">
              <a:lnSpc>
                <a:spcPct val="101800"/>
              </a:lnSpc>
            </a:pPr>
            <a:r>
              <a:rPr lang="en-US" dirty="0"/>
              <a:t>When the request is executed without reasoning, the result is the picture </a:t>
            </a:r>
            <a:r>
              <a:rPr lang="en-US" i="1" dirty="0" err="1"/>
              <a:t>art:LadyWithAnErmine</a:t>
            </a:r>
            <a:r>
              <a:rPr lang="en-US" dirty="0"/>
              <a:t>, which is directly set to be created in Milan (direct </a:t>
            </a:r>
            <a:r>
              <a:rPr lang="en-US" i="1" dirty="0" err="1"/>
              <a:t>subRegionOf</a:t>
            </a:r>
            <a:r>
              <a:rPr lang="en-US" dirty="0"/>
              <a:t> Italy).</a:t>
            </a:r>
          </a:p>
          <a:p>
            <a:pPr marL="12700" marR="40640">
              <a:lnSpc>
                <a:spcPct val="101800"/>
              </a:lnSpc>
            </a:pPr>
            <a:r>
              <a:rPr lang="en-US" dirty="0"/>
              <a:t> If reasoning is enabled, two results are obtained: </a:t>
            </a:r>
            <a:r>
              <a:rPr lang="en-US" i="1" dirty="0" err="1"/>
              <a:t>LadyWithAnErmine</a:t>
            </a:r>
            <a:r>
              <a:rPr lang="en-US" dirty="0"/>
              <a:t> and </a:t>
            </a:r>
            <a:r>
              <a:rPr lang="en-US" i="1" dirty="0" err="1"/>
              <a:t>TheLastSupper</a:t>
            </a:r>
            <a:r>
              <a:rPr lang="en-US" dirty="0"/>
              <a:t>. The second is derived from reasoning, as according to the data in the database ,</a:t>
            </a:r>
            <a:r>
              <a:rPr lang="en-US" i="1" dirty="0" err="1"/>
              <a:t>TheLastSupper</a:t>
            </a:r>
            <a:r>
              <a:rPr lang="en-US" dirty="0"/>
              <a:t> is painted in </a:t>
            </a:r>
            <a:r>
              <a:rPr lang="en-US" dirty="0" err="1"/>
              <a:t>SanVittore</a:t>
            </a:r>
            <a:r>
              <a:rPr lang="en-US" dirty="0"/>
              <a:t>, which is a </a:t>
            </a:r>
            <a:r>
              <a:rPr lang="en-US" i="1" dirty="0" err="1"/>
              <a:t>subRegionOf</a:t>
            </a:r>
            <a:r>
              <a:rPr lang="en-US" dirty="0"/>
              <a:t> Milan, which is a </a:t>
            </a:r>
            <a:r>
              <a:rPr lang="en-US" i="1" dirty="0" err="1"/>
              <a:t>subRegionOf</a:t>
            </a:r>
            <a:r>
              <a:rPr lang="en-US" dirty="0"/>
              <a:t> Italy. In the ontology, the </a:t>
            </a:r>
            <a:r>
              <a:rPr lang="en-US" i="1" dirty="0" err="1"/>
              <a:t>subRegionOf</a:t>
            </a:r>
            <a:r>
              <a:rPr lang="en-US" dirty="0"/>
              <a:t> property is defined as </a:t>
            </a:r>
            <a:r>
              <a:rPr lang="en-US" b="1" dirty="0"/>
              <a:t>transitive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2880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6E4900-0769-4E2C-83C2-5BC0F265D20F}"/>
              </a:ext>
            </a:extLst>
          </p:cNvPr>
          <p:cNvSpPr txBox="1"/>
          <p:nvPr/>
        </p:nvSpPr>
        <p:spPr>
          <a:xfrm>
            <a:off x="618931" y="647105"/>
            <a:ext cx="10954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endParaRPr lang="en-US" sz="1800" dirty="0">
              <a:solidFill>
                <a:srgbClr val="FF0000"/>
              </a:solidFill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cs typeface="Carlito"/>
              </a:rPr>
              <a:t>Result without </a:t>
            </a:r>
            <a:r>
              <a:rPr lang="en-US" sz="1800" spc="-5" dirty="0">
                <a:cs typeface="Carlito"/>
              </a:rPr>
              <a:t>reasoning: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7F962-BB90-45DC-B1B5-9DC4218F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31" y="1293436"/>
            <a:ext cx="10548230" cy="48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D7103-A366-4A82-AE4D-5ECC0377AEFE}"/>
              </a:ext>
            </a:extLst>
          </p:cNvPr>
          <p:cNvSpPr txBox="1"/>
          <p:nvPr/>
        </p:nvSpPr>
        <p:spPr>
          <a:xfrm>
            <a:off x="989045" y="905069"/>
            <a:ext cx="299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with reasoning: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5BD6D-D9B2-45D4-A1ED-9EA8C19D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9" y="1383368"/>
            <a:ext cx="9862457" cy="49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0ADB-84E6-4620-A599-31731ACA70FF}"/>
              </a:ext>
            </a:extLst>
          </p:cNvPr>
          <p:cNvSpPr txBox="1"/>
          <p:nvPr/>
        </p:nvSpPr>
        <p:spPr>
          <a:xfrm flipH="1">
            <a:off x="4272486" y="2230016"/>
            <a:ext cx="376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one more example? </a:t>
            </a:r>
          </a:p>
        </p:txBody>
      </p:sp>
    </p:spTree>
    <p:extLst>
      <p:ext uri="{BB962C8B-B14F-4D97-AF65-F5344CB8AC3E}">
        <p14:creationId xmlns:p14="http://schemas.microsoft.com/office/powerpoint/2010/main" val="263857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7102-D9C0-4B15-9C7E-6E2192B3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321086"/>
          </a:xfrm>
        </p:spPr>
        <p:txBody>
          <a:bodyPr/>
          <a:lstStyle/>
          <a:p>
            <a:pPr algn="ctr"/>
            <a:r>
              <a:rPr lang="en-US" dirty="0"/>
              <a:t>Questions?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1463D-20D8-4CCB-BC78-B4FE2F894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3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1F3E-1DC2-48AB-8E4D-B55D618E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From the Admin menu, we chose Location and Repositories: 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51E0E5E-2FB4-4B77-A4B9-A2D4E6EC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21" y="1433738"/>
            <a:ext cx="5099179" cy="2541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24E6678-04D4-43A5-B0EE-49E12EF412EB}"/>
              </a:ext>
            </a:extLst>
          </p:cNvPr>
          <p:cNvSpPr/>
          <p:nvPr/>
        </p:nvSpPr>
        <p:spPr>
          <a:xfrm>
            <a:off x="996821" y="4630726"/>
            <a:ext cx="5973146" cy="1434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5A387-48F1-4D64-B505-16B90C95FE7B}"/>
              </a:ext>
            </a:extLst>
          </p:cNvPr>
          <p:cNvSpPr txBox="1"/>
          <p:nvPr/>
        </p:nvSpPr>
        <p:spPr>
          <a:xfrm>
            <a:off x="996821" y="4118117"/>
            <a:ext cx="99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opens the page with the current repositories. In the beginning, there is only one system repository: </a:t>
            </a:r>
          </a:p>
        </p:txBody>
      </p:sp>
    </p:spTree>
    <p:extLst>
      <p:ext uri="{BB962C8B-B14F-4D97-AF65-F5344CB8AC3E}">
        <p14:creationId xmlns:p14="http://schemas.microsoft.com/office/powerpoint/2010/main" val="419616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0E04-56CD-4069-ACF5-E5D417EB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about the KB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AC6-46A4-4277-A36B-05FB0DD9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knowledge base contains information about:</a:t>
            </a:r>
          </a:p>
          <a:p>
            <a:pPr lvl="1"/>
            <a:r>
              <a:rPr lang="en-US" sz="1800" dirty="0"/>
              <a:t> artists,</a:t>
            </a:r>
          </a:p>
          <a:p>
            <a:pPr lvl="1"/>
            <a:r>
              <a:rPr lang="en-US" sz="1800" dirty="0"/>
              <a:t> their works (paintings and sculptures),</a:t>
            </a:r>
          </a:p>
          <a:p>
            <a:pPr lvl="1"/>
            <a:r>
              <a:rPr lang="en-US" sz="1800" dirty="0"/>
              <a:t>museums.</a:t>
            </a:r>
          </a:p>
          <a:p>
            <a:pPr marL="0" indent="0">
              <a:buNone/>
            </a:pPr>
            <a:r>
              <a:rPr lang="en-US" sz="2000" dirty="0"/>
              <a:t> There is also additional information about: </a:t>
            </a:r>
          </a:p>
          <a:p>
            <a:pPr lvl="1"/>
            <a:r>
              <a:rPr lang="en-US" sz="1800" dirty="0"/>
              <a:t>the location of each museum,</a:t>
            </a:r>
          </a:p>
          <a:p>
            <a:pPr lvl="1"/>
            <a:r>
              <a:rPr lang="en-US" sz="1800" dirty="0"/>
              <a:t>when and where the individual works were created,</a:t>
            </a:r>
          </a:p>
          <a:p>
            <a:pPr lvl="1"/>
            <a:r>
              <a:rPr lang="en-US" sz="1800" dirty="0"/>
              <a:t>the names and birthplaces of the artists. </a:t>
            </a:r>
          </a:p>
        </p:txBody>
      </p:sp>
    </p:spTree>
    <p:extLst>
      <p:ext uri="{BB962C8B-B14F-4D97-AF65-F5344CB8AC3E}">
        <p14:creationId xmlns:p14="http://schemas.microsoft.com/office/powerpoint/2010/main" val="402855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C3C40C0-81C0-4F4B-BAE6-02C229B5EEAC}"/>
              </a:ext>
            </a:extLst>
          </p:cNvPr>
          <p:cNvSpPr/>
          <p:nvPr/>
        </p:nvSpPr>
        <p:spPr>
          <a:xfrm>
            <a:off x="3540358" y="238125"/>
            <a:ext cx="5745540" cy="6381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910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4ECF-B434-43E3-98D2-5E443114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Creating a repository in </a:t>
            </a:r>
            <a:r>
              <a:rPr lang="en-US" dirty="0" err="1"/>
              <a:t>GraphDB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C38E-87DB-4B85-88EE-D1507AD95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73071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For the realization of this project, we use </a:t>
            </a:r>
            <a:r>
              <a:rPr lang="en-US" sz="2000" dirty="0" err="1"/>
              <a:t>GraphDB</a:t>
            </a:r>
            <a:r>
              <a:rPr lang="en-US" sz="2000" dirty="0"/>
              <a:t> Free. After installation and launch of the product, its graphical view opens in the default browser.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52536-ED78-40DE-B622-D98F58FF6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6"/>
          <a:stretch/>
        </p:blipFill>
        <p:spPr>
          <a:xfrm>
            <a:off x="1527888" y="2178738"/>
            <a:ext cx="9136224" cy="44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2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DEF395-5A8E-4FA9-BFFF-17920C071C1B}"/>
              </a:ext>
            </a:extLst>
          </p:cNvPr>
          <p:cNvSpPr txBox="1"/>
          <p:nvPr/>
        </p:nvSpPr>
        <p:spPr>
          <a:xfrm>
            <a:off x="1136002" y="591050"/>
            <a:ext cx="9556879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dirty="0"/>
              <a:t>We select "Create new repository". We choose the name of the repository, select the reasoning rules to be OWL-Horst (Optimized), and click the “Create” button in the end. </a:t>
            </a:r>
            <a:endParaRPr lang="ru-RU" sz="1800" dirty="0">
              <a:latin typeface="Carlito"/>
              <a:cs typeface="Carl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86DCF-76AC-47A8-B385-CBD2C304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02" y="1561439"/>
            <a:ext cx="9199188" cy="45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6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EE0656-D467-4779-9145-DBE027AA9199}"/>
              </a:ext>
            </a:extLst>
          </p:cNvPr>
          <p:cNvSpPr txBox="1"/>
          <p:nvPr/>
        </p:nvSpPr>
        <p:spPr>
          <a:xfrm>
            <a:off x="622818" y="745191"/>
            <a:ext cx="9724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upload the required file to the repository, we select the menu Import -&gt; RDF -&gt; Upload RDF files: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ABF2D-942B-46AB-92F5-A3DF56D8FED0}"/>
              </a:ext>
            </a:extLst>
          </p:cNvPr>
          <p:cNvSpPr txBox="1"/>
          <p:nvPr/>
        </p:nvSpPr>
        <p:spPr>
          <a:xfrm>
            <a:off x="825149" y="4631416"/>
            <a:ext cx="9933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We select to upload the required file and click the “Import” button for the file. Select the Base URI to be http://www.art-ontology.com/fmi#, and we again select “Import”.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3E861D-65DF-4EE8-894A-B8EDE9AE9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6" r="1276" b="26122"/>
          <a:stretch/>
        </p:blipFill>
        <p:spPr>
          <a:xfrm>
            <a:off x="706016" y="1334277"/>
            <a:ext cx="8661919" cy="322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6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EF2AF8D-147F-4977-B6E9-80E4386ACF26}"/>
              </a:ext>
            </a:extLst>
          </p:cNvPr>
          <p:cNvSpPr txBox="1"/>
          <p:nvPr/>
        </p:nvSpPr>
        <p:spPr>
          <a:xfrm>
            <a:off x="951722" y="4123097"/>
            <a:ext cx="67180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cs typeface="Carlito"/>
              </a:rPr>
              <a:t>If everything is all right, we will see the following: </a:t>
            </a:r>
            <a:endParaRPr dirty="0"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F4682-C34A-48CF-817E-D60978355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" r="584" b="1480"/>
          <a:stretch/>
        </p:blipFill>
        <p:spPr>
          <a:xfrm>
            <a:off x="951722" y="811763"/>
            <a:ext cx="8397551" cy="3069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E49A28-6411-44D0-AFA6-E11AFAC49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5" y="4810355"/>
            <a:ext cx="10969690" cy="7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BDC-928A-4225-A230-B7106CB8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3AA8-AB23-46CE-96A0-E4869F6FF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7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 </a:t>
            </a:r>
            <a:r>
              <a:rPr lang="en-US" sz="1800" dirty="0" err="1"/>
              <a:t>GraphDB</a:t>
            </a:r>
            <a:r>
              <a:rPr lang="en-US" sz="1800" dirty="0"/>
              <a:t> we write queries after we select “SPARQL” form the menu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18E71-FFFB-4DD4-A008-7DD4304B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2095482"/>
            <a:ext cx="10537913" cy="33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80D1F8-D508-406F-B758-D53BEEC4575E}"/>
              </a:ext>
            </a:extLst>
          </p:cNvPr>
          <p:cNvSpPr txBox="1"/>
          <p:nvPr/>
        </p:nvSpPr>
        <p:spPr>
          <a:xfrm>
            <a:off x="732452" y="1420802"/>
            <a:ext cx="104502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request is written in the specified window. It is possible to specify whether reasoning should be used in its implementation based on a logical conclusion on the knowledge and data from the ontology or not. </a:t>
            </a:r>
          </a:p>
          <a:p>
            <a:r>
              <a:rPr lang="en-US" dirty="0"/>
              <a:t>If not, the result of the execution of the application will be based only on the knowledge and the data,  that are included explicitly in the ontology.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A64EC-958F-4378-84F9-7960D44F1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22" t="38095" r="893" b="50000"/>
          <a:stretch/>
        </p:blipFill>
        <p:spPr>
          <a:xfrm>
            <a:off x="1464905" y="3020785"/>
            <a:ext cx="1278295" cy="816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FF41D-848B-4872-ADCE-963C967CCFAF}"/>
              </a:ext>
            </a:extLst>
          </p:cNvPr>
          <p:cNvSpPr txBox="1"/>
          <p:nvPr/>
        </p:nvSpPr>
        <p:spPr>
          <a:xfrm>
            <a:off x="3209732" y="3020785"/>
            <a:ext cx="7305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If two arrows are visible in the right bar of the window, this means that the reasoning option is 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if only one arrow is visible, this is an indication that the execution of the query does not include the results of reasoning.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4A355D-254F-483F-A6F7-DBB5949A7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75" t="38220" r="740" b="48844"/>
          <a:stretch/>
        </p:blipFill>
        <p:spPr>
          <a:xfrm>
            <a:off x="1558212" y="4164930"/>
            <a:ext cx="1278295" cy="88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867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Carlito</vt:lpstr>
      <vt:lpstr>Office Theme</vt:lpstr>
      <vt:lpstr>Introduction to GraphDB </vt:lpstr>
      <vt:lpstr>Information about the KB</vt:lpstr>
      <vt:lpstr>PowerPoint Presentation</vt:lpstr>
      <vt:lpstr>2. Creating a repository in GraphDB</vt:lpstr>
      <vt:lpstr>PowerPoint Presentation</vt:lpstr>
      <vt:lpstr>PowerPoint Presentation</vt:lpstr>
      <vt:lpstr>PowerPoint Presentation</vt:lpstr>
      <vt:lpstr>3. Queries </vt:lpstr>
      <vt:lpstr>PowerPoint Presentation</vt:lpstr>
      <vt:lpstr>3.1. Queries without reasoning </vt:lpstr>
      <vt:lpstr>PowerPoint Presentation</vt:lpstr>
      <vt:lpstr>2. Queries with reasoning </vt:lpstr>
      <vt:lpstr>PowerPoint Presentation</vt:lpstr>
      <vt:lpstr>PowerPoint Presentation</vt:lpstr>
      <vt:lpstr>PowerPoint Presentation</vt:lpstr>
      <vt:lpstr>PowerPoint Presentation</vt:lpstr>
      <vt:lpstr>Questions? </vt:lpstr>
      <vt:lpstr>From the Admin menu, we chose Location and Repositories: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GraphDB </dc:title>
  <dc:creator>HP</dc:creator>
  <cp:lastModifiedBy>HP</cp:lastModifiedBy>
  <cp:revision>24</cp:revision>
  <dcterms:created xsi:type="dcterms:W3CDTF">2021-01-29T14:25:06Z</dcterms:created>
  <dcterms:modified xsi:type="dcterms:W3CDTF">2021-01-29T21:28:44Z</dcterms:modified>
</cp:coreProperties>
</file>