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99" r:id="rId4"/>
    <p:sldId id="300" r:id="rId5"/>
    <p:sldId id="258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05" r:id="rId28"/>
    <p:sldId id="306" r:id="rId29"/>
    <p:sldId id="304" r:id="rId30"/>
    <p:sldId id="303" r:id="rId31"/>
    <p:sldId id="301" r:id="rId32"/>
    <p:sldId id="297" r:id="rId33"/>
    <p:sldId id="29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C844-FFD0-4DBD-B847-584F10A4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701DB-A4D6-4DC3-B8CC-AA242668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23B5-EACA-49C0-A0EF-19BAE289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C176-85B5-44C2-BED4-D1707B85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158F-F31C-4530-8364-7C861D4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0F0D-5D51-47C6-AA50-F6E605F3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4B3F-19DB-4E98-B86D-A39FC17A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D795-9C15-4BA3-8E33-DD1D5710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D99D-46B9-47F0-BD49-A68A9C10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BA47-9642-4BAE-A5B8-1D53AC8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FB4E8-FE6C-4A77-B27C-43BE9DC98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1B6A2-75F7-4603-B403-4FAF2834B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C4F8-5F85-419C-B47A-C980B1C2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F42C-00A1-474E-86E8-C0BF11A3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AB3F-22C6-42E0-8BC5-A1E13A97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2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2569" y="461594"/>
            <a:ext cx="257886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13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D976-7404-467D-A110-802C8F91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2EEE-1BA2-48F1-B76D-41A80FA9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A9BD-BF87-4BF6-9F25-D644F480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C930-92C9-48E7-B064-668C3EC4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9C8E-4F2E-41F8-B2B6-0C9D1AAB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7AE1-ABD5-4847-96DD-9F469AB9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1FA9-AF9B-4A43-89F0-A9255B73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F739-DEB6-409F-9CC3-739C1BB4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33B7-386F-46BF-A8E8-13F5427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34EA-BE8A-49A5-A403-CB48E401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0B10-A648-496D-859F-DCD2C7A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FABF-240C-4C9F-8553-DFD0A092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2FCB-2003-4C56-9BC1-56145086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B37F-CA35-4E1E-AB67-DA79051A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1546-5E8C-478E-AFA9-49DBE410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74B5A-E46A-455F-9D73-30DB272E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33DB-8CC9-4450-9D06-2293FD0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B286-1F22-4756-B384-5DCA7AAB6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0EEDA-D317-4980-92A9-CAEE54B3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D411-DFCD-477D-803D-2A79B076F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CC581-9D69-4ACA-8B4E-D17FCBD59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A3A3D-107D-48E2-A226-1D7FABC9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40FEB-B0CC-4E68-A049-56ADB43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6E2C2-C067-49DC-A591-1447A31A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E07-43D4-42DA-921A-907C79CF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29C4-FBF8-4714-AC71-ADCC7805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370C-BF20-4528-82AB-26C9FB4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45268-8034-4FD0-B326-0D4146F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3B38-99E9-4B76-BDAB-48E57BD5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034E6-7DF1-4F0B-8BDB-B2110ACA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26D7-D3B1-49A2-95A6-F694C96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E24F-E55B-427D-B183-497655E9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EAFD-74FD-4548-A959-740BF61B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5090B-8E3A-4E6B-80DB-B0B37340C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DC0C-7E16-4091-832C-BEFAC140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5AFA-778D-4B3A-B26B-2CC710B2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8D8E-7CB5-4FE2-B087-D94C1211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86CC-ABD1-40E0-A1A3-5EBDEFFC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6DA51-0221-4B0C-A4DB-02494985E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7FAD8-FD2C-4DA1-985D-777195441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D8788-B9C5-4479-835B-D0AF164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293B-E79F-4588-BF3E-6CCD5332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B9D5-EC03-4DF1-B33B-90B2A58C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8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CF6DD-4786-4659-A1CA-DD72FEF7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55C6-68CE-4766-9993-1889C5BB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A2B2-D9CD-46A6-AE66-BB8BFEEDD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A105-357F-4D53-8C2D-3A4BA3317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6D86-799F-4F65-851A-1B5BD53E6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db.ontotext.com/documentation/free/quick-start-guid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628650" y="2963799"/>
            <a:ext cx="78867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400" b="1" spc="-15" dirty="0"/>
              <a:t>Introduction </a:t>
            </a:r>
            <a:r>
              <a:rPr lang="en-US" sz="4400" b="1" spc="-40" dirty="0"/>
              <a:t>to  </a:t>
            </a:r>
            <a:r>
              <a:rPr lang="en-US" sz="4400" b="1" spc="-35" dirty="0"/>
              <a:t>Graph</a:t>
            </a:r>
            <a:r>
              <a:rPr lang="en-US" sz="4400" b="1" spc="-60" dirty="0"/>
              <a:t> </a:t>
            </a:r>
            <a:r>
              <a:rPr lang="en-US" sz="4400" b="1" spc="-2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029" y="3894201"/>
            <a:ext cx="5633085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2589" marR="5080" indent="-1660525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</a:p>
          <a:p>
            <a:pPr marL="1672589" marR="5080" indent="-1660525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888888"/>
                </a:solidFill>
                <a:latin typeface="Carlito"/>
                <a:cs typeface="Carlito"/>
              </a:rPr>
              <a:t>Knowledge bases course </a:t>
            </a:r>
          </a:p>
          <a:p>
            <a:pPr marL="1672589" marR="5080" indent="-1660525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888888"/>
                </a:solidFill>
                <a:latin typeface="Carlito"/>
                <a:cs typeface="Carlito"/>
              </a:rPr>
              <a:t>Master program of AI</a:t>
            </a:r>
          </a:p>
          <a:p>
            <a:pPr marL="1672589" marR="5080" indent="-1660525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888888"/>
                </a:solidFill>
                <a:latin typeface="Carlito"/>
                <a:cs typeface="Carlito"/>
              </a:rPr>
              <a:t>Sofia University, Bulgaria  </a:t>
            </a:r>
          </a:p>
          <a:p>
            <a:pPr marL="1672589" marR="5080" indent="-1660525">
              <a:lnSpc>
                <a:spcPct val="100000"/>
              </a:lnSpc>
              <a:spcBef>
                <a:spcPts val="100"/>
              </a:spcBef>
            </a:pPr>
            <a:endParaRPr lang="en-US" sz="3200" spc="-10" dirty="0">
              <a:solidFill>
                <a:srgbClr val="888888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406" y="549560"/>
            <a:ext cx="685990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Column </a:t>
            </a:r>
            <a:r>
              <a:rPr b="1" spc="-20" dirty="0"/>
              <a:t>Family: </a:t>
            </a:r>
            <a:r>
              <a:rPr b="1" spc="-15" dirty="0"/>
              <a:t>Pros </a:t>
            </a:r>
            <a:r>
              <a:rPr b="1" dirty="0"/>
              <a:t>and</a:t>
            </a:r>
            <a:r>
              <a:rPr b="1" spc="-15" dirty="0"/>
              <a:t> </a:t>
            </a:r>
            <a:r>
              <a:rPr b="1" dirty="0"/>
              <a:t>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5147310" cy="3250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Supports Simi-Structured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Naturally </a:t>
            </a:r>
            <a:r>
              <a:rPr sz="2800" spc="-25" dirty="0">
                <a:latin typeface="Carlito"/>
                <a:cs typeface="Carlito"/>
              </a:rPr>
              <a:t>Indexed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(columns)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Scalable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Poor for </a:t>
            </a:r>
            <a:r>
              <a:rPr sz="2800" spc="-15" dirty="0">
                <a:latin typeface="Carlito"/>
                <a:cs typeface="Carlito"/>
              </a:rPr>
              <a:t>interconnected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125" y="549560"/>
            <a:ext cx="48621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Document</a:t>
            </a:r>
            <a:r>
              <a:rPr b="1" spc="-95" dirty="0"/>
              <a:t> </a:t>
            </a:r>
            <a:r>
              <a:rPr b="1" spc="-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5978525" cy="3250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Data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Model: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collection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documents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document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35" dirty="0">
                <a:latin typeface="Carlito"/>
                <a:cs typeface="Carlito"/>
              </a:rPr>
              <a:t>key </a:t>
            </a:r>
            <a:r>
              <a:rPr sz="2800" spc="-10" dirty="0">
                <a:latin typeface="Carlito"/>
                <a:cs typeface="Carlito"/>
              </a:rPr>
              <a:t>value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collection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Index-centric, </a:t>
            </a:r>
            <a:r>
              <a:rPr sz="2800" spc="-5" dirty="0">
                <a:latin typeface="Carlito"/>
                <a:cs typeface="Carlito"/>
              </a:rPr>
              <a:t>lots of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map-reduce</a:t>
            </a:r>
            <a:endParaRPr sz="2800">
              <a:latin typeface="Carlito"/>
              <a:cs typeface="Carlito"/>
            </a:endParaRPr>
          </a:p>
          <a:p>
            <a:pPr marL="527685" indent="-457834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-10" dirty="0">
                <a:latin typeface="Carlito"/>
                <a:cs typeface="Carlito"/>
              </a:rPr>
              <a:t>Examples: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15" dirty="0">
                <a:latin typeface="Carlito"/>
                <a:cs typeface="Carlito"/>
              </a:rPr>
              <a:t>CouchDB,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MongoDB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96646"/>
            <a:ext cx="7570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/>
              <a:t>Document Databases: </a:t>
            </a:r>
            <a:r>
              <a:rPr sz="4000" b="1" spc="-20" dirty="0"/>
              <a:t>Pros </a:t>
            </a:r>
            <a:r>
              <a:rPr sz="4000" b="1" dirty="0"/>
              <a:t>and</a:t>
            </a:r>
            <a:r>
              <a:rPr sz="4000" b="1" spc="-55" dirty="0"/>
              <a:t> </a:t>
            </a:r>
            <a:r>
              <a:rPr sz="4000" b="1" spc="-5" dirty="0"/>
              <a:t>Cons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6617334" cy="37623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Simple, powerful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Scalable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Poor for </a:t>
            </a:r>
            <a:r>
              <a:rPr sz="2800" spc="-15" dirty="0">
                <a:latin typeface="Carlito"/>
                <a:cs typeface="Carlito"/>
              </a:rPr>
              <a:t>interconnected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Query model </a:t>
            </a:r>
            <a:r>
              <a:rPr sz="2800" spc="-10" dirty="0">
                <a:latin typeface="Carlito"/>
                <a:cs typeface="Carlito"/>
              </a:rPr>
              <a:t>limited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keys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indexes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Map </a:t>
            </a:r>
            <a:r>
              <a:rPr sz="2800" spc="-10" dirty="0">
                <a:latin typeface="Carlito"/>
                <a:cs typeface="Carlito"/>
              </a:rPr>
              <a:t>reduce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larger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queries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804" y="495700"/>
            <a:ext cx="38842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5" dirty="0"/>
              <a:t>Graph</a:t>
            </a:r>
            <a:r>
              <a:rPr sz="4000" b="1" spc="-90" dirty="0"/>
              <a:t> </a:t>
            </a:r>
            <a:r>
              <a:rPr sz="4000" b="1" spc="-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442200" cy="22263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Data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Model:</a:t>
            </a: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rlito"/>
                <a:cs typeface="Carlito"/>
              </a:rPr>
              <a:t>Nodes and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Relationships</a:t>
            </a:r>
            <a:endParaRPr sz="2800" dirty="0">
              <a:latin typeface="Carlito"/>
              <a:cs typeface="Carlito"/>
            </a:endParaRPr>
          </a:p>
          <a:p>
            <a:pPr marL="527685" lvl="1" indent="-457834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-10" dirty="0">
                <a:latin typeface="Carlito"/>
                <a:cs typeface="Carlito"/>
              </a:rPr>
              <a:t>Examples:</a:t>
            </a:r>
            <a:endParaRPr sz="3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5" dirty="0">
                <a:latin typeface="Carlito"/>
                <a:cs typeface="Carlito"/>
              </a:rPr>
              <a:t>Neo4j, </a:t>
            </a:r>
            <a:r>
              <a:rPr sz="2800" spc="-15" dirty="0">
                <a:latin typeface="Carlito"/>
                <a:cs typeface="Carlito"/>
              </a:rPr>
              <a:t>OrientDB, </a:t>
            </a:r>
            <a:r>
              <a:rPr lang="en-US" sz="2800" spc="-15" dirty="0" err="1">
                <a:latin typeface="Carlito"/>
                <a:cs typeface="Carlito"/>
              </a:rPr>
              <a:t>GraphDB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946" y="526477"/>
            <a:ext cx="73653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/>
              <a:t>Graph </a:t>
            </a:r>
            <a:r>
              <a:rPr sz="3600" spc="-5" dirty="0"/>
              <a:t>Databases: </a:t>
            </a:r>
            <a:r>
              <a:rPr sz="3600" spc="-20" dirty="0"/>
              <a:t>Pros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6950075" cy="327204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Pros: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Powerful data </a:t>
            </a:r>
            <a:r>
              <a:rPr sz="2800" spc="-5" dirty="0">
                <a:latin typeface="Carlito"/>
                <a:cs typeface="Carlito"/>
              </a:rPr>
              <a:t>model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Connected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locally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indexed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rlito"/>
                <a:cs typeface="Carlito"/>
              </a:rPr>
              <a:t>Easy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query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Cons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Requires rewiring your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brain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0327" y="1845564"/>
            <a:ext cx="6871970" cy="3962400"/>
            <a:chOff x="1100327" y="1845564"/>
            <a:chExt cx="6871970" cy="3962400"/>
          </a:xfrm>
        </p:grpSpPr>
        <p:sp>
          <p:nvSpPr>
            <p:cNvPr id="3" name="object 3"/>
            <p:cNvSpPr/>
            <p:nvPr/>
          </p:nvSpPr>
          <p:spPr>
            <a:xfrm>
              <a:off x="3293729" y="2303338"/>
              <a:ext cx="1056925" cy="564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1811" y="2330704"/>
              <a:ext cx="893444" cy="401955"/>
            </a:xfrm>
            <a:custGeom>
              <a:avLst/>
              <a:gdLst/>
              <a:ahLst/>
              <a:cxnLst/>
              <a:rect l="l" t="t" r="r" b="b"/>
              <a:pathLst>
                <a:path w="893445" h="401955">
                  <a:moveTo>
                    <a:pt x="759078" y="0"/>
                  </a:moveTo>
                  <a:lnTo>
                    <a:pt x="133985" y="0"/>
                  </a:lnTo>
                  <a:lnTo>
                    <a:pt x="91618" y="6825"/>
                  </a:lnTo>
                  <a:lnTo>
                    <a:pt x="54836" y="25830"/>
                  </a:lnTo>
                  <a:lnTo>
                    <a:pt x="25838" y="54809"/>
                  </a:lnTo>
                  <a:lnTo>
                    <a:pt x="6826" y="91553"/>
                  </a:lnTo>
                  <a:lnTo>
                    <a:pt x="0" y="133858"/>
                  </a:lnTo>
                  <a:lnTo>
                    <a:pt x="0" y="267843"/>
                  </a:lnTo>
                  <a:lnTo>
                    <a:pt x="6826" y="310160"/>
                  </a:lnTo>
                  <a:lnTo>
                    <a:pt x="25838" y="346936"/>
                  </a:lnTo>
                  <a:lnTo>
                    <a:pt x="54836" y="375952"/>
                  </a:lnTo>
                  <a:lnTo>
                    <a:pt x="91618" y="394989"/>
                  </a:lnTo>
                  <a:lnTo>
                    <a:pt x="133985" y="401828"/>
                  </a:lnTo>
                  <a:lnTo>
                    <a:pt x="759078" y="401828"/>
                  </a:lnTo>
                  <a:lnTo>
                    <a:pt x="801396" y="394989"/>
                  </a:lnTo>
                  <a:lnTo>
                    <a:pt x="838172" y="375952"/>
                  </a:lnTo>
                  <a:lnTo>
                    <a:pt x="867188" y="346936"/>
                  </a:lnTo>
                  <a:lnTo>
                    <a:pt x="886225" y="310160"/>
                  </a:lnTo>
                  <a:lnTo>
                    <a:pt x="893063" y="267843"/>
                  </a:lnTo>
                  <a:lnTo>
                    <a:pt x="893063" y="133858"/>
                  </a:lnTo>
                  <a:lnTo>
                    <a:pt x="886225" y="91553"/>
                  </a:lnTo>
                  <a:lnTo>
                    <a:pt x="867188" y="54809"/>
                  </a:lnTo>
                  <a:lnTo>
                    <a:pt x="838172" y="25830"/>
                  </a:lnTo>
                  <a:lnTo>
                    <a:pt x="801396" y="6825"/>
                  </a:lnTo>
                  <a:lnTo>
                    <a:pt x="75907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0327" y="1845564"/>
              <a:ext cx="565404" cy="3820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210" y="2073910"/>
              <a:ext cx="153035" cy="3409315"/>
            </a:xfrm>
            <a:custGeom>
              <a:avLst/>
              <a:gdLst/>
              <a:ahLst/>
              <a:cxnLst/>
              <a:rect l="l" t="t" r="r" b="b"/>
              <a:pathLst>
                <a:path w="153034" h="3409315">
                  <a:moveTo>
                    <a:pt x="76225" y="101600"/>
                  </a:moveTo>
                  <a:lnTo>
                    <a:pt x="50825" y="118527"/>
                  </a:lnTo>
                  <a:lnTo>
                    <a:pt x="50825" y="3408933"/>
                  </a:lnTo>
                  <a:lnTo>
                    <a:pt x="101625" y="3408934"/>
                  </a:lnTo>
                  <a:lnTo>
                    <a:pt x="101616" y="118527"/>
                  </a:lnTo>
                  <a:lnTo>
                    <a:pt x="76225" y="101600"/>
                  </a:lnTo>
                  <a:close/>
                </a:path>
                <a:path w="153034" h="3409315">
                  <a:moveTo>
                    <a:pt x="76225" y="0"/>
                  </a:moveTo>
                  <a:lnTo>
                    <a:pt x="0" y="152400"/>
                  </a:lnTo>
                  <a:lnTo>
                    <a:pt x="50816" y="118533"/>
                  </a:lnTo>
                  <a:lnTo>
                    <a:pt x="50825" y="101600"/>
                  </a:lnTo>
                  <a:lnTo>
                    <a:pt x="127025" y="101600"/>
                  </a:lnTo>
                  <a:lnTo>
                    <a:pt x="76225" y="0"/>
                  </a:lnTo>
                  <a:close/>
                </a:path>
                <a:path w="153034" h="3409315">
                  <a:moveTo>
                    <a:pt x="127025" y="101600"/>
                  </a:moveTo>
                  <a:lnTo>
                    <a:pt x="101625" y="101600"/>
                  </a:lnTo>
                  <a:lnTo>
                    <a:pt x="101625" y="118533"/>
                  </a:lnTo>
                  <a:lnTo>
                    <a:pt x="152425" y="152400"/>
                  </a:lnTo>
                  <a:lnTo>
                    <a:pt x="127025" y="101600"/>
                  </a:lnTo>
                  <a:close/>
                </a:path>
                <a:path w="153034" h="3409315">
                  <a:moveTo>
                    <a:pt x="101625" y="101600"/>
                  </a:moveTo>
                  <a:lnTo>
                    <a:pt x="76225" y="101600"/>
                  </a:lnTo>
                  <a:lnTo>
                    <a:pt x="101625" y="118533"/>
                  </a:lnTo>
                  <a:lnTo>
                    <a:pt x="101625" y="101600"/>
                  </a:lnTo>
                  <a:close/>
                </a:path>
                <a:path w="153034" h="3409315">
                  <a:moveTo>
                    <a:pt x="76225" y="101600"/>
                  </a:moveTo>
                  <a:lnTo>
                    <a:pt x="50825" y="101600"/>
                  </a:lnTo>
                  <a:lnTo>
                    <a:pt x="50825" y="118527"/>
                  </a:lnTo>
                  <a:lnTo>
                    <a:pt x="76225" y="10160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7487" y="5241035"/>
              <a:ext cx="6734556" cy="566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2671" y="5394325"/>
              <a:ext cx="6322695" cy="152400"/>
            </a:xfrm>
            <a:custGeom>
              <a:avLst/>
              <a:gdLst/>
              <a:ahLst/>
              <a:cxnLst/>
              <a:rect l="l" t="t" r="r" b="b"/>
              <a:pathLst>
                <a:path w="6322695" h="152400">
                  <a:moveTo>
                    <a:pt x="6169786" y="0"/>
                  </a:moveTo>
                  <a:lnTo>
                    <a:pt x="6220586" y="76200"/>
                  </a:lnTo>
                  <a:lnTo>
                    <a:pt x="6169786" y="152400"/>
                  </a:lnTo>
                  <a:lnTo>
                    <a:pt x="6271386" y="101600"/>
                  </a:lnTo>
                  <a:lnTo>
                    <a:pt x="6220713" y="101600"/>
                  </a:lnTo>
                  <a:lnTo>
                    <a:pt x="6220713" y="50800"/>
                  </a:lnTo>
                  <a:lnTo>
                    <a:pt x="6271386" y="50800"/>
                  </a:lnTo>
                  <a:lnTo>
                    <a:pt x="6169786" y="0"/>
                  </a:lnTo>
                  <a:close/>
                </a:path>
                <a:path w="6322695" h="152400">
                  <a:moveTo>
                    <a:pt x="6203653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6203653" y="101600"/>
                  </a:lnTo>
                  <a:lnTo>
                    <a:pt x="6220586" y="76200"/>
                  </a:lnTo>
                  <a:lnTo>
                    <a:pt x="6203653" y="50800"/>
                  </a:lnTo>
                  <a:close/>
                </a:path>
                <a:path w="6322695" h="152400">
                  <a:moveTo>
                    <a:pt x="6271386" y="50800"/>
                  </a:moveTo>
                  <a:lnTo>
                    <a:pt x="6220713" y="50800"/>
                  </a:lnTo>
                  <a:lnTo>
                    <a:pt x="6220713" y="101600"/>
                  </a:lnTo>
                  <a:lnTo>
                    <a:pt x="6271386" y="101600"/>
                  </a:lnTo>
                  <a:lnTo>
                    <a:pt x="6322186" y="76200"/>
                  </a:lnTo>
                  <a:lnTo>
                    <a:pt x="6271386" y="5080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1412" y="3942588"/>
              <a:ext cx="1152143" cy="6614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7485" y="4018407"/>
              <a:ext cx="893444" cy="401955"/>
            </a:xfrm>
            <a:custGeom>
              <a:avLst/>
              <a:gdLst/>
              <a:ahLst/>
              <a:cxnLst/>
              <a:rect l="l" t="t" r="r" b="b"/>
              <a:pathLst>
                <a:path w="893445" h="401954">
                  <a:moveTo>
                    <a:pt x="758951" y="0"/>
                  </a:moveTo>
                  <a:lnTo>
                    <a:pt x="133857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267843"/>
                  </a:lnTo>
                  <a:lnTo>
                    <a:pt x="6825" y="310160"/>
                  </a:lnTo>
                  <a:lnTo>
                    <a:pt x="25830" y="346936"/>
                  </a:lnTo>
                  <a:lnTo>
                    <a:pt x="54809" y="375952"/>
                  </a:lnTo>
                  <a:lnTo>
                    <a:pt x="91553" y="394989"/>
                  </a:lnTo>
                  <a:lnTo>
                    <a:pt x="133857" y="401828"/>
                  </a:lnTo>
                  <a:lnTo>
                    <a:pt x="758951" y="401828"/>
                  </a:lnTo>
                  <a:lnTo>
                    <a:pt x="801318" y="394989"/>
                  </a:lnTo>
                  <a:lnTo>
                    <a:pt x="838100" y="375952"/>
                  </a:lnTo>
                  <a:lnTo>
                    <a:pt x="867098" y="346936"/>
                  </a:lnTo>
                  <a:lnTo>
                    <a:pt x="886110" y="310160"/>
                  </a:lnTo>
                  <a:lnTo>
                    <a:pt x="892937" y="267843"/>
                  </a:lnTo>
                  <a:lnTo>
                    <a:pt x="892937" y="133858"/>
                  </a:lnTo>
                  <a:lnTo>
                    <a:pt x="886110" y="91553"/>
                  </a:lnTo>
                  <a:lnTo>
                    <a:pt x="867098" y="54809"/>
                  </a:lnTo>
                  <a:lnTo>
                    <a:pt x="838100" y="25830"/>
                  </a:lnTo>
                  <a:lnTo>
                    <a:pt x="801318" y="6825"/>
                  </a:lnTo>
                  <a:lnTo>
                    <a:pt x="75895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45691" y="967181"/>
            <a:ext cx="5511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Living </a:t>
            </a:r>
            <a:r>
              <a:rPr spc="-10" dirty="0"/>
              <a:t>in </a:t>
            </a:r>
            <a:r>
              <a:rPr dirty="0"/>
              <a:t>a NOSQL</a:t>
            </a:r>
            <a:r>
              <a:rPr spc="-20" dirty="0"/>
              <a:t> </a:t>
            </a:r>
            <a:r>
              <a:rPr spc="-40" dirty="0"/>
              <a:t>World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7656" y="2576697"/>
            <a:ext cx="483234" cy="2104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spc="-5" dirty="0">
                <a:latin typeface="Carlito"/>
                <a:cs typeface="Carlito"/>
              </a:rPr>
              <a:t>Compl</a:t>
            </a:r>
            <a:r>
              <a:rPr sz="3600" spc="-65" dirty="0">
                <a:latin typeface="Carlito"/>
                <a:cs typeface="Carlito"/>
              </a:rPr>
              <a:t>e</a:t>
            </a:r>
            <a:r>
              <a:rPr sz="3600" spc="-5" dirty="0">
                <a:latin typeface="Carlito"/>
                <a:cs typeface="Carlito"/>
              </a:rPr>
              <a:t>xity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1954" y="3998722"/>
            <a:ext cx="4743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igTa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e  Clones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5239" y="5551728"/>
            <a:ext cx="73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rlito"/>
                <a:cs typeface="Carlito"/>
              </a:rPr>
              <a:t>Si</a:t>
            </a:r>
            <a:r>
              <a:rPr sz="3600" spc="-80" dirty="0">
                <a:latin typeface="Carlito"/>
                <a:cs typeface="Carlito"/>
              </a:rPr>
              <a:t>z</a:t>
            </a:r>
            <a:r>
              <a:rPr sz="3600" dirty="0">
                <a:latin typeface="Carlito"/>
                <a:cs typeface="Carlito"/>
              </a:rPr>
              <a:t>e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03620" y="4407408"/>
            <a:ext cx="1152525" cy="660400"/>
            <a:chOff x="6103620" y="4407408"/>
            <a:chExt cx="1152525" cy="660400"/>
          </a:xfrm>
        </p:grpSpPr>
        <p:sp>
          <p:nvSpPr>
            <p:cNvPr id="16" name="object 16"/>
            <p:cNvSpPr/>
            <p:nvPr/>
          </p:nvSpPr>
          <p:spPr>
            <a:xfrm>
              <a:off x="6103620" y="4407408"/>
              <a:ext cx="1152144" cy="659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9312" y="4482719"/>
              <a:ext cx="893444" cy="401955"/>
            </a:xfrm>
            <a:custGeom>
              <a:avLst/>
              <a:gdLst/>
              <a:ahLst/>
              <a:cxnLst/>
              <a:rect l="l" t="t" r="r" b="b"/>
              <a:pathLst>
                <a:path w="893445" h="401954">
                  <a:moveTo>
                    <a:pt x="759079" y="0"/>
                  </a:moveTo>
                  <a:lnTo>
                    <a:pt x="133985" y="0"/>
                  </a:lnTo>
                  <a:lnTo>
                    <a:pt x="91618" y="6826"/>
                  </a:lnTo>
                  <a:lnTo>
                    <a:pt x="54836" y="25838"/>
                  </a:lnTo>
                  <a:lnTo>
                    <a:pt x="25838" y="54836"/>
                  </a:lnTo>
                  <a:lnTo>
                    <a:pt x="6826" y="91618"/>
                  </a:lnTo>
                  <a:lnTo>
                    <a:pt x="0" y="133984"/>
                  </a:lnTo>
                  <a:lnTo>
                    <a:pt x="0" y="267842"/>
                  </a:lnTo>
                  <a:lnTo>
                    <a:pt x="6826" y="310209"/>
                  </a:lnTo>
                  <a:lnTo>
                    <a:pt x="25838" y="346991"/>
                  </a:lnTo>
                  <a:lnTo>
                    <a:pt x="54836" y="375989"/>
                  </a:lnTo>
                  <a:lnTo>
                    <a:pt x="91618" y="395001"/>
                  </a:lnTo>
                  <a:lnTo>
                    <a:pt x="133985" y="401827"/>
                  </a:lnTo>
                  <a:lnTo>
                    <a:pt x="759079" y="401827"/>
                  </a:lnTo>
                  <a:lnTo>
                    <a:pt x="801396" y="395001"/>
                  </a:lnTo>
                  <a:lnTo>
                    <a:pt x="838172" y="375989"/>
                  </a:lnTo>
                  <a:lnTo>
                    <a:pt x="867188" y="346991"/>
                  </a:lnTo>
                  <a:lnTo>
                    <a:pt x="886225" y="310209"/>
                  </a:lnTo>
                  <a:lnTo>
                    <a:pt x="893063" y="267842"/>
                  </a:lnTo>
                  <a:lnTo>
                    <a:pt x="893063" y="133984"/>
                  </a:lnTo>
                  <a:lnTo>
                    <a:pt x="886225" y="91618"/>
                  </a:lnTo>
                  <a:lnTo>
                    <a:pt x="867188" y="54836"/>
                  </a:lnTo>
                  <a:lnTo>
                    <a:pt x="838172" y="25838"/>
                  </a:lnTo>
                  <a:lnTo>
                    <a:pt x="801396" y="6826"/>
                  </a:lnTo>
                  <a:lnTo>
                    <a:pt x="7590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45682" y="4463288"/>
            <a:ext cx="5556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y-Va</a:t>
            </a:r>
            <a:r>
              <a:rPr sz="1000" b="1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ue  Store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49277" y="3196402"/>
            <a:ext cx="1057275" cy="564515"/>
            <a:chOff x="4249277" y="3196402"/>
            <a:chExt cx="1057275" cy="564515"/>
          </a:xfrm>
        </p:grpSpPr>
        <p:sp>
          <p:nvSpPr>
            <p:cNvPr id="20" name="object 20"/>
            <p:cNvSpPr/>
            <p:nvPr/>
          </p:nvSpPr>
          <p:spPr>
            <a:xfrm>
              <a:off x="4249277" y="3196402"/>
              <a:ext cx="1056925" cy="5642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7359" y="3223640"/>
              <a:ext cx="893444" cy="401955"/>
            </a:xfrm>
            <a:custGeom>
              <a:avLst/>
              <a:gdLst/>
              <a:ahLst/>
              <a:cxnLst/>
              <a:rect l="l" t="t" r="r" b="b"/>
              <a:pathLst>
                <a:path w="893445" h="401954">
                  <a:moveTo>
                    <a:pt x="758951" y="0"/>
                  </a:moveTo>
                  <a:lnTo>
                    <a:pt x="133857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267843"/>
                  </a:lnTo>
                  <a:lnTo>
                    <a:pt x="6825" y="310209"/>
                  </a:lnTo>
                  <a:lnTo>
                    <a:pt x="25830" y="346991"/>
                  </a:lnTo>
                  <a:lnTo>
                    <a:pt x="54809" y="375989"/>
                  </a:lnTo>
                  <a:lnTo>
                    <a:pt x="91553" y="395001"/>
                  </a:lnTo>
                  <a:lnTo>
                    <a:pt x="133857" y="401828"/>
                  </a:lnTo>
                  <a:lnTo>
                    <a:pt x="758951" y="401828"/>
                  </a:lnTo>
                  <a:lnTo>
                    <a:pt x="801318" y="395001"/>
                  </a:lnTo>
                  <a:lnTo>
                    <a:pt x="838100" y="375989"/>
                  </a:lnTo>
                  <a:lnTo>
                    <a:pt x="867098" y="346991"/>
                  </a:lnTo>
                  <a:lnTo>
                    <a:pt x="886110" y="310209"/>
                  </a:lnTo>
                  <a:lnTo>
                    <a:pt x="892937" y="267843"/>
                  </a:lnTo>
                  <a:lnTo>
                    <a:pt x="892937" y="133858"/>
                  </a:lnTo>
                  <a:lnTo>
                    <a:pt x="886110" y="91553"/>
                  </a:lnTo>
                  <a:lnTo>
                    <a:pt x="867098" y="54809"/>
                  </a:lnTo>
                  <a:lnTo>
                    <a:pt x="838100" y="25830"/>
                  </a:lnTo>
                  <a:lnTo>
                    <a:pt x="801318" y="6825"/>
                  </a:lnTo>
                  <a:lnTo>
                    <a:pt x="75895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30014" y="3203829"/>
            <a:ext cx="574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ocument 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ata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ases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48000" y="2209800"/>
            <a:ext cx="1350645" cy="706120"/>
            <a:chOff x="3048000" y="2209800"/>
            <a:chExt cx="1350645" cy="706120"/>
          </a:xfrm>
        </p:grpSpPr>
        <p:sp>
          <p:nvSpPr>
            <p:cNvPr id="24" name="object 24"/>
            <p:cNvSpPr/>
            <p:nvPr/>
          </p:nvSpPr>
          <p:spPr>
            <a:xfrm>
              <a:off x="3048000" y="2209800"/>
              <a:ext cx="1350264" cy="7056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2284856"/>
              <a:ext cx="1090930" cy="447675"/>
            </a:xfrm>
            <a:custGeom>
              <a:avLst/>
              <a:gdLst/>
              <a:ahLst/>
              <a:cxnLst/>
              <a:rect l="l" t="t" r="r" b="b"/>
              <a:pathLst>
                <a:path w="1090929" h="447675">
                  <a:moveTo>
                    <a:pt x="941451" y="0"/>
                  </a:moveTo>
                  <a:lnTo>
                    <a:pt x="149225" y="0"/>
                  </a:lnTo>
                  <a:lnTo>
                    <a:pt x="102055" y="7606"/>
                  </a:lnTo>
                  <a:lnTo>
                    <a:pt x="61091" y="28789"/>
                  </a:lnTo>
                  <a:lnTo>
                    <a:pt x="28789" y="61091"/>
                  </a:lnTo>
                  <a:lnTo>
                    <a:pt x="7606" y="102055"/>
                  </a:lnTo>
                  <a:lnTo>
                    <a:pt x="0" y="149225"/>
                  </a:lnTo>
                  <a:lnTo>
                    <a:pt x="0" y="298450"/>
                  </a:lnTo>
                  <a:lnTo>
                    <a:pt x="7606" y="345619"/>
                  </a:lnTo>
                  <a:lnTo>
                    <a:pt x="28789" y="386583"/>
                  </a:lnTo>
                  <a:lnTo>
                    <a:pt x="61091" y="418885"/>
                  </a:lnTo>
                  <a:lnTo>
                    <a:pt x="102055" y="440068"/>
                  </a:lnTo>
                  <a:lnTo>
                    <a:pt x="149225" y="447675"/>
                  </a:lnTo>
                  <a:lnTo>
                    <a:pt x="941451" y="447675"/>
                  </a:lnTo>
                  <a:lnTo>
                    <a:pt x="988620" y="440068"/>
                  </a:lnTo>
                  <a:lnTo>
                    <a:pt x="1029584" y="418885"/>
                  </a:lnTo>
                  <a:lnTo>
                    <a:pt x="1061886" y="386583"/>
                  </a:lnTo>
                  <a:lnTo>
                    <a:pt x="1083069" y="345619"/>
                  </a:lnTo>
                  <a:lnTo>
                    <a:pt x="1090676" y="298450"/>
                  </a:lnTo>
                  <a:lnTo>
                    <a:pt x="1090676" y="149225"/>
                  </a:lnTo>
                  <a:lnTo>
                    <a:pt x="1083069" y="102055"/>
                  </a:lnTo>
                  <a:lnTo>
                    <a:pt x="1061886" y="61091"/>
                  </a:lnTo>
                  <a:lnTo>
                    <a:pt x="1029584" y="28789"/>
                  </a:lnTo>
                  <a:lnTo>
                    <a:pt x="988620" y="7606"/>
                  </a:lnTo>
                  <a:lnTo>
                    <a:pt x="94145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74516" y="2317242"/>
            <a:ext cx="591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500" spc="-772" baseline="2777" dirty="0">
                <a:solidFill>
                  <a:srgbClr val="CDCDCD"/>
                </a:solidFill>
                <a:latin typeface="Carlito"/>
                <a:cs typeface="Carlito"/>
              </a:rPr>
              <a:t>R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00" b="1" spc="-3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412" baseline="2777" dirty="0">
                <a:solidFill>
                  <a:srgbClr val="CDCDCD"/>
                </a:solidFill>
                <a:latin typeface="Carlito"/>
                <a:cs typeface="Carlito"/>
              </a:rPr>
              <a:t>D</a:t>
            </a:r>
            <a:r>
              <a:rPr sz="1000" b="1" spc="-27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500" spc="-419" baseline="2777" dirty="0">
                <a:solidFill>
                  <a:srgbClr val="CDCDCD"/>
                </a:solidFill>
                <a:latin typeface="Carlito"/>
                <a:cs typeface="Carlito"/>
              </a:rPr>
              <a:t>B</a:t>
            </a:r>
            <a:r>
              <a:rPr sz="1000" b="1" spc="-27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500" spc="-7" baseline="2777" dirty="0">
                <a:solidFill>
                  <a:srgbClr val="CDCDCD"/>
                </a:solidFill>
                <a:latin typeface="Carlito"/>
                <a:cs typeface="Carlito"/>
              </a:rPr>
              <a:t>MS 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Databases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16935" y="2136648"/>
            <a:ext cx="309880" cy="3400425"/>
            <a:chOff x="2916935" y="2136648"/>
            <a:chExt cx="309880" cy="3400425"/>
          </a:xfrm>
        </p:grpSpPr>
        <p:sp>
          <p:nvSpPr>
            <p:cNvPr id="28" name="object 28"/>
            <p:cNvSpPr/>
            <p:nvPr/>
          </p:nvSpPr>
          <p:spPr>
            <a:xfrm>
              <a:off x="2916935" y="2136648"/>
              <a:ext cx="309372" cy="34000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7519" y="2211832"/>
              <a:ext cx="0" cy="3141345"/>
            </a:xfrm>
            <a:custGeom>
              <a:avLst/>
              <a:gdLst/>
              <a:ahLst/>
              <a:cxnLst/>
              <a:rect l="l" t="t" r="r" b="b"/>
              <a:pathLst>
                <a:path h="3141345">
                  <a:moveTo>
                    <a:pt x="0" y="3140836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33333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31439" y="5520029"/>
            <a:ext cx="1275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90% </a:t>
            </a:r>
            <a:r>
              <a:rPr sz="2400" b="1" dirty="0">
                <a:latin typeface="Carlito"/>
                <a:cs typeface="Carlito"/>
              </a:rPr>
              <a:t>of  Use</a:t>
            </a:r>
            <a:r>
              <a:rPr sz="2400" b="1" spc="-1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86839" y="4602479"/>
            <a:ext cx="1152525" cy="661670"/>
            <a:chOff x="1386839" y="4602479"/>
            <a:chExt cx="1152525" cy="661670"/>
          </a:xfrm>
        </p:grpSpPr>
        <p:sp>
          <p:nvSpPr>
            <p:cNvPr id="32" name="object 32"/>
            <p:cNvSpPr/>
            <p:nvPr/>
          </p:nvSpPr>
          <p:spPr>
            <a:xfrm>
              <a:off x="1386839" y="4602479"/>
              <a:ext cx="1152144" cy="6614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2023" y="4678044"/>
              <a:ext cx="893444" cy="401955"/>
            </a:xfrm>
            <a:custGeom>
              <a:avLst/>
              <a:gdLst/>
              <a:ahLst/>
              <a:cxnLst/>
              <a:rect l="l" t="t" r="r" b="b"/>
              <a:pathLst>
                <a:path w="893444" h="401954">
                  <a:moveTo>
                    <a:pt x="759078" y="0"/>
                  </a:moveTo>
                  <a:lnTo>
                    <a:pt x="133984" y="0"/>
                  </a:lnTo>
                  <a:lnTo>
                    <a:pt x="91667" y="6826"/>
                  </a:lnTo>
                  <a:lnTo>
                    <a:pt x="54891" y="25838"/>
                  </a:lnTo>
                  <a:lnTo>
                    <a:pt x="25875" y="54836"/>
                  </a:lnTo>
                  <a:lnTo>
                    <a:pt x="6838" y="91618"/>
                  </a:lnTo>
                  <a:lnTo>
                    <a:pt x="0" y="133984"/>
                  </a:lnTo>
                  <a:lnTo>
                    <a:pt x="0" y="267842"/>
                  </a:lnTo>
                  <a:lnTo>
                    <a:pt x="6838" y="310209"/>
                  </a:lnTo>
                  <a:lnTo>
                    <a:pt x="25875" y="346991"/>
                  </a:lnTo>
                  <a:lnTo>
                    <a:pt x="54891" y="375989"/>
                  </a:lnTo>
                  <a:lnTo>
                    <a:pt x="91667" y="395001"/>
                  </a:lnTo>
                  <a:lnTo>
                    <a:pt x="133984" y="401827"/>
                  </a:lnTo>
                  <a:lnTo>
                    <a:pt x="759078" y="401827"/>
                  </a:lnTo>
                  <a:lnTo>
                    <a:pt x="801396" y="395001"/>
                  </a:lnTo>
                  <a:lnTo>
                    <a:pt x="838172" y="375989"/>
                  </a:lnTo>
                  <a:lnTo>
                    <a:pt x="867188" y="346991"/>
                  </a:lnTo>
                  <a:lnTo>
                    <a:pt x="886225" y="310209"/>
                  </a:lnTo>
                  <a:lnTo>
                    <a:pt x="893063" y="267842"/>
                  </a:lnTo>
                  <a:lnTo>
                    <a:pt x="893063" y="133984"/>
                  </a:lnTo>
                  <a:lnTo>
                    <a:pt x="886225" y="91618"/>
                  </a:lnTo>
                  <a:lnTo>
                    <a:pt x="867188" y="54836"/>
                  </a:lnTo>
                  <a:lnTo>
                    <a:pt x="838172" y="25838"/>
                  </a:lnTo>
                  <a:lnTo>
                    <a:pt x="801396" y="6826"/>
                  </a:lnTo>
                  <a:lnTo>
                    <a:pt x="75907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18233" y="4658614"/>
            <a:ext cx="57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Re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atio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al 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ata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ases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641" y="2246757"/>
            <a:ext cx="65081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latin typeface="Carlito"/>
                <a:cs typeface="Carlito"/>
              </a:rPr>
              <a:t>What </a:t>
            </a:r>
            <a:r>
              <a:rPr sz="7200" b="1" dirty="0">
                <a:latin typeface="Carlito"/>
                <a:cs typeface="Carlito"/>
              </a:rPr>
              <a:t>is a</a:t>
            </a:r>
            <a:r>
              <a:rPr sz="7200" b="1" spc="-60" dirty="0">
                <a:latin typeface="Carlito"/>
                <a:cs typeface="Carlito"/>
              </a:rPr>
              <a:t> </a:t>
            </a:r>
            <a:r>
              <a:rPr sz="7200" b="1" spc="-30" dirty="0">
                <a:latin typeface="Carlito"/>
                <a:cs typeface="Carlito"/>
              </a:rPr>
              <a:t>Graph?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461594"/>
            <a:ext cx="3919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dirty="0"/>
              <a:t>is a</a:t>
            </a:r>
            <a:r>
              <a:rPr spc="-90" dirty="0"/>
              <a:t> </a:t>
            </a:r>
            <a:r>
              <a:rPr spc="-10" dirty="0"/>
              <a:t>Graph?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9843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abstract representation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set of objects  </a:t>
            </a:r>
            <a:r>
              <a:rPr sz="3200" spc="-10" dirty="0">
                <a:latin typeface="Carlito"/>
                <a:cs typeface="Carlito"/>
              </a:rPr>
              <a:t>where </a:t>
            </a:r>
            <a:r>
              <a:rPr sz="3200" spc="-5" dirty="0">
                <a:latin typeface="Carlito"/>
                <a:cs typeface="Carlito"/>
              </a:rPr>
              <a:t>some </a:t>
            </a:r>
            <a:r>
              <a:rPr sz="3200" spc="-15" dirty="0">
                <a:latin typeface="Carlito"/>
                <a:cs typeface="Carlito"/>
              </a:rPr>
              <a:t>pairs are </a:t>
            </a:r>
            <a:r>
              <a:rPr sz="3200" spc="-10" dirty="0">
                <a:latin typeface="Carlito"/>
                <a:cs typeface="Carlito"/>
              </a:rPr>
              <a:t>connected </a:t>
            </a:r>
            <a:r>
              <a:rPr sz="3200" spc="-15" dirty="0">
                <a:latin typeface="Carlito"/>
                <a:cs typeface="Carlito"/>
              </a:rPr>
              <a:t>by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links.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3200400"/>
            <a:ext cx="561975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9794" y="3133471"/>
            <a:ext cx="2703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Object </a:t>
            </a:r>
            <a:r>
              <a:rPr sz="1800" spc="-20" dirty="0">
                <a:latin typeface="Carlito"/>
                <a:cs typeface="Carlito"/>
              </a:rPr>
              <a:t>(Vertex,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Node)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Link </a:t>
            </a:r>
            <a:r>
              <a:rPr sz="1800" spc="-10" dirty="0">
                <a:latin typeface="Carlito"/>
                <a:cs typeface="Carlito"/>
              </a:rPr>
              <a:t>(Edge, Arc,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Relationship)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461594"/>
            <a:ext cx="5727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Different </a:t>
            </a:r>
            <a:r>
              <a:rPr dirty="0"/>
              <a:t>Kinds </a:t>
            </a:r>
            <a:r>
              <a:rPr spc="10" dirty="0"/>
              <a:t>of</a:t>
            </a:r>
            <a:r>
              <a:rPr spc="-35" dirty="0"/>
              <a:t> </a:t>
            </a:r>
            <a:r>
              <a:rPr spc="-1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3313429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Undirected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Directed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Pseudo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Multi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Hyper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8675" y="1704975"/>
            <a:ext cx="15621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8675" y="2362200"/>
            <a:ext cx="1562100" cy="2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8673" y="3120135"/>
            <a:ext cx="447675" cy="52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3799078"/>
            <a:ext cx="1876425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4572000"/>
            <a:ext cx="2000250" cy="1362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404" y="461594"/>
            <a:ext cx="4952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More </a:t>
            </a:r>
            <a:r>
              <a:rPr dirty="0"/>
              <a:t>Kinds </a:t>
            </a:r>
            <a:r>
              <a:rPr spc="10" dirty="0"/>
              <a:t>of</a:t>
            </a:r>
            <a:r>
              <a:rPr spc="-55" dirty="0"/>
              <a:t> </a:t>
            </a:r>
            <a:r>
              <a:rPr spc="-1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3066415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Weighted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Labeled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Property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Graph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50" y="2886075"/>
            <a:ext cx="15621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3886200"/>
            <a:ext cx="253365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0575" y="1695450"/>
            <a:ext cx="15621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461594"/>
            <a:ext cx="230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" dirty="0"/>
              <a:t>About me 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8000" y="1447800"/>
            <a:ext cx="1905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455165"/>
            <a:ext cx="6550660" cy="401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1148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rlito"/>
                <a:cs typeface="Carlito"/>
              </a:rPr>
              <a:t>Melania </a:t>
            </a:r>
            <a:r>
              <a:rPr lang="en-US" sz="2800" spc="-5" dirty="0" err="1">
                <a:latin typeface="Carlito"/>
                <a:cs typeface="Carlito"/>
              </a:rPr>
              <a:t>Berbatova</a:t>
            </a:r>
            <a:r>
              <a:rPr lang="en-US" sz="2800" spc="-5" dirty="0">
                <a:latin typeface="Carlito"/>
                <a:cs typeface="Carlito"/>
              </a:rPr>
              <a:t> </a:t>
            </a:r>
          </a:p>
          <a:p>
            <a:pPr marL="698500" marR="1148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rlito"/>
                <a:cs typeface="Carlito"/>
              </a:rPr>
              <a:t>Master of AI’2020 </a:t>
            </a:r>
          </a:p>
          <a:p>
            <a:pPr marL="698500" marR="1148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rlito"/>
                <a:cs typeface="Carlito"/>
              </a:rPr>
              <a:t>Freelance data scientist</a:t>
            </a:r>
            <a:r>
              <a:rPr lang="bg-BG" sz="2800" spc="-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and </a:t>
            </a:r>
            <a:endParaRPr sz="2800" dirty="0">
              <a:latin typeface="Carlito"/>
              <a:cs typeface="Carlito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Previously – ML engineer @Sciant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rlito"/>
                <a:cs typeface="Carlito"/>
              </a:rPr>
              <a:t>    and @ReceiptBank </a:t>
            </a: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Email </a:t>
            </a:r>
            <a:r>
              <a:rPr sz="2800" dirty="0">
                <a:latin typeface="Carlito"/>
                <a:cs typeface="Carlito"/>
              </a:rPr>
              <a:t>me: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melania.berbatova@gmail.com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GitHub:</a:t>
            </a:r>
            <a:r>
              <a:rPr sz="2800" spc="7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http://github.com/</a:t>
            </a:r>
            <a:r>
              <a:rPr lang="en-US"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melaniab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C2666-6F60-477F-8B96-7A50646C8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8889" r="15912" b="30751"/>
          <a:stretch/>
        </p:blipFill>
        <p:spPr>
          <a:xfrm>
            <a:off x="6324600" y="1191481"/>
            <a:ext cx="2570409" cy="3304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461594"/>
            <a:ext cx="6165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dirty="0"/>
              <a:t>is a </a:t>
            </a:r>
            <a:r>
              <a:rPr spc="-15" dirty="0"/>
              <a:t>Graph</a:t>
            </a:r>
            <a:r>
              <a:rPr spc="-35" dirty="0"/>
              <a:t> </a:t>
            </a:r>
            <a:r>
              <a:rPr spc="-10" dirty="0"/>
              <a:t>Database?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00034" cy="28549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database </a:t>
            </a:r>
            <a:r>
              <a:rPr sz="3200" dirty="0">
                <a:latin typeface="Carlito"/>
                <a:cs typeface="Carlito"/>
              </a:rPr>
              <a:t>with an </a:t>
            </a:r>
            <a:r>
              <a:rPr sz="3200" spc="-10" dirty="0">
                <a:latin typeface="Carlito"/>
                <a:cs typeface="Carlito"/>
              </a:rPr>
              <a:t>explicit </a:t>
            </a:r>
            <a:r>
              <a:rPr sz="3200" spc="-15" dirty="0">
                <a:latin typeface="Carlito"/>
                <a:cs typeface="Carlito"/>
              </a:rPr>
              <a:t>graph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node </a:t>
            </a:r>
            <a:r>
              <a:rPr sz="3200" spc="-10" dirty="0">
                <a:latin typeface="Carlito"/>
                <a:cs typeface="Carlito"/>
              </a:rPr>
              <a:t>knows </a:t>
            </a:r>
            <a:r>
              <a:rPr sz="3200" spc="-5" dirty="0">
                <a:latin typeface="Carlito"/>
                <a:cs typeface="Carlito"/>
              </a:rPr>
              <a:t>its adjacent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nodes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the number of nodes increases,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cost </a:t>
            </a:r>
            <a:r>
              <a:rPr sz="3200" spc="-5" dirty="0">
                <a:latin typeface="Carlito"/>
                <a:cs typeface="Carlito"/>
              </a:rPr>
              <a:t>of 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local </a:t>
            </a:r>
            <a:r>
              <a:rPr sz="3200" spc="-25" dirty="0">
                <a:latin typeface="Carlito"/>
                <a:cs typeface="Carlito"/>
              </a:rPr>
              <a:t>step </a:t>
            </a:r>
            <a:r>
              <a:rPr sz="3200" dirty="0">
                <a:latin typeface="Carlito"/>
                <a:cs typeface="Carlito"/>
              </a:rPr>
              <a:t>(or </a:t>
            </a:r>
            <a:r>
              <a:rPr sz="3200" spc="-5" dirty="0">
                <a:latin typeface="Carlito"/>
                <a:cs typeface="Carlito"/>
              </a:rPr>
              <a:t>hop) remains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same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Plus an </a:t>
            </a:r>
            <a:r>
              <a:rPr sz="3200" spc="-10" dirty="0">
                <a:latin typeface="Carlito"/>
                <a:cs typeface="Carlito"/>
              </a:rPr>
              <a:t>Index </a:t>
            </a:r>
            <a:r>
              <a:rPr sz="3200" spc="-30" dirty="0">
                <a:latin typeface="Carlito"/>
                <a:cs typeface="Carlito"/>
              </a:rPr>
              <a:t>for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lookups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25" y="461594"/>
            <a:ext cx="7850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Compared </a:t>
            </a:r>
            <a:r>
              <a:rPr spc="-25" dirty="0"/>
              <a:t>to </a:t>
            </a:r>
            <a:r>
              <a:rPr spc="-10" dirty="0"/>
              <a:t>Relational</a:t>
            </a:r>
            <a:r>
              <a:rPr spc="-20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/>
          <p:nvPr/>
        </p:nvSpPr>
        <p:spPr>
          <a:xfrm>
            <a:off x="1128712" y="3158363"/>
            <a:ext cx="2695575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7825" y="2486786"/>
            <a:ext cx="2419350" cy="2752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44" y="1846834"/>
            <a:ext cx="244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Optimized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aggregation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4089" y="1846834"/>
            <a:ext cx="247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Optimized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connections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19015" y="2122932"/>
            <a:ext cx="309880" cy="3400425"/>
            <a:chOff x="4319015" y="2122932"/>
            <a:chExt cx="309880" cy="3400425"/>
          </a:xfrm>
        </p:grpSpPr>
        <p:sp>
          <p:nvSpPr>
            <p:cNvPr id="8" name="object 8"/>
            <p:cNvSpPr/>
            <p:nvPr/>
          </p:nvSpPr>
          <p:spPr>
            <a:xfrm>
              <a:off x="4319015" y="2122932"/>
              <a:ext cx="309372" cy="3400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599" y="2198116"/>
              <a:ext cx="0" cy="3140710"/>
            </a:xfrm>
            <a:custGeom>
              <a:avLst/>
              <a:gdLst/>
              <a:ahLst/>
              <a:cxnLst/>
              <a:rect l="l" t="t" r="r" b="b"/>
              <a:pathLst>
                <a:path h="3140710">
                  <a:moveTo>
                    <a:pt x="0" y="314071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33333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Compared </a:t>
            </a:r>
            <a:r>
              <a:rPr spc="-25" dirty="0"/>
              <a:t>to </a:t>
            </a:r>
            <a:r>
              <a:rPr spc="-30" dirty="0"/>
              <a:t>Key </a:t>
            </a:r>
            <a:r>
              <a:rPr spc="-50" dirty="0"/>
              <a:t>Value</a:t>
            </a:r>
            <a:r>
              <a:rPr spc="-30" dirty="0"/>
              <a:t> </a:t>
            </a:r>
            <a:r>
              <a:rPr spc="-15" dirty="0"/>
              <a:t>Stores</a:t>
            </a:r>
          </a:p>
        </p:txBody>
      </p:sp>
      <p:sp>
        <p:nvSpPr>
          <p:cNvPr id="3" name="object 3"/>
          <p:cNvSpPr/>
          <p:nvPr/>
        </p:nvSpPr>
        <p:spPr>
          <a:xfrm>
            <a:off x="1309624" y="3501263"/>
            <a:ext cx="23336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3086861"/>
            <a:ext cx="2514600" cy="1552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44" y="1846834"/>
            <a:ext cx="280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Optimized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look-ups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575" y="1846834"/>
            <a:ext cx="375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Optimized </a:t>
            </a:r>
            <a:r>
              <a:rPr sz="1800" spc="-15" dirty="0">
                <a:latin typeface="Carlito"/>
                <a:cs typeface="Carlito"/>
              </a:rPr>
              <a:t>for traversing </a:t>
            </a:r>
            <a:r>
              <a:rPr sz="1800" spc="-10" dirty="0">
                <a:latin typeface="Carlito"/>
                <a:cs typeface="Carlito"/>
              </a:rPr>
              <a:t>connected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19015" y="2122932"/>
            <a:ext cx="309880" cy="3400425"/>
            <a:chOff x="4319015" y="2122932"/>
            <a:chExt cx="309880" cy="3400425"/>
          </a:xfrm>
        </p:grpSpPr>
        <p:sp>
          <p:nvSpPr>
            <p:cNvPr id="8" name="object 8"/>
            <p:cNvSpPr/>
            <p:nvPr/>
          </p:nvSpPr>
          <p:spPr>
            <a:xfrm>
              <a:off x="4319015" y="2122932"/>
              <a:ext cx="309372" cy="3400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599" y="2198116"/>
              <a:ext cx="0" cy="3140710"/>
            </a:xfrm>
            <a:custGeom>
              <a:avLst/>
              <a:gdLst/>
              <a:ahLst/>
              <a:cxnLst/>
              <a:rect l="l" t="t" r="r" b="b"/>
              <a:pathLst>
                <a:path h="3140710">
                  <a:moveTo>
                    <a:pt x="0" y="314071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33333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Compared </a:t>
            </a:r>
            <a:r>
              <a:rPr spc="-25" dirty="0"/>
              <a:t>to </a:t>
            </a:r>
            <a:r>
              <a:rPr spc="-30" dirty="0"/>
              <a:t>Key </a:t>
            </a:r>
            <a:r>
              <a:rPr spc="-50" dirty="0"/>
              <a:t>Value</a:t>
            </a:r>
            <a:r>
              <a:rPr spc="-30" dirty="0"/>
              <a:t> </a:t>
            </a:r>
            <a:r>
              <a:rPr spc="-15" dirty="0"/>
              <a:t>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846834"/>
            <a:ext cx="271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Optimized </a:t>
            </a:r>
            <a:r>
              <a:rPr sz="1800" spc="-5" dirty="0">
                <a:latin typeface="Arial"/>
                <a:cs typeface="Arial"/>
              </a:rPr>
              <a:t>for “trees” of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1846834"/>
            <a:ext cx="3680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Optimized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seeing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forest </a:t>
            </a:r>
            <a:r>
              <a:rPr sz="1800" dirty="0">
                <a:latin typeface="Carlito"/>
                <a:cs typeface="Carlito"/>
              </a:rPr>
              <a:t>and 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trees,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5" dirty="0">
                <a:latin typeface="Carlito"/>
                <a:cs typeface="Carlito"/>
              </a:rPr>
              <a:t>branches, </a:t>
            </a:r>
            <a:r>
              <a:rPr sz="1800" dirty="0">
                <a:latin typeface="Carlito"/>
                <a:cs typeface="Carlito"/>
              </a:rPr>
              <a:t>and 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trunks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9198" y="2715386"/>
            <a:ext cx="1514475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848" y="2758313"/>
            <a:ext cx="2543175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319015" y="2122932"/>
            <a:ext cx="309880" cy="3400425"/>
            <a:chOff x="4319015" y="2122932"/>
            <a:chExt cx="309880" cy="3400425"/>
          </a:xfrm>
        </p:grpSpPr>
        <p:sp>
          <p:nvSpPr>
            <p:cNvPr id="8" name="object 8"/>
            <p:cNvSpPr/>
            <p:nvPr/>
          </p:nvSpPr>
          <p:spPr>
            <a:xfrm>
              <a:off x="4319015" y="2122932"/>
              <a:ext cx="309372" cy="3400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599" y="2198116"/>
              <a:ext cx="0" cy="3140710"/>
            </a:xfrm>
            <a:custGeom>
              <a:avLst/>
              <a:gdLst/>
              <a:ahLst/>
              <a:cxnLst/>
              <a:rect l="l" t="t" r="r" b="b"/>
              <a:pathLst>
                <a:path h="3140710">
                  <a:moveTo>
                    <a:pt x="0" y="314071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33333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52" y="2246757"/>
            <a:ext cx="692924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cs typeface="Carlito"/>
              </a:rPr>
              <a:t>What </a:t>
            </a:r>
            <a:r>
              <a:rPr sz="7200" b="1" dirty="0">
                <a:cs typeface="Carlito"/>
              </a:rPr>
              <a:t>is</a:t>
            </a:r>
            <a:r>
              <a:rPr lang="bg-BG" sz="7200" b="1" spc="-50" dirty="0"/>
              <a:t> </a:t>
            </a:r>
            <a:r>
              <a:rPr lang="en-US" sz="7200" b="1" spc="-50" dirty="0" err="1"/>
              <a:t>GraphDB</a:t>
            </a:r>
            <a:r>
              <a:rPr sz="7200" b="1" dirty="0">
                <a:cs typeface="Carlito"/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546232"/>
            <a:ext cx="4482846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What </a:t>
            </a:r>
            <a:r>
              <a:rPr b="1" dirty="0"/>
              <a:t>is</a:t>
            </a:r>
            <a:r>
              <a:rPr lang="en-US" b="1" dirty="0"/>
              <a:t> </a:t>
            </a:r>
            <a:r>
              <a:rPr lang="en-US" b="1" dirty="0" err="1"/>
              <a:t>GraphDB</a:t>
            </a:r>
            <a:r>
              <a:rPr lang="en-US" b="1" dirty="0"/>
              <a:t>? 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610"/>
            <a:ext cx="7105015" cy="348300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dirty="0">
                <a:latin typeface="Carlito"/>
                <a:cs typeface="Carlito"/>
              </a:rPr>
              <a:t>Semantic graph Database, created by the Bulgarian company </a:t>
            </a:r>
            <a:r>
              <a:rPr lang="en-US" sz="3000" dirty="0" err="1">
                <a:latin typeface="Carlito"/>
                <a:cs typeface="Carlito"/>
              </a:rPr>
              <a:t>Ontotext</a:t>
            </a:r>
            <a:r>
              <a:rPr lang="en-US" sz="3000" dirty="0">
                <a:latin typeface="Carlito"/>
                <a:cs typeface="Carlito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dirty="0">
                <a:latin typeface="Carlito"/>
                <a:cs typeface="Carlito"/>
              </a:rPr>
              <a:t>Supports RDF and SPARQL </a:t>
            </a: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dirty="0">
                <a:latin typeface="Carlito"/>
                <a:cs typeface="Carlito"/>
              </a:rPr>
              <a:t>Suitable for loading and working with data, exploring relationships, data integration and scaling</a:t>
            </a: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dirty="0">
                <a:latin typeface="Carlito"/>
                <a:cs typeface="Carlito"/>
              </a:rPr>
              <a:t>In this course, we will use </a:t>
            </a:r>
            <a:r>
              <a:rPr lang="en-US" sz="3000" dirty="0" err="1">
                <a:latin typeface="Carlito"/>
                <a:cs typeface="Carlito"/>
              </a:rPr>
              <a:t>GraphDB</a:t>
            </a:r>
            <a:r>
              <a:rPr lang="en-US" sz="3000" dirty="0">
                <a:latin typeface="Carlito"/>
                <a:cs typeface="Carlito"/>
              </a:rPr>
              <a:t> Free 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4" y="549560"/>
            <a:ext cx="274091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/>
              <a:t>Good for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440930" cy="248337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Carlito"/>
                <a:cs typeface="Carlito"/>
              </a:rPr>
              <a:t>Semantically rich data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Highly </a:t>
            </a:r>
            <a:r>
              <a:rPr sz="3200" spc="-10" dirty="0">
                <a:latin typeface="Carlito"/>
                <a:cs typeface="Carlito"/>
              </a:rPr>
              <a:t>connected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5" dirty="0">
                <a:latin typeface="Carlito"/>
                <a:cs typeface="Carlito"/>
              </a:rPr>
              <a:t>(social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networks)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Recommendations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(e-commerce)</a:t>
            </a:r>
            <a:endParaRPr lang="en-US" sz="3200" spc="-1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F673-E0FB-4E7C-8891-406DEDD1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AD3B6-9E83-4D55-A73B-5E574DA5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E9AB-F499-4BFA-A4DA-9E80E978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FE5B-2868-4F74-A70E-AA818D94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051E-B43F-4746-A537-039CC11A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Genre ontology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DA81-5FCC-493F-8C7E-CDF2259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14750" cy="4351338"/>
          </a:xfrm>
        </p:spPr>
        <p:txBody>
          <a:bodyPr/>
          <a:lstStyle/>
          <a:p>
            <a:r>
              <a:rPr lang="en-US" dirty="0"/>
              <a:t>http://sparql.cwrc.ca/ontologies/genre.rdf</a:t>
            </a:r>
          </a:p>
          <a:p>
            <a:r>
              <a:rPr lang="en-US" dirty="0"/>
              <a:t>Find all the literature classes</a:t>
            </a:r>
          </a:p>
          <a:p>
            <a:pPr marL="0" indent="0">
              <a:buNone/>
            </a:pPr>
            <a:r>
              <a:rPr lang="en-US" dirty="0"/>
              <a:t>and the hierarchy between them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C0AAA-5228-4CAE-BA4A-9ACAA1608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6" t="21851" r="20834" b="5556"/>
          <a:stretch/>
        </p:blipFill>
        <p:spPr>
          <a:xfrm>
            <a:off x="4343400" y="1788303"/>
            <a:ext cx="4572000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A358-A5C0-4B7D-918F-D8019A6B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you?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662D-9AC3-4192-9261-B539549E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62" y="1568272"/>
            <a:ext cx="7184390" cy="12311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23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28E-A5B6-4516-AE28-B305E08B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Genre ontology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4037F-1882-449E-AACB-7C380F58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6458414" cy="2245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0DC4A-0911-4ABB-BBE2-D3B30261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0"/>
            <a:ext cx="6705600" cy="22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6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EFB3-C9A2-4A4D-BB48-8D0EC446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DB installation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449B-ED69-4550-8036-C9BB2D2B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https://graphdb.ontotext.com/documentation/free/quick-start-guide.html#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543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Que</a:t>
            </a:r>
            <a:r>
              <a:rPr spc="-35" dirty="0"/>
              <a:t>s</a:t>
            </a:r>
            <a:r>
              <a:rPr dirty="0"/>
              <a:t>tion</a:t>
            </a:r>
            <a:r>
              <a:rPr spc="10" dirty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1775" y="2080005"/>
            <a:ext cx="1203325" cy="3075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0" dirty="0">
                <a:latin typeface="Carlito"/>
                <a:cs typeface="Carlito"/>
              </a:rPr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4797" y="2043760"/>
            <a:ext cx="55295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" dirty="0">
                <a:latin typeface="Carlito"/>
                <a:cs typeface="Carlito"/>
              </a:rPr>
              <a:t>Thank</a:t>
            </a:r>
            <a:r>
              <a:rPr sz="9600" spc="-80" dirty="0">
                <a:latin typeface="Carlito"/>
                <a:cs typeface="Carlito"/>
              </a:rPr>
              <a:t> </a:t>
            </a:r>
            <a:r>
              <a:rPr sz="9600" spc="-35" dirty="0">
                <a:latin typeface="Carlito"/>
                <a:cs typeface="Carlito"/>
              </a:rPr>
              <a:t>you!</a:t>
            </a:r>
            <a:endParaRPr sz="9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3B06-43C9-4777-A7AC-D34A97A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From previous semester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7718-EAFE-4394-8E6D-4BB37E64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62" y="1568272"/>
            <a:ext cx="7184390" cy="21396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/>
              <a:t>What is an ontology?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/>
              <a:t>What is OWL?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dirty="0"/>
              <a:t>What is RDF? </a:t>
            </a:r>
          </a:p>
        </p:txBody>
      </p:sp>
    </p:spTree>
    <p:extLst>
      <p:ext uri="{BB962C8B-B14F-4D97-AF65-F5344CB8AC3E}">
        <p14:creationId xmlns:p14="http://schemas.microsoft.com/office/powerpoint/2010/main" val="143792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034" y="549560"/>
            <a:ext cx="174498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</a:t>
            </a:r>
            <a:r>
              <a:rPr b="1" spc="-40" dirty="0"/>
              <a:t>g</a:t>
            </a:r>
            <a:r>
              <a:rPr b="1" dirty="0"/>
              <a:t>en</a:t>
            </a:r>
            <a:r>
              <a:rPr b="1" spc="10" dirty="0"/>
              <a:t>d</a:t>
            </a:r>
            <a:r>
              <a:rPr b="1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827905" cy="29835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rlito"/>
                <a:cs typeface="Carlito"/>
              </a:rPr>
              <a:t>Trends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NOSQL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spc="-1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Graph?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spc="-1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Graph </a:t>
            </a:r>
            <a:r>
              <a:rPr sz="3200" spc="-10" dirty="0">
                <a:latin typeface="Carlito"/>
                <a:cs typeface="Carlito"/>
              </a:rPr>
              <a:t>Database?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spc="-10" dirty="0">
                <a:latin typeface="Carlito"/>
                <a:cs typeface="Carlito"/>
              </a:rPr>
              <a:t>is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lang="en-US" sz="3200" spc="-5" dirty="0" err="1">
                <a:latin typeface="Carlito"/>
                <a:cs typeface="Carlito"/>
              </a:rPr>
              <a:t>GraphDB</a:t>
            </a:r>
            <a:r>
              <a:rPr lang="en-US" sz="3200" spc="-5" dirty="0">
                <a:latin typeface="Carlito"/>
                <a:cs typeface="Carlito"/>
              </a:rPr>
              <a:t>? 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78" y="461594"/>
            <a:ext cx="7003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rlito"/>
                <a:cs typeface="Carlito"/>
              </a:rPr>
              <a:t>Data </a:t>
            </a:r>
            <a:r>
              <a:rPr b="1" dirty="0">
                <a:latin typeface="Carlito"/>
                <a:cs typeface="Carlito"/>
              </a:rPr>
              <a:t>is </a:t>
            </a:r>
            <a:r>
              <a:rPr b="1" spc="-20" dirty="0">
                <a:latin typeface="Carlito"/>
                <a:cs typeface="Carlito"/>
              </a:rPr>
              <a:t>more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Semi-Structured: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0730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If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tried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collect </a:t>
            </a:r>
            <a:r>
              <a:rPr sz="3200" dirty="0">
                <a:latin typeface="Carlito"/>
                <a:cs typeface="Carlito"/>
              </a:rPr>
              <a:t>all the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every  </a:t>
            </a:r>
            <a:r>
              <a:rPr sz="3200" spc="-5" dirty="0">
                <a:latin typeface="Carlito"/>
                <a:cs typeface="Carlito"/>
              </a:rPr>
              <a:t>movie </a:t>
            </a:r>
            <a:r>
              <a:rPr sz="3200" spc="-10" dirty="0">
                <a:latin typeface="Carlito"/>
                <a:cs typeface="Carlito"/>
              </a:rPr>
              <a:t>ever </a:t>
            </a:r>
            <a:r>
              <a:rPr sz="3200" dirty="0">
                <a:latin typeface="Carlito"/>
                <a:cs typeface="Carlito"/>
              </a:rPr>
              <a:t>made, </a:t>
            </a:r>
            <a:r>
              <a:rPr sz="3200" spc="-5" dirty="0">
                <a:latin typeface="Carlito"/>
                <a:cs typeface="Carlito"/>
              </a:rPr>
              <a:t>how would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model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it?</a:t>
            </a:r>
            <a:endParaRPr sz="3200">
              <a:latin typeface="Carlito"/>
              <a:cs typeface="Carlito"/>
            </a:endParaRPr>
          </a:p>
          <a:p>
            <a:pPr marL="355600" marR="19240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Actors, Characters, </a:t>
            </a:r>
            <a:r>
              <a:rPr sz="3200" spc="-10" dirty="0">
                <a:latin typeface="Carlito"/>
                <a:cs typeface="Carlito"/>
              </a:rPr>
              <a:t>Locations, Dates, Costs,  </a:t>
            </a:r>
            <a:r>
              <a:rPr sz="3200" spc="-5" dirty="0">
                <a:latin typeface="Carlito"/>
                <a:cs typeface="Carlito"/>
              </a:rPr>
              <a:t>Ratings, Showings, </a:t>
            </a:r>
            <a:r>
              <a:rPr sz="3200" spc="-25" dirty="0">
                <a:latin typeface="Carlito"/>
                <a:cs typeface="Carlito"/>
              </a:rPr>
              <a:t>Ticket </a:t>
            </a:r>
            <a:r>
              <a:rPr sz="3200" spc="-5" dirty="0">
                <a:latin typeface="Carlito"/>
                <a:cs typeface="Carlito"/>
              </a:rPr>
              <a:t>Sales,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etc.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114800"/>
            <a:ext cx="4762500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545" y="2246757"/>
            <a:ext cx="2693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Carlito"/>
                <a:cs typeface="Carlito"/>
              </a:rPr>
              <a:t>NOSQL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814" y="3894201"/>
            <a:ext cx="2214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88888"/>
                </a:solidFill>
                <a:latin typeface="Carlito"/>
                <a:cs typeface="Carlito"/>
              </a:rPr>
              <a:t>Not </a:t>
            </a:r>
            <a:r>
              <a:rPr sz="3200" spc="-5" dirty="0">
                <a:solidFill>
                  <a:srgbClr val="888888"/>
                </a:solidFill>
                <a:latin typeface="Carlito"/>
                <a:cs typeface="Carlito"/>
              </a:rPr>
              <a:t>Only</a:t>
            </a:r>
            <a:r>
              <a:rPr sz="3200" spc="-8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rlito"/>
                <a:cs typeface="Carlito"/>
              </a:rPr>
              <a:t>SQL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496646"/>
            <a:ext cx="7651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/>
              <a:t>NoSQL 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27A7F-E965-41FF-B2D4-96C3C0F57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1439" r="18333" b="7380"/>
          <a:stretch/>
        </p:blipFill>
        <p:spPr>
          <a:xfrm>
            <a:off x="1132512" y="1219200"/>
            <a:ext cx="6878976" cy="4913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549560"/>
            <a:ext cx="72453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/>
              <a:t>Key </a:t>
            </a:r>
            <a:r>
              <a:rPr b="1" spc="-50" dirty="0"/>
              <a:t>Value </a:t>
            </a:r>
            <a:r>
              <a:rPr b="1" spc="-15" dirty="0"/>
              <a:t>Stores: </a:t>
            </a:r>
            <a:r>
              <a:rPr b="1" spc="-20" dirty="0"/>
              <a:t>Pros </a:t>
            </a:r>
            <a:r>
              <a:rPr b="1" dirty="0"/>
              <a:t>and</a:t>
            </a:r>
            <a:r>
              <a:rPr b="1" spc="90" dirty="0"/>
              <a:t> </a:t>
            </a:r>
            <a:r>
              <a:rPr b="1" spc="-5" dirty="0"/>
              <a:t>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5253990" cy="276421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Pros: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Simple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Scalable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Cons</a:t>
            </a:r>
            <a:endParaRPr sz="32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670"/>
              </a:spcBef>
              <a:tabLst>
                <a:tab pos="756920" algn="l"/>
              </a:tabLst>
            </a:pPr>
            <a:r>
              <a:rPr lang="en-US" sz="2800" spc="-25" dirty="0">
                <a:latin typeface="Carlito"/>
                <a:cs typeface="Carlito"/>
              </a:rPr>
              <a:t>- </a:t>
            </a:r>
            <a:r>
              <a:rPr sz="2800" spc="-25" dirty="0">
                <a:latin typeface="Carlito"/>
                <a:cs typeface="Carlito"/>
              </a:rPr>
              <a:t>Poor for </a:t>
            </a:r>
            <a:r>
              <a:rPr sz="2800" spc="-20" dirty="0">
                <a:latin typeface="Carlito"/>
                <a:cs typeface="Carlito"/>
              </a:rPr>
              <a:t>complex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589</Words>
  <Application>Microsoft Office PowerPoint</Application>
  <PresentationFormat>On-screen Show (4:3)</PresentationFormat>
  <Paragraphs>138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Carlito</vt:lpstr>
      <vt:lpstr>Office Theme</vt:lpstr>
      <vt:lpstr>PowerPoint Presentation</vt:lpstr>
      <vt:lpstr>About me </vt:lpstr>
      <vt:lpstr>About you? </vt:lpstr>
      <vt:lpstr>From previous semester </vt:lpstr>
      <vt:lpstr>Agenda</vt:lpstr>
      <vt:lpstr>Data is more Semi-Structured:</vt:lpstr>
      <vt:lpstr>PowerPoint Presentation</vt:lpstr>
      <vt:lpstr>NoSQL </vt:lpstr>
      <vt:lpstr>Key Value Stores: Pros and Cons</vt:lpstr>
      <vt:lpstr>Column Family: Pros and Cons</vt:lpstr>
      <vt:lpstr>Document Databases</vt:lpstr>
      <vt:lpstr>Document Databases: Pros and Cons</vt:lpstr>
      <vt:lpstr>Graph Databases</vt:lpstr>
      <vt:lpstr>Graph Databases: Pros and Cons</vt:lpstr>
      <vt:lpstr>Living in a NOSQL World</vt:lpstr>
      <vt:lpstr>What is a Graph?</vt:lpstr>
      <vt:lpstr>What is a Graph?</vt:lpstr>
      <vt:lpstr>Different Kinds of Graphs</vt:lpstr>
      <vt:lpstr>More Kinds of Graphs</vt:lpstr>
      <vt:lpstr>What is a Graph Database?</vt:lpstr>
      <vt:lpstr>Compared to Relational Databases</vt:lpstr>
      <vt:lpstr>Compared to Key Value Stores</vt:lpstr>
      <vt:lpstr>Compared to Key Value Stores</vt:lpstr>
      <vt:lpstr>What is GraphDB?</vt:lpstr>
      <vt:lpstr>What is GraphDB? </vt:lpstr>
      <vt:lpstr>Good for </vt:lpstr>
      <vt:lpstr>Social Networks </vt:lpstr>
      <vt:lpstr>Recommendations </vt:lpstr>
      <vt:lpstr>Example: Genre ontology </vt:lpstr>
      <vt:lpstr>Example: Genre ontology  </vt:lpstr>
      <vt:lpstr>Graph DB installation guide 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2021-01-22T14:45:42Z</dcterms:created>
  <dcterms:modified xsi:type="dcterms:W3CDTF">2021-01-29T20:27:00Z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2021-01-22T00:00:00Z</vt:filetime>
  </property>
</Properties>
</file>