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Inter SemiBold"/>
      <p:regular r:id="rId36"/>
      <p:bold r:id="rId37"/>
    </p:embeddedFont>
    <p:embeddedFont>
      <p:font typeface="Maven Pro SemiBold"/>
      <p:regular r:id="rId38"/>
      <p:bold r:id="rId39"/>
    </p:embeddedFont>
    <p:embeddedFont>
      <p:font typeface="Concert One"/>
      <p:regular r:id="rId40"/>
    </p:embeddedFont>
    <p:embeddedFont>
      <p:font typeface="Inter"/>
      <p:regular r:id="rId41"/>
      <p:bold r:id="rId42"/>
    </p:embeddedFont>
    <p:embeddedFont>
      <p:font typeface="Inter Medium"/>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ncertOne-regular.fntdata"/><Relationship Id="rId20" Type="http://schemas.openxmlformats.org/officeDocument/2006/relationships/slide" Target="slides/slide15.xml"/><Relationship Id="rId42" Type="http://schemas.openxmlformats.org/officeDocument/2006/relationships/font" Target="fonts/Inter-bold.fntdata"/><Relationship Id="rId41" Type="http://schemas.openxmlformats.org/officeDocument/2006/relationships/font" Target="fonts/Inter-regular.fntdata"/><Relationship Id="rId22" Type="http://schemas.openxmlformats.org/officeDocument/2006/relationships/slide" Target="slides/slide17.xml"/><Relationship Id="rId44" Type="http://schemas.openxmlformats.org/officeDocument/2006/relationships/font" Target="fonts/InterMedium-bold.fntdata"/><Relationship Id="rId21" Type="http://schemas.openxmlformats.org/officeDocument/2006/relationships/slide" Target="slides/slide16.xml"/><Relationship Id="rId43" Type="http://schemas.openxmlformats.org/officeDocument/2006/relationships/font" Target="fonts/InterMedium-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InterSemiBold-bold.fntdata"/><Relationship Id="rId14" Type="http://schemas.openxmlformats.org/officeDocument/2006/relationships/slide" Target="slides/slide9.xml"/><Relationship Id="rId36" Type="http://schemas.openxmlformats.org/officeDocument/2006/relationships/font" Target="fonts/InterSemiBold-regular.fntdata"/><Relationship Id="rId17" Type="http://schemas.openxmlformats.org/officeDocument/2006/relationships/slide" Target="slides/slide12.xml"/><Relationship Id="rId39" Type="http://schemas.openxmlformats.org/officeDocument/2006/relationships/font" Target="fonts/MavenProSemiBold-bold.fntdata"/><Relationship Id="rId16" Type="http://schemas.openxmlformats.org/officeDocument/2006/relationships/slide" Target="slides/slide11.xml"/><Relationship Id="rId38" Type="http://schemas.openxmlformats.org/officeDocument/2006/relationships/font" Target="fonts/MavenProSemiBo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b0dfc03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3b0dfc03b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b0dfc03b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3b0dfc03b2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b0dfc03b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3b0dfc03b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461cf2f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f461cf2f0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3b0dfc03b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3b0dfc03b2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461cf2f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f461cf2f00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461cf2f00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f461cf2f00_2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461cf2f00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f461cf2f00_2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461cf2f00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f461cf2f00_2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461cf2f00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f461cf2f00_2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f461cf2f00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f461cf2f00_2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3b20f00fd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3b20f00fda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3b0dfc03b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13b0dfc03b2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3b0dfc03b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13b0dfc03b2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3b0f53da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13b0f53da3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Section list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b0dfc03b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3b0dfc03b2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3.png"/><Relationship Id="rId6"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7.jpg"/><Relationship Id="rId6"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9.jpg"/><Relationship Id="rId6"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7.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datasets/barun2104/telecom-churn?datasetId=567482" TargetMode="External"/><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09950"/>
            <a:ext cx="4200600" cy="926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p:nvPr>
            <p:ph idx="1" type="subTitle"/>
          </p:nvPr>
        </p:nvSpPr>
        <p:spPr>
          <a:xfrm>
            <a:off x="311700" y="3547100"/>
            <a:ext cx="4619400" cy="5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cap="flat" cmpd="sng" w="9525">
            <a:solidFill>
              <a:srgbClr val="A338EB"/>
            </a:solidFill>
            <a:prstDash val="solid"/>
            <a:round/>
            <a:headEnd len="sm" w="sm" type="none"/>
            <a:tailEnd len="sm" w="sm" type="none"/>
          </a:ln>
        </p:spPr>
      </p:cxnSp>
      <p:sp>
        <p:nvSpPr>
          <p:cNvPr id="57" name="Google Shape;57;p13"/>
          <p:cNvSpPr txBox="1"/>
          <p:nvPr>
            <p:ph idx="1" type="subTitle"/>
          </p:nvPr>
        </p:nvSpPr>
        <p:spPr>
          <a:xfrm>
            <a:off x="311700" y="2403875"/>
            <a:ext cx="4619400" cy="98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Nomor Kelompok:  04</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 Mentor: Aditya Bariq Ikhsan </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Melania Justice Panggabean</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Fitrah Amalia Ramadhanti</a:t>
            </a:r>
            <a:endParaRPr sz="1800">
              <a:solidFill>
                <a:schemeClr val="lt1"/>
              </a:solidFill>
              <a:latin typeface="Inter SemiBold"/>
              <a:ea typeface="Inter SemiBold"/>
              <a:cs typeface="Inter SemiBold"/>
              <a:sym typeface="Inter SemiBold"/>
            </a:endParaRPr>
          </a:p>
        </p:txBody>
      </p:sp>
      <p:sp>
        <p:nvSpPr>
          <p:cNvPr id="58" name="Google Shape;58;p13"/>
          <p:cNvSpPr txBox="1"/>
          <p:nvPr>
            <p:ph idx="1" type="subTitle"/>
          </p:nvPr>
        </p:nvSpPr>
        <p:spPr>
          <a:xfrm>
            <a:off x="311700" y="4281925"/>
            <a:ext cx="3227400" cy="5823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b="0" l="-1001" r="15384" t="0"/>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3"/>
            <p:cNvPicPr preferRelativeResize="0"/>
            <p:nvPr/>
          </p:nvPicPr>
          <p:blipFill rotWithShape="1">
            <a:blip r:embed="rId5">
              <a:alphaModFix/>
            </a:blip>
            <a:srcRect b="0" l="0" r="0" t="0"/>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3"/>
            <p:cNvCxnSpPr/>
            <p:nvPr/>
          </p:nvCxnSpPr>
          <p:spPr>
            <a:xfrm>
              <a:off x="1787385" y="648184"/>
              <a:ext cx="0" cy="219345"/>
            </a:xfrm>
            <a:prstGeom prst="straightConnector1">
              <a:avLst/>
            </a:prstGeom>
            <a:noFill/>
            <a:ln cap="flat" cmpd="sng" w="9525">
              <a:solidFill>
                <a:schemeClr val="dk2"/>
              </a:solidFill>
              <a:prstDash val="solid"/>
              <a:round/>
              <a:headEnd len="sm" w="sm" type="none"/>
              <a:tailEnd len="sm" w="sm" type="none"/>
            </a:ln>
          </p:spPr>
        </p:cxnSp>
        <p:pic>
          <p:nvPicPr>
            <p:cNvPr id="66" name="Google Shape;66;p13"/>
            <p:cNvPicPr preferRelativeResize="0"/>
            <p:nvPr/>
          </p:nvPicPr>
          <p:blipFill rotWithShape="1">
            <a:blip r:embed="rId6">
              <a:alphaModFix/>
            </a:blip>
            <a:srcRect b="0" l="9894"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82" name="Google Shape;182;p22"/>
          <p:cNvGrpSpPr/>
          <p:nvPr/>
        </p:nvGrpSpPr>
        <p:grpSpPr>
          <a:xfrm>
            <a:off x="7503019" y="95797"/>
            <a:ext cx="1516771" cy="323122"/>
            <a:chOff x="400885" y="325214"/>
            <a:chExt cx="2298835" cy="489727"/>
          </a:xfrm>
        </p:grpSpPr>
        <p:pic>
          <p:nvPicPr>
            <p:cNvPr id="183" name="Google Shape;183;p2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84" name="Google Shape;184;p2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85" name="Google Shape;185;p2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86" name="Google Shape;186;p2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87" name="Google Shape;187;p22"/>
          <p:cNvSpPr txBox="1"/>
          <p:nvPr>
            <p:ph type="title"/>
          </p:nvPr>
        </p:nvSpPr>
        <p:spPr>
          <a:xfrm>
            <a:off x="311700" y="292625"/>
            <a:ext cx="8480400" cy="66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88" name="Google Shape;188;p2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89" name="Google Shape;189;p22"/>
          <p:cNvPicPr preferRelativeResize="0"/>
          <p:nvPr/>
        </p:nvPicPr>
        <p:blipFill>
          <a:blip r:embed="rId5">
            <a:alphaModFix/>
          </a:blip>
          <a:stretch>
            <a:fillRect/>
          </a:stretch>
        </p:blipFill>
        <p:spPr>
          <a:xfrm>
            <a:off x="656350" y="2064650"/>
            <a:ext cx="2724150" cy="2480325"/>
          </a:xfrm>
          <a:prstGeom prst="rect">
            <a:avLst/>
          </a:prstGeom>
          <a:noFill/>
          <a:ln>
            <a:noFill/>
          </a:ln>
        </p:spPr>
      </p:pic>
      <p:pic>
        <p:nvPicPr>
          <p:cNvPr id="190" name="Google Shape;190;p22"/>
          <p:cNvPicPr preferRelativeResize="0"/>
          <p:nvPr/>
        </p:nvPicPr>
        <p:blipFill>
          <a:blip r:embed="rId6">
            <a:alphaModFix/>
          </a:blip>
          <a:stretch>
            <a:fillRect/>
          </a:stretch>
        </p:blipFill>
        <p:spPr>
          <a:xfrm>
            <a:off x="3897125" y="1893900"/>
            <a:ext cx="4667250" cy="2651075"/>
          </a:xfrm>
          <a:prstGeom prst="rect">
            <a:avLst/>
          </a:prstGeom>
          <a:noFill/>
          <a:ln>
            <a:noFill/>
          </a:ln>
        </p:spPr>
      </p:pic>
      <p:sp>
        <p:nvSpPr>
          <p:cNvPr id="191" name="Google Shape;191;p22"/>
          <p:cNvSpPr txBox="1"/>
          <p:nvPr>
            <p:ph idx="1" type="body"/>
          </p:nvPr>
        </p:nvSpPr>
        <p:spPr>
          <a:xfrm>
            <a:off x="311700" y="897775"/>
            <a:ext cx="8480400" cy="1167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Data info =&gt; Menampilkan ringkasan singkat dari dataset.</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Pada dataset, tidak ditemukan adanya missing value. Sehingga dataset siap dianalisis. Serta variabel ‘Churn’ akan menjadi fitur target. </a:t>
            </a:r>
            <a:endParaRPr sz="2100">
              <a:solidFill>
                <a:srgbClr val="202124"/>
              </a:solidFill>
              <a:highlight>
                <a:srgbClr val="F8F9FA"/>
              </a:highlight>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97" name="Google Shape;197;p23"/>
          <p:cNvGrpSpPr/>
          <p:nvPr/>
        </p:nvGrpSpPr>
        <p:grpSpPr>
          <a:xfrm>
            <a:off x="7503019" y="95797"/>
            <a:ext cx="1516771" cy="323122"/>
            <a:chOff x="400885" y="325214"/>
            <a:chExt cx="2298835" cy="489727"/>
          </a:xfrm>
        </p:grpSpPr>
        <p:pic>
          <p:nvPicPr>
            <p:cNvPr id="198" name="Google Shape;198;p2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99" name="Google Shape;199;p2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00" name="Google Shape;200;p2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01" name="Google Shape;201;p23"/>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02" name="Google Shape;202;p23"/>
          <p:cNvSpPr txBox="1"/>
          <p:nvPr>
            <p:ph type="title"/>
          </p:nvPr>
        </p:nvSpPr>
        <p:spPr>
          <a:xfrm>
            <a:off x="311700" y="2164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03" name="Google Shape;203;p2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04" name="Google Shape;204;p23"/>
          <p:cNvPicPr preferRelativeResize="0"/>
          <p:nvPr/>
        </p:nvPicPr>
        <p:blipFill>
          <a:blip r:embed="rId5">
            <a:alphaModFix/>
          </a:blip>
          <a:stretch>
            <a:fillRect/>
          </a:stretch>
        </p:blipFill>
        <p:spPr>
          <a:xfrm>
            <a:off x="203300" y="1332925"/>
            <a:ext cx="5005675" cy="3408300"/>
          </a:xfrm>
          <a:prstGeom prst="rect">
            <a:avLst/>
          </a:prstGeom>
          <a:noFill/>
          <a:ln>
            <a:noFill/>
          </a:ln>
        </p:spPr>
      </p:pic>
      <p:pic>
        <p:nvPicPr>
          <p:cNvPr id="205" name="Google Shape;205;p23"/>
          <p:cNvPicPr preferRelativeResize="0"/>
          <p:nvPr/>
        </p:nvPicPr>
        <p:blipFill rotWithShape="1">
          <a:blip r:embed="rId6">
            <a:alphaModFix/>
          </a:blip>
          <a:srcRect b="11940" l="0" r="11940" t="0"/>
          <a:stretch/>
        </p:blipFill>
        <p:spPr>
          <a:xfrm>
            <a:off x="5698175" y="1374250"/>
            <a:ext cx="2661228" cy="3284200"/>
          </a:xfrm>
          <a:prstGeom prst="rect">
            <a:avLst/>
          </a:prstGeom>
          <a:noFill/>
          <a:ln>
            <a:noFill/>
          </a:ln>
        </p:spPr>
      </p:pic>
      <p:sp>
        <p:nvSpPr>
          <p:cNvPr id="206" name="Google Shape;206;p23"/>
          <p:cNvSpPr txBox="1"/>
          <p:nvPr>
            <p:ph idx="1" type="body"/>
          </p:nvPr>
        </p:nvSpPr>
        <p:spPr>
          <a:xfrm>
            <a:off x="311700" y="897775"/>
            <a:ext cx="8480400" cy="580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Heatmap =&gt; Untuk melihat korelasi antar kolom pada dataset.</a:t>
            </a:r>
            <a:endParaRPr sz="2100">
              <a:solidFill>
                <a:srgbClr val="202124"/>
              </a:solidFill>
              <a:highlight>
                <a:srgbClr val="F8F9FA"/>
              </a:highlight>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12" name="Google Shape;212;p24"/>
          <p:cNvGrpSpPr/>
          <p:nvPr/>
        </p:nvGrpSpPr>
        <p:grpSpPr>
          <a:xfrm>
            <a:off x="7503019" y="95797"/>
            <a:ext cx="1516771" cy="323122"/>
            <a:chOff x="400885" y="325214"/>
            <a:chExt cx="2298835" cy="489727"/>
          </a:xfrm>
        </p:grpSpPr>
        <p:pic>
          <p:nvPicPr>
            <p:cNvPr id="213" name="Google Shape;213;p2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14" name="Google Shape;214;p2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15" name="Google Shape;215;p2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16" name="Google Shape;216;p2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17" name="Google Shape;217;p24"/>
          <p:cNvSpPr txBox="1"/>
          <p:nvPr>
            <p:ph type="title"/>
          </p:nvPr>
        </p:nvSpPr>
        <p:spPr>
          <a:xfrm>
            <a:off x="311700" y="2164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18" name="Google Shape;218;p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19" name="Google Shape;219;p24"/>
          <p:cNvPicPr preferRelativeResize="0"/>
          <p:nvPr/>
        </p:nvPicPr>
        <p:blipFill>
          <a:blip r:embed="rId5">
            <a:alphaModFix/>
          </a:blip>
          <a:stretch>
            <a:fillRect/>
          </a:stretch>
        </p:blipFill>
        <p:spPr>
          <a:xfrm>
            <a:off x="4165100" y="1542100"/>
            <a:ext cx="2970350" cy="3314600"/>
          </a:xfrm>
          <a:prstGeom prst="rect">
            <a:avLst/>
          </a:prstGeom>
          <a:noFill/>
          <a:ln>
            <a:noFill/>
          </a:ln>
        </p:spPr>
      </p:pic>
      <p:pic>
        <p:nvPicPr>
          <p:cNvPr id="220" name="Google Shape;220;p24"/>
          <p:cNvPicPr preferRelativeResize="0"/>
          <p:nvPr/>
        </p:nvPicPr>
        <p:blipFill>
          <a:blip r:embed="rId6">
            <a:alphaModFix/>
          </a:blip>
          <a:stretch>
            <a:fillRect/>
          </a:stretch>
        </p:blipFill>
        <p:spPr>
          <a:xfrm>
            <a:off x="687725" y="2440713"/>
            <a:ext cx="2371725" cy="1085850"/>
          </a:xfrm>
          <a:prstGeom prst="rect">
            <a:avLst/>
          </a:prstGeom>
          <a:noFill/>
          <a:ln>
            <a:noFill/>
          </a:ln>
        </p:spPr>
      </p:pic>
      <p:sp>
        <p:nvSpPr>
          <p:cNvPr id="221" name="Google Shape;221;p24"/>
          <p:cNvSpPr txBox="1"/>
          <p:nvPr>
            <p:ph idx="1" type="body"/>
          </p:nvPr>
        </p:nvSpPr>
        <p:spPr>
          <a:xfrm>
            <a:off x="311700" y="897775"/>
            <a:ext cx="8480400" cy="10857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Pada kolom ‘Churn’ dapat dilihat bahwa sebanyak 2850 pelanggan (85.51%) tidak melakukan cancelled service, dan sebanyak 483 pelanggan (14.49%) melakukan cancelled service.</a:t>
            </a:r>
            <a:endParaRPr sz="2100">
              <a:solidFill>
                <a:srgbClr val="202124"/>
              </a:solidFill>
              <a:highlight>
                <a:srgbClr val="F8F9FA"/>
              </a:highlight>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27" name="Google Shape;227;p25"/>
          <p:cNvGrpSpPr/>
          <p:nvPr/>
        </p:nvGrpSpPr>
        <p:grpSpPr>
          <a:xfrm>
            <a:off x="7503019" y="95797"/>
            <a:ext cx="1516771" cy="323122"/>
            <a:chOff x="400885" y="325214"/>
            <a:chExt cx="2298835" cy="489727"/>
          </a:xfrm>
        </p:grpSpPr>
        <p:pic>
          <p:nvPicPr>
            <p:cNvPr id="228" name="Google Shape;228;p2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29" name="Google Shape;229;p2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30" name="Google Shape;230;p2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31" name="Google Shape;231;p2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32" name="Google Shape;232;p25"/>
          <p:cNvSpPr txBox="1"/>
          <p:nvPr>
            <p:ph type="title"/>
          </p:nvPr>
        </p:nvSpPr>
        <p:spPr>
          <a:xfrm>
            <a:off x="311700" y="216425"/>
            <a:ext cx="8480400" cy="639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33" name="Google Shape;233;p2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34" name="Google Shape;234;p25"/>
          <p:cNvPicPr preferRelativeResize="0"/>
          <p:nvPr/>
        </p:nvPicPr>
        <p:blipFill>
          <a:blip r:embed="rId5">
            <a:alphaModFix/>
          </a:blip>
          <a:stretch>
            <a:fillRect/>
          </a:stretch>
        </p:blipFill>
        <p:spPr>
          <a:xfrm>
            <a:off x="3799950" y="2338850"/>
            <a:ext cx="4450151" cy="2570850"/>
          </a:xfrm>
          <a:prstGeom prst="rect">
            <a:avLst/>
          </a:prstGeom>
          <a:noFill/>
          <a:ln>
            <a:noFill/>
          </a:ln>
        </p:spPr>
      </p:pic>
      <p:sp>
        <p:nvSpPr>
          <p:cNvPr id="235" name="Google Shape;235;p25"/>
          <p:cNvSpPr txBox="1"/>
          <p:nvPr>
            <p:ph idx="1" type="body"/>
          </p:nvPr>
        </p:nvSpPr>
        <p:spPr>
          <a:xfrm>
            <a:off x="187025" y="748150"/>
            <a:ext cx="8903100" cy="18237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SzPts val="1100"/>
              <a:buNone/>
            </a:pPr>
            <a:r>
              <a:rPr b="1" lang="en" sz="1500">
                <a:solidFill>
                  <a:schemeClr val="dk1"/>
                </a:solidFill>
                <a:highlight>
                  <a:srgbClr val="FFFFFE"/>
                </a:highlight>
                <a:latin typeface="Inter"/>
                <a:ea typeface="Inter"/>
                <a:cs typeface="Inter"/>
                <a:sym typeface="Inter"/>
              </a:rPr>
              <a:t>Binary Features: ‘ContractRenewal’ terhadap ‘Churn’</a:t>
            </a:r>
            <a:endParaRPr b="1" sz="2100">
              <a:solidFill>
                <a:srgbClr val="202124"/>
              </a:solidFill>
              <a:highlight>
                <a:srgbClr val="F8F9FA"/>
              </a:highlight>
            </a:endParaRPr>
          </a:p>
          <a:p>
            <a:pPr indent="0" lvl="0" marL="0" rtl="0" algn="l">
              <a:lnSpc>
                <a:spcPct val="135714"/>
              </a:lnSpc>
              <a:spcBef>
                <a:spcPts val="0"/>
              </a:spcBef>
              <a:spcAft>
                <a:spcPts val="0"/>
              </a:spcAft>
              <a:buSzPts val="1100"/>
              <a:buNone/>
            </a:pPr>
            <a:r>
              <a:rPr b="1" lang="en" sz="1500">
                <a:solidFill>
                  <a:schemeClr val="dk1"/>
                </a:solidFill>
                <a:highlight>
                  <a:srgbClr val="FFFFFE"/>
                </a:highlight>
                <a:latin typeface="Inter"/>
                <a:ea typeface="Inter"/>
                <a:cs typeface="Inter"/>
                <a:sym typeface="Inter"/>
              </a:rPr>
              <a:t>Insight:</a:t>
            </a:r>
            <a:r>
              <a:rPr lang="en" sz="1500">
                <a:solidFill>
                  <a:schemeClr val="dk1"/>
                </a:solidFill>
                <a:highlight>
                  <a:srgbClr val="FFFFFE"/>
                </a:highlight>
                <a:latin typeface="Inter"/>
                <a:ea typeface="Inter"/>
                <a:cs typeface="Inter"/>
                <a:sym typeface="Inter"/>
              </a:rPr>
              <a:t> 1. Sebanyak 3010 pelanggan (90%) memperpanjang kontrak mereka dan sebanyak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                  323 pelanggan (10%) tidak memperpanjang kontrak</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              2. Proporsi pelanggan yang melakukan cancelled service jauh lebih tinggi pada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                  kelompok pelanggan yang tidak memperpanjang kontrak</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p:txBody>
      </p:sp>
      <p:pic>
        <p:nvPicPr>
          <p:cNvPr id="236" name="Google Shape;236;p25"/>
          <p:cNvPicPr preferRelativeResize="0"/>
          <p:nvPr/>
        </p:nvPicPr>
        <p:blipFill>
          <a:blip r:embed="rId6">
            <a:alphaModFix/>
          </a:blip>
          <a:stretch>
            <a:fillRect/>
          </a:stretch>
        </p:blipFill>
        <p:spPr>
          <a:xfrm>
            <a:off x="953875" y="3249775"/>
            <a:ext cx="2197525" cy="72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42" name="Google Shape;242;p26"/>
          <p:cNvGrpSpPr/>
          <p:nvPr/>
        </p:nvGrpSpPr>
        <p:grpSpPr>
          <a:xfrm>
            <a:off x="7503019" y="95797"/>
            <a:ext cx="1516771" cy="323122"/>
            <a:chOff x="400885" y="325214"/>
            <a:chExt cx="2298835" cy="489727"/>
          </a:xfrm>
        </p:grpSpPr>
        <p:pic>
          <p:nvPicPr>
            <p:cNvPr id="243" name="Google Shape;243;p2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44" name="Google Shape;244;p26"/>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45" name="Google Shape;245;p26"/>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46" name="Google Shape;246;p2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47" name="Google Shape;247;p26"/>
          <p:cNvSpPr txBox="1"/>
          <p:nvPr>
            <p:ph type="title"/>
          </p:nvPr>
        </p:nvSpPr>
        <p:spPr>
          <a:xfrm>
            <a:off x="311700" y="216425"/>
            <a:ext cx="8480400" cy="639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48" name="Google Shape;248;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49" name="Google Shape;249;p26"/>
          <p:cNvPicPr preferRelativeResize="0"/>
          <p:nvPr/>
        </p:nvPicPr>
        <p:blipFill>
          <a:blip r:embed="rId5">
            <a:alphaModFix/>
          </a:blip>
          <a:stretch>
            <a:fillRect/>
          </a:stretch>
        </p:blipFill>
        <p:spPr>
          <a:xfrm>
            <a:off x="4133500" y="2261450"/>
            <a:ext cx="4557076" cy="2651375"/>
          </a:xfrm>
          <a:prstGeom prst="rect">
            <a:avLst/>
          </a:prstGeom>
          <a:noFill/>
          <a:ln>
            <a:noFill/>
          </a:ln>
        </p:spPr>
      </p:pic>
      <p:sp>
        <p:nvSpPr>
          <p:cNvPr id="250" name="Google Shape;250;p26"/>
          <p:cNvSpPr txBox="1"/>
          <p:nvPr>
            <p:ph idx="1" type="body"/>
          </p:nvPr>
        </p:nvSpPr>
        <p:spPr>
          <a:xfrm>
            <a:off x="187025" y="748150"/>
            <a:ext cx="8943600" cy="15711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SzPts val="1100"/>
              <a:buNone/>
            </a:pPr>
            <a:r>
              <a:rPr b="1" lang="en" sz="1500">
                <a:solidFill>
                  <a:schemeClr val="dk1"/>
                </a:solidFill>
                <a:highlight>
                  <a:srgbClr val="FFFFFE"/>
                </a:highlight>
                <a:latin typeface="Inter"/>
                <a:ea typeface="Inter"/>
                <a:cs typeface="Inter"/>
                <a:sym typeface="Inter"/>
              </a:rPr>
              <a:t>Binary Features: ‘DataPlan’ terhadap ‘Churn’</a:t>
            </a:r>
            <a:endParaRPr b="1" sz="2100">
              <a:solidFill>
                <a:srgbClr val="202124"/>
              </a:solidFill>
              <a:highlight>
                <a:srgbClr val="F8F9FA"/>
              </a:highlight>
            </a:endParaRPr>
          </a:p>
          <a:p>
            <a:pPr indent="0" lvl="0" marL="0" rtl="0" algn="l">
              <a:lnSpc>
                <a:spcPct val="135714"/>
              </a:lnSpc>
              <a:spcBef>
                <a:spcPts val="0"/>
              </a:spcBef>
              <a:spcAft>
                <a:spcPts val="0"/>
              </a:spcAft>
              <a:buSzPts val="1100"/>
              <a:buNone/>
            </a:pPr>
            <a:r>
              <a:rPr b="1" lang="en" sz="1500">
                <a:solidFill>
                  <a:schemeClr val="dk1"/>
                </a:solidFill>
                <a:highlight>
                  <a:srgbClr val="FFFFFE"/>
                </a:highlight>
                <a:latin typeface="Inter"/>
                <a:ea typeface="Inter"/>
                <a:cs typeface="Inter"/>
                <a:sym typeface="Inter"/>
              </a:rPr>
              <a:t>Insight:</a:t>
            </a:r>
            <a:r>
              <a:rPr lang="en" sz="1500">
                <a:solidFill>
                  <a:schemeClr val="dk1"/>
                </a:solidFill>
                <a:highlight>
                  <a:srgbClr val="FFFFFE"/>
                </a:highlight>
                <a:latin typeface="Inter"/>
                <a:ea typeface="Inter"/>
                <a:cs typeface="Inter"/>
                <a:sym typeface="Inter"/>
              </a:rPr>
              <a:t> 1. Sebanyak 2411 (72%) pelanggan tidak memiliki data plan. Dan sebanyak 922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                 </a:t>
            </a:r>
            <a:r>
              <a:rPr lang="en" sz="1500">
                <a:solidFill>
                  <a:schemeClr val="dk1"/>
                </a:solidFill>
                <a:highlight>
                  <a:srgbClr val="FFFFFE"/>
                </a:highlight>
                <a:latin typeface="Inter"/>
                <a:ea typeface="Inter"/>
                <a:cs typeface="Inter"/>
                <a:sym typeface="Inter"/>
              </a:rPr>
              <a:t>(28%) pelanggan memiliki data plan.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             2. Pada kelompok no data plan sekitar 16% (400 pelanggan) dan pada kelompok lainnya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                 11% (110 pelanggan) meninggalkan perusahaan / churn.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p:txBody>
      </p:sp>
      <p:pic>
        <p:nvPicPr>
          <p:cNvPr id="251" name="Google Shape;251;p26"/>
          <p:cNvPicPr preferRelativeResize="0"/>
          <p:nvPr/>
        </p:nvPicPr>
        <p:blipFill>
          <a:blip r:embed="rId6">
            <a:alphaModFix/>
          </a:blip>
          <a:stretch>
            <a:fillRect/>
          </a:stretch>
        </p:blipFill>
        <p:spPr>
          <a:xfrm>
            <a:off x="935200" y="2943887"/>
            <a:ext cx="2088750" cy="87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57" name="Google Shape;257;p27"/>
          <p:cNvGrpSpPr/>
          <p:nvPr/>
        </p:nvGrpSpPr>
        <p:grpSpPr>
          <a:xfrm>
            <a:off x="7503019" y="95797"/>
            <a:ext cx="1516771" cy="323122"/>
            <a:chOff x="400885" y="325214"/>
            <a:chExt cx="2298835" cy="489727"/>
          </a:xfrm>
        </p:grpSpPr>
        <p:pic>
          <p:nvPicPr>
            <p:cNvPr id="258" name="Google Shape;258;p2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59" name="Google Shape;259;p2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60" name="Google Shape;260;p2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61" name="Google Shape;261;p2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62" name="Google Shape;262;p27"/>
          <p:cNvSpPr txBox="1"/>
          <p:nvPr>
            <p:ph type="title"/>
          </p:nvPr>
        </p:nvSpPr>
        <p:spPr>
          <a:xfrm>
            <a:off x="311700" y="216425"/>
            <a:ext cx="8480400" cy="531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63" name="Google Shape;263;p2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64" name="Google Shape;264;p27"/>
          <p:cNvPicPr preferRelativeResize="0"/>
          <p:nvPr/>
        </p:nvPicPr>
        <p:blipFill>
          <a:blip r:embed="rId5">
            <a:alphaModFix/>
          </a:blip>
          <a:stretch>
            <a:fillRect/>
          </a:stretch>
        </p:blipFill>
        <p:spPr>
          <a:xfrm>
            <a:off x="4862950" y="1903925"/>
            <a:ext cx="4275076" cy="3239575"/>
          </a:xfrm>
          <a:prstGeom prst="rect">
            <a:avLst/>
          </a:prstGeom>
          <a:noFill/>
          <a:ln>
            <a:noFill/>
          </a:ln>
        </p:spPr>
      </p:pic>
      <p:sp>
        <p:nvSpPr>
          <p:cNvPr id="265" name="Google Shape;265;p27"/>
          <p:cNvSpPr txBox="1"/>
          <p:nvPr>
            <p:ph idx="1" type="body"/>
          </p:nvPr>
        </p:nvSpPr>
        <p:spPr>
          <a:xfrm>
            <a:off x="-13500" y="654625"/>
            <a:ext cx="9144000" cy="16179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SzPts val="1100"/>
              <a:buNone/>
            </a:pPr>
            <a:r>
              <a:rPr b="1" lang="en" sz="1500">
                <a:solidFill>
                  <a:schemeClr val="dk1"/>
                </a:solidFill>
                <a:highlight>
                  <a:srgbClr val="FFFFFE"/>
                </a:highlight>
                <a:latin typeface="Inter"/>
                <a:ea typeface="Inter"/>
                <a:cs typeface="Inter"/>
                <a:sym typeface="Inter"/>
              </a:rPr>
              <a:t>Continuous variable columns</a:t>
            </a:r>
            <a:endParaRPr b="1" sz="2100">
              <a:solidFill>
                <a:srgbClr val="202124"/>
              </a:solidFill>
              <a:highlight>
                <a:srgbClr val="F8F9FA"/>
              </a:highlight>
            </a:endParaRPr>
          </a:p>
          <a:p>
            <a:pPr indent="0" lvl="0" marL="0" rtl="0" algn="l">
              <a:lnSpc>
                <a:spcPct val="135714"/>
              </a:lnSpc>
              <a:spcBef>
                <a:spcPts val="0"/>
              </a:spcBef>
              <a:spcAft>
                <a:spcPts val="0"/>
              </a:spcAft>
              <a:buSzPts val="1100"/>
              <a:buNone/>
            </a:pPr>
            <a:r>
              <a:rPr b="1" lang="en" sz="1500">
                <a:solidFill>
                  <a:schemeClr val="dk1"/>
                </a:solidFill>
                <a:highlight>
                  <a:srgbClr val="FFFFFE"/>
                </a:highlight>
                <a:latin typeface="Inter"/>
                <a:ea typeface="Inter"/>
                <a:cs typeface="Inter"/>
                <a:sym typeface="Inter"/>
              </a:rPr>
              <a:t>Insight:</a:t>
            </a:r>
            <a:r>
              <a:rPr lang="en" sz="1500">
                <a:solidFill>
                  <a:schemeClr val="dk1"/>
                </a:solidFill>
                <a:highlight>
                  <a:srgbClr val="FFFFFE"/>
                </a:highlight>
                <a:latin typeface="Inter"/>
                <a:ea typeface="Inter"/>
                <a:cs typeface="Inter"/>
                <a:sym typeface="Inter"/>
              </a:rPr>
              <a:t> 1. Untuk pelanggan yang melakukan DayMins lebih dari 250 menit cenderung mengalami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                  </a:t>
            </a:r>
            <a:r>
              <a:rPr lang="en" sz="1500">
                <a:solidFill>
                  <a:schemeClr val="dk1"/>
                </a:solidFill>
                <a:highlight>
                  <a:srgbClr val="FFFFFE"/>
                </a:highlight>
                <a:latin typeface="Inter"/>
                <a:ea typeface="Inter"/>
                <a:cs typeface="Inter"/>
                <a:sym typeface="Inter"/>
              </a:rPr>
              <a:t>churn atau berpindah ke operator lain.</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              2. </a:t>
            </a:r>
            <a:r>
              <a:rPr lang="en" sz="1500">
                <a:solidFill>
                  <a:schemeClr val="dk1"/>
                </a:solidFill>
                <a:highlight>
                  <a:srgbClr val="FFFFFE"/>
                </a:highlight>
                <a:latin typeface="Inter"/>
                <a:ea typeface="Inter"/>
                <a:cs typeface="Inter"/>
                <a:sym typeface="Inter"/>
              </a:rPr>
              <a:t> Untuk pelanggan yang churn memiliki biaya monthly charge sekitar 15 dollar lebih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                   tinggi daripada yang tidak churn</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71" name="Google Shape;271;p28"/>
          <p:cNvGrpSpPr/>
          <p:nvPr/>
        </p:nvGrpSpPr>
        <p:grpSpPr>
          <a:xfrm>
            <a:off x="7503019" y="95797"/>
            <a:ext cx="1516771" cy="323122"/>
            <a:chOff x="400885" y="325214"/>
            <a:chExt cx="2298835" cy="489727"/>
          </a:xfrm>
        </p:grpSpPr>
        <p:pic>
          <p:nvPicPr>
            <p:cNvPr id="272" name="Google Shape;272;p2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73" name="Google Shape;273;p2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74" name="Google Shape;274;p2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75" name="Google Shape;275;p2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76" name="Google Shape;276;p28"/>
          <p:cNvSpPr txBox="1"/>
          <p:nvPr>
            <p:ph type="title"/>
          </p:nvPr>
        </p:nvSpPr>
        <p:spPr>
          <a:xfrm>
            <a:off x="311700" y="216425"/>
            <a:ext cx="8480400" cy="50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77" name="Google Shape;277;p2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78" name="Google Shape;278;p28"/>
          <p:cNvPicPr preferRelativeResize="0"/>
          <p:nvPr/>
        </p:nvPicPr>
        <p:blipFill>
          <a:blip r:embed="rId5">
            <a:alphaModFix/>
          </a:blip>
          <a:stretch>
            <a:fillRect/>
          </a:stretch>
        </p:blipFill>
        <p:spPr>
          <a:xfrm>
            <a:off x="4725425" y="1663625"/>
            <a:ext cx="3852103" cy="3460075"/>
          </a:xfrm>
          <a:prstGeom prst="rect">
            <a:avLst/>
          </a:prstGeom>
          <a:noFill/>
          <a:ln>
            <a:noFill/>
          </a:ln>
        </p:spPr>
      </p:pic>
      <p:sp>
        <p:nvSpPr>
          <p:cNvPr id="279" name="Google Shape;279;p28"/>
          <p:cNvSpPr txBox="1"/>
          <p:nvPr>
            <p:ph idx="1" type="body"/>
          </p:nvPr>
        </p:nvSpPr>
        <p:spPr>
          <a:xfrm>
            <a:off x="187025" y="654625"/>
            <a:ext cx="8943600" cy="16647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b="1" lang="en" sz="1500">
                <a:solidFill>
                  <a:schemeClr val="dk1"/>
                </a:solidFill>
                <a:highlight>
                  <a:srgbClr val="FFFFFE"/>
                </a:highlight>
                <a:latin typeface="Inter"/>
                <a:ea typeface="Inter"/>
                <a:cs typeface="Inter"/>
                <a:sym typeface="Inter"/>
              </a:rPr>
              <a:t>Insight:</a:t>
            </a:r>
            <a:r>
              <a:rPr lang="en" sz="1500">
                <a:solidFill>
                  <a:schemeClr val="dk1"/>
                </a:solidFill>
                <a:highlight>
                  <a:srgbClr val="FFFFFE"/>
                </a:highlight>
                <a:latin typeface="Inter"/>
                <a:ea typeface="Inter"/>
                <a:cs typeface="Inter"/>
                <a:sym typeface="Inter"/>
              </a:rPr>
              <a:t> Dapat dilihat untuk kasus cancelled dan not cancelled service paling banyak pelanggan </a:t>
            </a:r>
            <a:endParaRPr sz="1500">
              <a:solidFill>
                <a:schemeClr val="dk1"/>
              </a:solidFill>
              <a:highlight>
                <a:srgbClr val="FFFFFE"/>
              </a:highlight>
              <a:latin typeface="Inter"/>
              <a:ea typeface="Inter"/>
              <a:cs typeface="Inter"/>
              <a:sym typeface="Inter"/>
            </a:endParaRPr>
          </a:p>
          <a:p>
            <a:pPr indent="0" lvl="0" marL="0" rtl="0" algn="just">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melakukan panggilan sebanyak 1 kali. Pelanggan yang not cancelled service kebanyakan melakukan panggilan sebanyak 1-3 kali. Sedangkan pelanggan yang melakukan cancelled service paling banyak melakukan panggilan sebanyak 4 kali dibanding dengan 3 kali panggilan.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85" name="Google Shape;285;p29"/>
          <p:cNvGrpSpPr/>
          <p:nvPr/>
        </p:nvGrpSpPr>
        <p:grpSpPr>
          <a:xfrm>
            <a:off x="7503019" y="95797"/>
            <a:ext cx="1516771" cy="323122"/>
            <a:chOff x="400885" y="325214"/>
            <a:chExt cx="2298835" cy="489727"/>
          </a:xfrm>
        </p:grpSpPr>
        <p:pic>
          <p:nvPicPr>
            <p:cNvPr id="286" name="Google Shape;286;p2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87" name="Google Shape;287;p2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88" name="Google Shape;288;p2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89" name="Google Shape;289;p2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90" name="Google Shape;290;p29"/>
          <p:cNvSpPr txBox="1"/>
          <p:nvPr>
            <p:ph type="title"/>
          </p:nvPr>
        </p:nvSpPr>
        <p:spPr>
          <a:xfrm>
            <a:off x="311700" y="149625"/>
            <a:ext cx="8480400" cy="67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91" name="Google Shape;291;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92" name="Google Shape;292;p29"/>
          <p:cNvPicPr preferRelativeResize="0"/>
          <p:nvPr/>
        </p:nvPicPr>
        <p:blipFill>
          <a:blip r:embed="rId5">
            <a:alphaModFix/>
          </a:blip>
          <a:stretch>
            <a:fillRect/>
          </a:stretch>
        </p:blipFill>
        <p:spPr>
          <a:xfrm>
            <a:off x="4571999" y="1876450"/>
            <a:ext cx="2220201" cy="3267050"/>
          </a:xfrm>
          <a:prstGeom prst="rect">
            <a:avLst/>
          </a:prstGeom>
          <a:noFill/>
          <a:ln>
            <a:noFill/>
          </a:ln>
        </p:spPr>
      </p:pic>
      <p:pic>
        <p:nvPicPr>
          <p:cNvPr id="293" name="Google Shape;293;p29"/>
          <p:cNvPicPr preferRelativeResize="0"/>
          <p:nvPr/>
        </p:nvPicPr>
        <p:blipFill>
          <a:blip r:embed="rId6">
            <a:alphaModFix/>
          </a:blip>
          <a:stretch>
            <a:fillRect/>
          </a:stretch>
        </p:blipFill>
        <p:spPr>
          <a:xfrm>
            <a:off x="6736575" y="1984775"/>
            <a:ext cx="2394050" cy="3158725"/>
          </a:xfrm>
          <a:prstGeom prst="rect">
            <a:avLst/>
          </a:prstGeom>
          <a:noFill/>
          <a:ln>
            <a:noFill/>
          </a:ln>
        </p:spPr>
      </p:pic>
      <p:sp>
        <p:nvSpPr>
          <p:cNvPr id="294" name="Google Shape;294;p29"/>
          <p:cNvSpPr txBox="1"/>
          <p:nvPr>
            <p:ph idx="1" type="body"/>
          </p:nvPr>
        </p:nvSpPr>
        <p:spPr>
          <a:xfrm>
            <a:off x="-13375" y="654625"/>
            <a:ext cx="9144000" cy="1664700"/>
          </a:xfrm>
          <a:prstGeom prst="rect">
            <a:avLst/>
          </a:prstGeom>
          <a:noFill/>
          <a:ln>
            <a:noFill/>
          </a:ln>
        </p:spPr>
        <p:txBody>
          <a:bodyPr anchorCtr="0" anchor="t" bIns="91425" lIns="91425" spcFirstLastPara="1" rIns="91425" wrap="square" tIns="91425">
            <a:noAutofit/>
          </a:bodyPr>
          <a:lstStyle/>
          <a:p>
            <a:pPr indent="0" lvl="0" marL="0" rtl="0" algn="just">
              <a:lnSpc>
                <a:spcPct val="135714"/>
              </a:lnSpc>
              <a:spcBef>
                <a:spcPts val="0"/>
              </a:spcBef>
              <a:spcAft>
                <a:spcPts val="0"/>
              </a:spcAft>
              <a:buSzPts val="1100"/>
              <a:buNone/>
            </a:pPr>
            <a:r>
              <a:rPr b="1" lang="en" sz="1500">
                <a:solidFill>
                  <a:schemeClr val="dk1"/>
                </a:solidFill>
                <a:highlight>
                  <a:srgbClr val="FFFFFE"/>
                </a:highlight>
                <a:latin typeface="Inter"/>
                <a:ea typeface="Inter"/>
                <a:cs typeface="Inter"/>
                <a:sym typeface="Inter"/>
              </a:rPr>
              <a:t>Insight:</a:t>
            </a:r>
            <a:r>
              <a:rPr lang="en" sz="1500">
                <a:solidFill>
                  <a:schemeClr val="dk1"/>
                </a:solidFill>
                <a:highlight>
                  <a:srgbClr val="FFFFFE"/>
                </a:highlight>
                <a:latin typeface="Inter"/>
                <a:ea typeface="Inter"/>
                <a:cs typeface="Inter"/>
                <a:sym typeface="Inter"/>
              </a:rPr>
              <a:t> Dapat dilihat bahwa durasi rata-rata pelanggan yang melakukan panggilan di pagi hari (DayMins) selama 206.91 menit akan melakukan churn, hal ini mungkin saja terjadi karena jaringan di pagi hari tidak stabil sehingga pelanggan berpindah ke operator lain. Kemudian untuk pelanggan yang melakukan total panggilan (DayCalls) lebih dari 100 kali cenderung mengalami churn.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298" name="Shape 298"/>
        <p:cNvGrpSpPr/>
        <p:nvPr/>
      </p:nvGrpSpPr>
      <p:grpSpPr>
        <a:xfrm>
          <a:off x="0" y="0"/>
          <a:ext cx="0" cy="0"/>
          <a:chOff x="0" y="0"/>
          <a:chExt cx="0" cy="0"/>
        </a:xfrm>
      </p:grpSpPr>
      <p:sp>
        <p:nvSpPr>
          <p:cNvPr id="299" name="Google Shape;299;p30"/>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300" name="Google Shape;300;p30"/>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301" name="Google Shape;301;p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302" name="Google Shape;302;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303" name="Google Shape;303;p30"/>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304" name="Google Shape;304;p30"/>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305" name="Google Shape;305;p30"/>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306" name="Google Shape;306;p30"/>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307" name="Google Shape;307;p30"/>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308" name="Google Shape;308;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Modelling</a:t>
            </a:r>
            <a:endParaRPr b="1" i="0" sz="1000" u="none" cap="none" strike="noStrike">
              <a:solidFill>
                <a:schemeClr val="lt1"/>
              </a:solidFill>
              <a:latin typeface="Inter"/>
              <a:ea typeface="Inter"/>
              <a:cs typeface="Inter"/>
              <a:sym typeface="Inter"/>
            </a:endParaRPr>
          </a:p>
        </p:txBody>
      </p:sp>
      <p:sp>
        <p:nvSpPr>
          <p:cNvPr id="309" name="Google Shape;309;p30"/>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idx="1" type="body"/>
          </p:nvPr>
        </p:nvSpPr>
        <p:spPr>
          <a:xfrm>
            <a:off x="261850" y="897775"/>
            <a:ext cx="8681700" cy="3955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000"/>
              </a:spcBef>
              <a:spcAft>
                <a:spcPts val="0"/>
              </a:spcAft>
              <a:buClr>
                <a:srgbClr val="282828"/>
              </a:buClr>
              <a:buSzPts val="1500"/>
              <a:buFont typeface="Inter"/>
              <a:buAutoNum type="arabicPeriod"/>
            </a:pPr>
            <a:r>
              <a:rPr b="1" lang="en" sz="1500">
                <a:solidFill>
                  <a:srgbClr val="282828"/>
                </a:solidFill>
                <a:latin typeface="Inter"/>
                <a:ea typeface="Inter"/>
                <a:cs typeface="Inter"/>
                <a:sym typeface="Inter"/>
              </a:rPr>
              <a:t>Split data for train and test</a:t>
            </a:r>
            <a:endParaRPr b="1"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rPr lang="en" sz="1500">
                <a:solidFill>
                  <a:srgbClr val="282828"/>
                </a:solidFill>
                <a:latin typeface="Inter"/>
                <a:ea typeface="Inter"/>
                <a:cs typeface="Inter"/>
                <a:sym typeface="Inter"/>
              </a:rPr>
              <a:t>Metode train test split / cross validation yang digunakan =&gt; Data Testing sebanyak 20% dan Data Training sebanyak 80%.</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p:txBody>
      </p:sp>
      <p:sp>
        <p:nvSpPr>
          <p:cNvPr id="315" name="Google Shape;315;p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16" name="Google Shape;316;p31"/>
          <p:cNvGrpSpPr/>
          <p:nvPr/>
        </p:nvGrpSpPr>
        <p:grpSpPr>
          <a:xfrm>
            <a:off x="7503019" y="95797"/>
            <a:ext cx="1516771" cy="323122"/>
            <a:chOff x="400885" y="325214"/>
            <a:chExt cx="2298835" cy="489727"/>
          </a:xfrm>
        </p:grpSpPr>
        <p:pic>
          <p:nvPicPr>
            <p:cNvPr id="317" name="Google Shape;317;p3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18" name="Google Shape;318;p31"/>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19" name="Google Shape;319;p31"/>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20" name="Google Shape;320;p31"/>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21" name="Google Shape;321;p31"/>
          <p:cNvSpPr txBox="1"/>
          <p:nvPr>
            <p:ph type="title"/>
          </p:nvPr>
        </p:nvSpPr>
        <p:spPr>
          <a:xfrm>
            <a:off x="311700" y="2164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Preparation</a:t>
            </a:r>
            <a:endParaRPr sz="2820">
              <a:solidFill>
                <a:srgbClr val="A338EB"/>
              </a:solidFill>
              <a:latin typeface="Maven Pro SemiBold"/>
              <a:ea typeface="Maven Pro SemiBold"/>
              <a:cs typeface="Maven Pro SemiBold"/>
              <a:sym typeface="Maven Pro SemiBold"/>
            </a:endParaRPr>
          </a:p>
        </p:txBody>
      </p:sp>
      <p:sp>
        <p:nvSpPr>
          <p:cNvPr id="322" name="Google Shape;322;p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23" name="Google Shape;323;p31"/>
          <p:cNvPicPr preferRelativeResize="0"/>
          <p:nvPr/>
        </p:nvPicPr>
        <p:blipFill rotWithShape="1">
          <a:blip r:embed="rId5">
            <a:alphaModFix/>
          </a:blip>
          <a:srcRect b="0" l="3744" r="0" t="0"/>
          <a:stretch/>
        </p:blipFill>
        <p:spPr>
          <a:xfrm>
            <a:off x="1325915" y="2221575"/>
            <a:ext cx="6553575" cy="189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11700" y="1744750"/>
            <a:ext cx="7853400" cy="2924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i="1" lang="en" sz="1500">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1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73" name="Google Shape;73;p1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74" name="Google Shape;74;p14"/>
          <p:cNvGrpSpPr/>
          <p:nvPr/>
        </p:nvGrpSpPr>
        <p:grpSpPr>
          <a:xfrm>
            <a:off x="7503019" y="95797"/>
            <a:ext cx="1516771" cy="323122"/>
            <a:chOff x="400885" y="325214"/>
            <a:chExt cx="2298835" cy="489727"/>
          </a:xfrm>
        </p:grpSpPr>
        <p:pic>
          <p:nvPicPr>
            <p:cNvPr id="75" name="Google Shape;75;p1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76" name="Google Shape;76;p14"/>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77" name="Google Shape;77;p14"/>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78" name="Google Shape;78;p14"/>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79" name="Google Shape;79;p1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2"/>
          <p:cNvSpPr txBox="1"/>
          <p:nvPr>
            <p:ph idx="1" type="body"/>
          </p:nvPr>
        </p:nvSpPr>
        <p:spPr>
          <a:xfrm>
            <a:off x="261850" y="897775"/>
            <a:ext cx="8681700" cy="39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500">
                <a:solidFill>
                  <a:srgbClr val="282828"/>
                </a:solidFill>
                <a:latin typeface="Inter"/>
                <a:ea typeface="Inter"/>
                <a:cs typeface="Inter"/>
                <a:sym typeface="Inter"/>
              </a:rPr>
              <a:t>2. Resampling Data</a:t>
            </a:r>
            <a:endParaRPr b="1" sz="1500">
              <a:solidFill>
                <a:srgbClr val="282828"/>
              </a:solidFill>
              <a:latin typeface="Inter"/>
              <a:ea typeface="Inter"/>
              <a:cs typeface="Inter"/>
              <a:sym typeface="Inter"/>
            </a:endParaRPr>
          </a:p>
          <a:p>
            <a:pPr indent="0" lvl="0" marL="0" rtl="0" algn="just">
              <a:spcBef>
                <a:spcPts val="1000"/>
              </a:spcBef>
              <a:spcAft>
                <a:spcPts val="0"/>
              </a:spcAft>
              <a:buClr>
                <a:schemeClr val="dk1"/>
              </a:buClr>
              <a:buSzPts val="1100"/>
              <a:buFont typeface="Arial"/>
              <a:buNone/>
            </a:pPr>
            <a:r>
              <a:rPr lang="en" sz="1500">
                <a:solidFill>
                  <a:srgbClr val="282828"/>
                </a:solidFill>
                <a:latin typeface="Inter"/>
                <a:ea typeface="Inter"/>
                <a:cs typeface="Inter"/>
                <a:sym typeface="Inter"/>
              </a:rPr>
              <a:t>Pada diagram pie chart, fitur target ‘Churn’ memiliki data yang imbalance. Dimana sebanyak 2850 (85.51%) pelanggan tidak melakukan cancelled service sedangkan sebanyak 483 (14.49%) pelanggan melakukan cancelled service. Oleh karena itu, kami melakukan Upsampling dan Downsampling data pada data training sebelum menyesuaikan dengan machine learning models yang akan dibuat nantinya. Sehingga kita dapat melihat model dan metode resampling mana yang bekerja paling baik pada data testing.</a:t>
            </a:r>
            <a:endParaRPr b="1"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p:txBody>
      </p:sp>
      <p:sp>
        <p:nvSpPr>
          <p:cNvPr id="329" name="Google Shape;329;p3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30" name="Google Shape;330;p32"/>
          <p:cNvGrpSpPr/>
          <p:nvPr/>
        </p:nvGrpSpPr>
        <p:grpSpPr>
          <a:xfrm>
            <a:off x="7503019" y="95797"/>
            <a:ext cx="1516771" cy="323122"/>
            <a:chOff x="400885" y="325214"/>
            <a:chExt cx="2298835" cy="489727"/>
          </a:xfrm>
        </p:grpSpPr>
        <p:pic>
          <p:nvPicPr>
            <p:cNvPr id="331" name="Google Shape;331;p3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32" name="Google Shape;332;p3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33" name="Google Shape;333;p3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34" name="Google Shape;334;p3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35" name="Google Shape;335;p32"/>
          <p:cNvSpPr txBox="1"/>
          <p:nvPr>
            <p:ph type="title"/>
          </p:nvPr>
        </p:nvSpPr>
        <p:spPr>
          <a:xfrm>
            <a:off x="311700" y="2164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Preparation</a:t>
            </a:r>
            <a:endParaRPr sz="2820">
              <a:solidFill>
                <a:srgbClr val="A338EB"/>
              </a:solidFill>
              <a:latin typeface="Maven Pro SemiBold"/>
              <a:ea typeface="Maven Pro SemiBold"/>
              <a:cs typeface="Maven Pro SemiBold"/>
              <a:sym typeface="Maven Pro SemiBold"/>
            </a:endParaRPr>
          </a:p>
        </p:txBody>
      </p:sp>
      <p:sp>
        <p:nvSpPr>
          <p:cNvPr id="336" name="Google Shape;336;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37" name="Google Shape;337;p32"/>
          <p:cNvPicPr preferRelativeResize="0"/>
          <p:nvPr/>
        </p:nvPicPr>
        <p:blipFill>
          <a:blip r:embed="rId5">
            <a:alphaModFix/>
          </a:blip>
          <a:stretch>
            <a:fillRect/>
          </a:stretch>
        </p:blipFill>
        <p:spPr>
          <a:xfrm>
            <a:off x="2787963" y="3005725"/>
            <a:ext cx="3209925" cy="1847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idx="1" type="body"/>
          </p:nvPr>
        </p:nvSpPr>
        <p:spPr>
          <a:xfrm>
            <a:off x="261850" y="897775"/>
            <a:ext cx="8681700" cy="39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500">
                <a:solidFill>
                  <a:srgbClr val="282828"/>
                </a:solidFill>
                <a:latin typeface="Inter"/>
                <a:ea typeface="Inter"/>
                <a:cs typeface="Inter"/>
                <a:sym typeface="Inter"/>
              </a:rPr>
              <a:t>1</a:t>
            </a:r>
            <a:r>
              <a:rPr b="1" lang="en" sz="1500">
                <a:solidFill>
                  <a:srgbClr val="282828"/>
                </a:solidFill>
                <a:latin typeface="Inter"/>
                <a:ea typeface="Inter"/>
                <a:cs typeface="Inter"/>
                <a:sym typeface="Inter"/>
              </a:rPr>
              <a:t>. Hasil Tuning Parameter Metode Logistic Regression </a:t>
            </a:r>
            <a:endParaRPr b="1" sz="1500">
              <a:solidFill>
                <a:srgbClr val="282828"/>
              </a:solidFill>
              <a:latin typeface="Inter"/>
              <a:ea typeface="Inter"/>
              <a:cs typeface="Inter"/>
              <a:sym typeface="Inter"/>
            </a:endParaRPr>
          </a:p>
          <a:p>
            <a:pPr indent="0" lvl="0" marL="0" rtl="0" algn="l">
              <a:spcBef>
                <a:spcPts val="1000"/>
              </a:spcBef>
              <a:spcAft>
                <a:spcPts val="0"/>
              </a:spcAft>
              <a:buNone/>
            </a:pPr>
            <a:r>
              <a:rPr lang="en" sz="1500">
                <a:solidFill>
                  <a:srgbClr val="282828"/>
                </a:solidFill>
                <a:latin typeface="Inter"/>
                <a:ea typeface="Inter"/>
                <a:cs typeface="Inter"/>
                <a:sym typeface="Inter"/>
              </a:rPr>
              <a:t>Hasil yang didapatkan yaitu Upsampled Minority Class menghasilkan hasil yang terbaik. Terutama pada bagian AUROC Score.</a:t>
            </a:r>
            <a:endParaRPr b="1"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p:txBody>
      </p:sp>
      <p:sp>
        <p:nvSpPr>
          <p:cNvPr id="343" name="Google Shape;343;p3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44" name="Google Shape;344;p33"/>
          <p:cNvGrpSpPr/>
          <p:nvPr/>
        </p:nvGrpSpPr>
        <p:grpSpPr>
          <a:xfrm>
            <a:off x="7503019" y="95797"/>
            <a:ext cx="1516771" cy="323122"/>
            <a:chOff x="400885" y="325214"/>
            <a:chExt cx="2298835" cy="489727"/>
          </a:xfrm>
        </p:grpSpPr>
        <p:pic>
          <p:nvPicPr>
            <p:cNvPr id="345" name="Google Shape;345;p3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46" name="Google Shape;346;p3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47" name="Google Shape;347;p3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48" name="Google Shape;348;p3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49" name="Google Shape;349;p33"/>
          <p:cNvSpPr txBox="1"/>
          <p:nvPr>
            <p:ph type="title"/>
          </p:nvPr>
        </p:nvSpPr>
        <p:spPr>
          <a:xfrm>
            <a:off x="311700" y="2164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Machine Learning Models</a:t>
            </a:r>
            <a:endParaRPr sz="2820">
              <a:solidFill>
                <a:srgbClr val="A338EB"/>
              </a:solidFill>
              <a:latin typeface="Maven Pro SemiBold"/>
              <a:ea typeface="Maven Pro SemiBold"/>
              <a:cs typeface="Maven Pro SemiBold"/>
              <a:sym typeface="Maven Pro SemiBold"/>
            </a:endParaRPr>
          </a:p>
        </p:txBody>
      </p:sp>
      <p:sp>
        <p:nvSpPr>
          <p:cNvPr id="350" name="Google Shape;350;p3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51" name="Google Shape;351;p33"/>
          <p:cNvPicPr preferRelativeResize="0"/>
          <p:nvPr/>
        </p:nvPicPr>
        <p:blipFill>
          <a:blip r:embed="rId5">
            <a:alphaModFix/>
          </a:blip>
          <a:stretch>
            <a:fillRect/>
          </a:stretch>
        </p:blipFill>
        <p:spPr>
          <a:xfrm>
            <a:off x="1794075" y="1915975"/>
            <a:ext cx="4612759" cy="2937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4"/>
          <p:cNvSpPr txBox="1"/>
          <p:nvPr>
            <p:ph idx="1" type="body"/>
          </p:nvPr>
        </p:nvSpPr>
        <p:spPr>
          <a:xfrm>
            <a:off x="261850" y="897775"/>
            <a:ext cx="8681700" cy="39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500">
                <a:solidFill>
                  <a:srgbClr val="282828"/>
                </a:solidFill>
                <a:latin typeface="Inter"/>
                <a:ea typeface="Inter"/>
                <a:cs typeface="Inter"/>
                <a:sym typeface="Inter"/>
              </a:rPr>
              <a:t>2</a:t>
            </a:r>
            <a:r>
              <a:rPr b="1" lang="en" sz="1500">
                <a:solidFill>
                  <a:srgbClr val="282828"/>
                </a:solidFill>
                <a:latin typeface="Inter"/>
                <a:ea typeface="Inter"/>
                <a:cs typeface="Inter"/>
                <a:sym typeface="Inter"/>
              </a:rPr>
              <a:t>. Hasil Tuning Parameter Metode Decision Tree </a:t>
            </a:r>
            <a:endParaRPr b="1" sz="1500">
              <a:solidFill>
                <a:srgbClr val="282828"/>
              </a:solidFill>
              <a:latin typeface="Inter"/>
              <a:ea typeface="Inter"/>
              <a:cs typeface="Inter"/>
              <a:sym typeface="Inter"/>
            </a:endParaRPr>
          </a:p>
          <a:p>
            <a:pPr indent="0" lvl="0" marL="0" rtl="0" algn="l">
              <a:spcBef>
                <a:spcPts val="1000"/>
              </a:spcBef>
              <a:spcAft>
                <a:spcPts val="0"/>
              </a:spcAft>
              <a:buNone/>
            </a:pPr>
            <a:r>
              <a:rPr lang="en" sz="1500">
                <a:solidFill>
                  <a:srgbClr val="282828"/>
                </a:solidFill>
                <a:latin typeface="Inter"/>
                <a:ea typeface="Inter"/>
                <a:cs typeface="Inter"/>
                <a:sym typeface="Inter"/>
              </a:rPr>
              <a:t>Pada metode Decision Tree didapatkan hasil akurasi baru yang tinggi</a:t>
            </a:r>
            <a:r>
              <a:rPr lang="en" sz="1500">
                <a:solidFill>
                  <a:srgbClr val="282828"/>
                </a:solidFill>
                <a:latin typeface="Inter"/>
                <a:ea typeface="Inter"/>
                <a:cs typeface="Inter"/>
                <a:sym typeface="Inter"/>
              </a:rPr>
              <a:t>.</a:t>
            </a:r>
            <a:endParaRPr b="1"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p:txBody>
      </p:sp>
      <p:sp>
        <p:nvSpPr>
          <p:cNvPr id="357" name="Google Shape;357;p3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58" name="Google Shape;358;p34"/>
          <p:cNvGrpSpPr/>
          <p:nvPr/>
        </p:nvGrpSpPr>
        <p:grpSpPr>
          <a:xfrm>
            <a:off x="7503019" y="95797"/>
            <a:ext cx="1516771" cy="323122"/>
            <a:chOff x="400885" y="325214"/>
            <a:chExt cx="2298835" cy="489727"/>
          </a:xfrm>
        </p:grpSpPr>
        <p:pic>
          <p:nvPicPr>
            <p:cNvPr id="359" name="Google Shape;359;p3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60" name="Google Shape;360;p3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61" name="Google Shape;361;p3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62" name="Google Shape;362;p3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63" name="Google Shape;363;p34"/>
          <p:cNvSpPr txBox="1"/>
          <p:nvPr>
            <p:ph type="title"/>
          </p:nvPr>
        </p:nvSpPr>
        <p:spPr>
          <a:xfrm>
            <a:off x="311700" y="2164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Machine Learning Models</a:t>
            </a:r>
            <a:endParaRPr sz="2820">
              <a:solidFill>
                <a:srgbClr val="A338EB"/>
              </a:solidFill>
              <a:latin typeface="Maven Pro SemiBold"/>
              <a:ea typeface="Maven Pro SemiBold"/>
              <a:cs typeface="Maven Pro SemiBold"/>
              <a:sym typeface="Maven Pro SemiBold"/>
            </a:endParaRPr>
          </a:p>
        </p:txBody>
      </p:sp>
      <p:sp>
        <p:nvSpPr>
          <p:cNvPr id="364" name="Google Shape;364;p3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65" name="Google Shape;365;p34"/>
          <p:cNvPicPr preferRelativeResize="0"/>
          <p:nvPr/>
        </p:nvPicPr>
        <p:blipFill rotWithShape="1">
          <a:blip r:embed="rId5">
            <a:alphaModFix/>
          </a:blip>
          <a:srcRect b="0" l="0" r="0" t="0"/>
          <a:stretch/>
        </p:blipFill>
        <p:spPr>
          <a:xfrm>
            <a:off x="1934717" y="1692950"/>
            <a:ext cx="4976933" cy="30390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5"/>
          <p:cNvSpPr txBox="1"/>
          <p:nvPr>
            <p:ph idx="1" type="body"/>
          </p:nvPr>
        </p:nvSpPr>
        <p:spPr>
          <a:xfrm>
            <a:off x="311700" y="907125"/>
            <a:ext cx="8681700" cy="39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500">
                <a:solidFill>
                  <a:srgbClr val="282828"/>
                </a:solidFill>
                <a:latin typeface="Inter"/>
                <a:ea typeface="Inter"/>
                <a:cs typeface="Inter"/>
                <a:sym typeface="Inter"/>
              </a:rPr>
              <a:t>3</a:t>
            </a:r>
            <a:r>
              <a:rPr b="1" lang="en" sz="1500">
                <a:solidFill>
                  <a:srgbClr val="282828"/>
                </a:solidFill>
                <a:latin typeface="Inter"/>
                <a:ea typeface="Inter"/>
                <a:cs typeface="Inter"/>
                <a:sym typeface="Inter"/>
              </a:rPr>
              <a:t>. Hasil Tuning Parameter Metode Random Forest</a:t>
            </a:r>
            <a:endParaRPr b="1" sz="1500">
              <a:solidFill>
                <a:srgbClr val="282828"/>
              </a:solidFill>
              <a:latin typeface="Inter"/>
              <a:ea typeface="Inter"/>
              <a:cs typeface="Inter"/>
              <a:sym typeface="Inter"/>
            </a:endParaRPr>
          </a:p>
          <a:p>
            <a:pPr indent="0" lvl="0" marL="0" rtl="0" algn="l">
              <a:spcBef>
                <a:spcPts val="1000"/>
              </a:spcBef>
              <a:spcAft>
                <a:spcPts val="0"/>
              </a:spcAft>
              <a:buNone/>
            </a:pPr>
            <a:r>
              <a:rPr lang="en" sz="1500">
                <a:solidFill>
                  <a:srgbClr val="282828"/>
                </a:solidFill>
                <a:latin typeface="Inter"/>
                <a:ea typeface="Inter"/>
                <a:cs typeface="Inter"/>
                <a:sym typeface="Inter"/>
              </a:rPr>
              <a:t>Random Forest berkinerja lebih baik daripada Logistic Regression, dan Decision Tree. Serta Upsampled Minority Class memberikan hasil yang baik. </a:t>
            </a:r>
            <a:endParaRPr b="1"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None/>
            </a:pPr>
            <a:r>
              <a:t/>
            </a:r>
            <a:endParaRPr sz="1500">
              <a:solidFill>
                <a:srgbClr val="282828"/>
              </a:solidFill>
              <a:latin typeface="Inter"/>
              <a:ea typeface="Inter"/>
              <a:cs typeface="Inter"/>
              <a:sym typeface="Inter"/>
            </a:endParaRPr>
          </a:p>
          <a:p>
            <a:pPr indent="0" lvl="0" marL="457200" rtl="0" algn="l">
              <a:lnSpc>
                <a:spcPct val="115000"/>
              </a:lnSpc>
              <a:spcBef>
                <a:spcPts val="0"/>
              </a:spcBef>
              <a:spcAft>
                <a:spcPts val="0"/>
              </a:spcAft>
              <a:buNone/>
            </a:pPr>
            <a:r>
              <a:t/>
            </a:r>
            <a:endParaRPr sz="1500">
              <a:solidFill>
                <a:srgbClr val="282828"/>
              </a:solidFill>
              <a:latin typeface="Inter"/>
              <a:ea typeface="Inter"/>
              <a:cs typeface="Inter"/>
              <a:sym typeface="Inter"/>
            </a:endParaRPr>
          </a:p>
        </p:txBody>
      </p:sp>
      <p:sp>
        <p:nvSpPr>
          <p:cNvPr id="371" name="Google Shape;371;p3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72" name="Google Shape;372;p35"/>
          <p:cNvGrpSpPr/>
          <p:nvPr/>
        </p:nvGrpSpPr>
        <p:grpSpPr>
          <a:xfrm>
            <a:off x="7503019" y="95797"/>
            <a:ext cx="1516771" cy="323122"/>
            <a:chOff x="400885" y="325214"/>
            <a:chExt cx="2298835" cy="489727"/>
          </a:xfrm>
        </p:grpSpPr>
        <p:pic>
          <p:nvPicPr>
            <p:cNvPr id="373" name="Google Shape;373;p3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74" name="Google Shape;374;p3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75" name="Google Shape;375;p3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76" name="Google Shape;376;p3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77" name="Google Shape;377;p35"/>
          <p:cNvSpPr txBox="1"/>
          <p:nvPr>
            <p:ph type="title"/>
          </p:nvPr>
        </p:nvSpPr>
        <p:spPr>
          <a:xfrm>
            <a:off x="311700" y="2164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Machine Learning Models</a:t>
            </a:r>
            <a:endParaRPr sz="2820">
              <a:solidFill>
                <a:srgbClr val="A338EB"/>
              </a:solidFill>
              <a:latin typeface="Maven Pro SemiBold"/>
              <a:ea typeface="Maven Pro SemiBold"/>
              <a:cs typeface="Maven Pro SemiBold"/>
              <a:sym typeface="Maven Pro SemiBold"/>
            </a:endParaRPr>
          </a:p>
        </p:txBody>
      </p:sp>
      <p:sp>
        <p:nvSpPr>
          <p:cNvPr id="378" name="Google Shape;378;p3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79" name="Google Shape;379;p35"/>
          <p:cNvPicPr preferRelativeResize="0"/>
          <p:nvPr/>
        </p:nvPicPr>
        <p:blipFill>
          <a:blip r:embed="rId5">
            <a:alphaModFix/>
          </a:blip>
          <a:stretch>
            <a:fillRect/>
          </a:stretch>
        </p:blipFill>
        <p:spPr>
          <a:xfrm>
            <a:off x="2028948" y="1955050"/>
            <a:ext cx="5474075" cy="2845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85" name="Google Shape;385;p36"/>
          <p:cNvGrpSpPr/>
          <p:nvPr/>
        </p:nvGrpSpPr>
        <p:grpSpPr>
          <a:xfrm>
            <a:off x="7503019" y="95797"/>
            <a:ext cx="1516771" cy="323122"/>
            <a:chOff x="400885" y="325214"/>
            <a:chExt cx="2298835" cy="489727"/>
          </a:xfrm>
        </p:grpSpPr>
        <p:pic>
          <p:nvPicPr>
            <p:cNvPr id="386" name="Google Shape;386;p36"/>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87" name="Google Shape;387;p36"/>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388" name="Google Shape;388;p36"/>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389" name="Google Shape;389;p36"/>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390" name="Google Shape;390;p36"/>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Evaluation Model for Training Dataset</a:t>
            </a:r>
            <a:endParaRPr sz="2820">
              <a:solidFill>
                <a:srgbClr val="A338EB"/>
              </a:solidFill>
              <a:latin typeface="Maven Pro SemiBold"/>
              <a:ea typeface="Maven Pro SemiBold"/>
              <a:cs typeface="Maven Pro SemiBold"/>
              <a:sym typeface="Maven Pro SemiBold"/>
            </a:endParaRPr>
          </a:p>
        </p:txBody>
      </p:sp>
      <p:sp>
        <p:nvSpPr>
          <p:cNvPr id="391" name="Google Shape;391;p3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392" name="Google Shape;392;p36"/>
          <p:cNvPicPr preferRelativeResize="0"/>
          <p:nvPr/>
        </p:nvPicPr>
        <p:blipFill rotWithShape="1">
          <a:blip r:embed="rId5">
            <a:alphaModFix/>
          </a:blip>
          <a:srcRect b="4096" l="0" r="0" t="4662"/>
          <a:stretch/>
        </p:blipFill>
        <p:spPr>
          <a:xfrm>
            <a:off x="1119825" y="1557200"/>
            <a:ext cx="6904350" cy="2799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96" name="Shape 396"/>
        <p:cNvGrpSpPr/>
        <p:nvPr/>
      </p:nvGrpSpPr>
      <p:grpSpPr>
        <a:xfrm>
          <a:off x="0" y="0"/>
          <a:ext cx="0" cy="0"/>
          <a:chOff x="0" y="0"/>
          <a:chExt cx="0" cy="0"/>
        </a:xfrm>
      </p:grpSpPr>
      <p:sp>
        <p:nvSpPr>
          <p:cNvPr id="397" name="Google Shape;397;p37"/>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398" name="Google Shape;398;p37"/>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399" name="Google Shape;399;p3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400" name="Google Shape;400;p3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401" name="Google Shape;401;p37"/>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402" name="Google Shape;402;p37"/>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403" name="Google Shape;403;p37"/>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404" name="Google Shape;404;p37"/>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405" name="Google Shape;405;p37"/>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406" name="Google Shape;406;p3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Conclusion</a:t>
            </a:r>
            <a:endParaRPr b="1" i="0" sz="1000" u="none" cap="none" strike="noStrike">
              <a:solidFill>
                <a:schemeClr val="lt1"/>
              </a:solidFill>
              <a:latin typeface="Inter"/>
              <a:ea typeface="Inter"/>
              <a:cs typeface="Inter"/>
              <a:sym typeface="Inter"/>
            </a:endParaRPr>
          </a:p>
        </p:txBody>
      </p:sp>
      <p:sp>
        <p:nvSpPr>
          <p:cNvPr id="407" name="Google Shape;407;p37"/>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13" name="Google Shape;413;p38"/>
          <p:cNvGrpSpPr/>
          <p:nvPr/>
        </p:nvGrpSpPr>
        <p:grpSpPr>
          <a:xfrm>
            <a:off x="7503019" y="95797"/>
            <a:ext cx="1516771" cy="323122"/>
            <a:chOff x="400885" y="325214"/>
            <a:chExt cx="2298835" cy="489727"/>
          </a:xfrm>
        </p:grpSpPr>
        <p:pic>
          <p:nvPicPr>
            <p:cNvPr id="414" name="Google Shape;414;p3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15" name="Google Shape;415;p3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16" name="Google Shape;416;p3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17" name="Google Shape;417;p3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18" name="Google Shape;418;p38"/>
          <p:cNvSpPr txBox="1"/>
          <p:nvPr>
            <p:ph type="title"/>
          </p:nvPr>
        </p:nvSpPr>
        <p:spPr>
          <a:xfrm>
            <a:off x="311700" y="2164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Recommendations Model</a:t>
            </a:r>
            <a:endParaRPr sz="2820">
              <a:solidFill>
                <a:srgbClr val="A338EB"/>
              </a:solidFill>
              <a:latin typeface="Maven Pro SemiBold"/>
              <a:ea typeface="Maven Pro SemiBold"/>
              <a:cs typeface="Maven Pro SemiBold"/>
              <a:sym typeface="Maven Pro SemiBold"/>
            </a:endParaRPr>
          </a:p>
        </p:txBody>
      </p:sp>
      <p:sp>
        <p:nvSpPr>
          <p:cNvPr id="419" name="Google Shape;419;p3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Conclusion</a:t>
            </a:r>
            <a:endParaRPr b="1" i="0" sz="1000" u="none" cap="none" strike="noStrike">
              <a:solidFill>
                <a:srgbClr val="601F99"/>
              </a:solidFill>
              <a:latin typeface="Inter"/>
              <a:ea typeface="Inter"/>
              <a:cs typeface="Inter"/>
              <a:sym typeface="Inter"/>
            </a:endParaRPr>
          </a:p>
        </p:txBody>
      </p:sp>
      <p:sp>
        <p:nvSpPr>
          <p:cNvPr id="420" name="Google Shape;420;p38"/>
          <p:cNvSpPr txBox="1"/>
          <p:nvPr/>
        </p:nvSpPr>
        <p:spPr>
          <a:xfrm>
            <a:off x="2539975" y="1027650"/>
            <a:ext cx="4718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Concert One"/>
                <a:ea typeface="Concert One"/>
                <a:cs typeface="Concert One"/>
                <a:sym typeface="Concert One"/>
              </a:rPr>
              <a:t>Model Random Forest</a:t>
            </a:r>
            <a:endParaRPr sz="2500">
              <a:latin typeface="Concert One"/>
              <a:ea typeface="Concert One"/>
              <a:cs typeface="Concert One"/>
              <a:sym typeface="Concert One"/>
            </a:endParaRPr>
          </a:p>
        </p:txBody>
      </p:sp>
      <p:sp>
        <p:nvSpPr>
          <p:cNvPr id="421" name="Google Shape;421;p38"/>
          <p:cNvSpPr txBox="1"/>
          <p:nvPr/>
        </p:nvSpPr>
        <p:spPr>
          <a:xfrm>
            <a:off x="311700" y="2198000"/>
            <a:ext cx="3932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Model Random Forest menghasilkan nilai AUC-Score, Accuracy, Recall, dan Precision yang terbaik.</a:t>
            </a:r>
            <a:endParaRPr/>
          </a:p>
        </p:txBody>
      </p:sp>
      <p:pic>
        <p:nvPicPr>
          <p:cNvPr id="422" name="Google Shape;422;p38"/>
          <p:cNvPicPr preferRelativeResize="0"/>
          <p:nvPr/>
        </p:nvPicPr>
        <p:blipFill>
          <a:blip r:embed="rId5">
            <a:alphaModFix/>
          </a:blip>
          <a:stretch>
            <a:fillRect/>
          </a:stretch>
        </p:blipFill>
        <p:spPr>
          <a:xfrm>
            <a:off x="4387150" y="1768850"/>
            <a:ext cx="3714750" cy="2466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9"/>
          <p:cNvSpPr txBox="1"/>
          <p:nvPr>
            <p:ph idx="1" type="body"/>
          </p:nvPr>
        </p:nvSpPr>
        <p:spPr>
          <a:xfrm>
            <a:off x="311700" y="841675"/>
            <a:ext cx="8631900" cy="39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1000"/>
              </a:spcAft>
              <a:buNone/>
            </a:pPr>
            <a:r>
              <a:rPr b="1" lang="en" sz="1500">
                <a:solidFill>
                  <a:schemeClr val="dk1"/>
                </a:solidFill>
                <a:latin typeface="Inter"/>
                <a:ea typeface="Inter"/>
                <a:cs typeface="Inter"/>
                <a:sym typeface="Inter"/>
              </a:rPr>
              <a:t>Feature Importance yang didapatkan dari Random Forest Algorithm:</a:t>
            </a:r>
            <a:endParaRPr sz="1500">
              <a:solidFill>
                <a:srgbClr val="282828"/>
              </a:solidFill>
              <a:latin typeface="Inter"/>
              <a:ea typeface="Inter"/>
              <a:cs typeface="Inter"/>
              <a:sym typeface="Inter"/>
            </a:endParaRPr>
          </a:p>
        </p:txBody>
      </p:sp>
      <p:sp>
        <p:nvSpPr>
          <p:cNvPr id="428" name="Google Shape;428;p3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29" name="Google Shape;429;p39"/>
          <p:cNvGrpSpPr/>
          <p:nvPr/>
        </p:nvGrpSpPr>
        <p:grpSpPr>
          <a:xfrm>
            <a:off x="7503019" y="95797"/>
            <a:ext cx="1516771" cy="323122"/>
            <a:chOff x="400885" y="325214"/>
            <a:chExt cx="2298835" cy="489727"/>
          </a:xfrm>
        </p:grpSpPr>
        <p:pic>
          <p:nvPicPr>
            <p:cNvPr id="430" name="Google Shape;430;p3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31" name="Google Shape;431;p3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32" name="Google Shape;432;p3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33" name="Google Shape;433;p3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34" name="Google Shape;434;p39"/>
          <p:cNvSpPr txBox="1"/>
          <p:nvPr>
            <p:ph type="title"/>
          </p:nvPr>
        </p:nvSpPr>
        <p:spPr>
          <a:xfrm>
            <a:off x="311700" y="2164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Interesting Insights</a:t>
            </a:r>
            <a:endParaRPr sz="2820">
              <a:solidFill>
                <a:srgbClr val="A338EB"/>
              </a:solidFill>
              <a:latin typeface="Maven Pro SemiBold"/>
              <a:ea typeface="Maven Pro SemiBold"/>
              <a:cs typeface="Maven Pro SemiBold"/>
              <a:sym typeface="Maven Pro SemiBold"/>
            </a:endParaRPr>
          </a:p>
        </p:txBody>
      </p:sp>
      <p:sp>
        <p:nvSpPr>
          <p:cNvPr id="435" name="Google Shape;435;p3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Conclusion</a:t>
            </a:r>
            <a:endParaRPr b="1" i="0" sz="1000" u="none" cap="none" strike="noStrike">
              <a:solidFill>
                <a:srgbClr val="601F99"/>
              </a:solidFill>
              <a:latin typeface="Inter"/>
              <a:ea typeface="Inter"/>
              <a:cs typeface="Inter"/>
              <a:sym typeface="Inter"/>
            </a:endParaRPr>
          </a:p>
        </p:txBody>
      </p:sp>
      <p:pic>
        <p:nvPicPr>
          <p:cNvPr id="436" name="Google Shape;436;p39"/>
          <p:cNvPicPr preferRelativeResize="0"/>
          <p:nvPr/>
        </p:nvPicPr>
        <p:blipFill rotWithShape="1">
          <a:blip r:embed="rId5">
            <a:alphaModFix/>
          </a:blip>
          <a:srcRect b="0" l="3030" r="-3030" t="0"/>
          <a:stretch/>
        </p:blipFill>
        <p:spPr>
          <a:xfrm>
            <a:off x="2395350" y="1289625"/>
            <a:ext cx="4152900" cy="3371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0"/>
          <p:cNvSpPr txBox="1"/>
          <p:nvPr>
            <p:ph idx="1" type="body"/>
          </p:nvPr>
        </p:nvSpPr>
        <p:spPr>
          <a:xfrm>
            <a:off x="76150" y="720100"/>
            <a:ext cx="8943600" cy="41616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Untuk menurunkan churn, maka perusahaan harus memperhatikan variabel DayMins (Total durasi panggilan siang hari yang digunakan). Karena variabel DayMins merupakan variabel yang sangat penting terhadap prediksi customer churn dilihat dari nilai feature importance yang paling besar. </a:t>
            </a:r>
            <a:endParaRPr sz="1500">
              <a:solidFill>
                <a:srgbClr val="282828"/>
              </a:solidFill>
              <a:latin typeface="Inter"/>
              <a:ea typeface="Inter"/>
              <a:cs typeface="Inter"/>
              <a:sym typeface="Inter"/>
            </a:endParaRPr>
          </a:p>
          <a:p>
            <a:pPr indent="-323850" lvl="0" marL="457200" rtl="0" algn="just">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MonthlyCharge -&gt; Memiliki korelasi yang tinggi terhadap DataPlan, DataUsage, dan DayMins. Sehingga memberikan promo paket dalam jangka waktu tertentu merupakan pilihan yang terbaik</a:t>
            </a:r>
            <a:endParaRPr sz="1500">
              <a:solidFill>
                <a:srgbClr val="282828"/>
              </a:solidFill>
              <a:latin typeface="Inter"/>
              <a:ea typeface="Inter"/>
              <a:cs typeface="Inter"/>
              <a:sym typeface="Inter"/>
            </a:endParaRPr>
          </a:p>
          <a:p>
            <a:pPr indent="-323850" lvl="0" marL="457200" rtl="0" algn="just">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CustServCalls -&gt; Pelanggan yang cenderung churn menggunakan layanan CS diatas rata-rata. Sehingga meningkatkan kualitas customer care merupakan pilihan yang tepat supaya customer tidak memilih pelayanan jasa kompetitor</a:t>
            </a:r>
            <a:endParaRPr sz="1500">
              <a:solidFill>
                <a:srgbClr val="282828"/>
              </a:solidFill>
              <a:latin typeface="Inter"/>
              <a:ea typeface="Inter"/>
              <a:cs typeface="Inter"/>
              <a:sym typeface="Inter"/>
            </a:endParaRPr>
          </a:p>
          <a:p>
            <a:pPr indent="-323850" lvl="0" marL="457200" rtl="0" algn="just">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DataPlan → Setiap pembelian paket data, maka akan mendapatkan poin yang bisa ditukarkan menjadi paket data internet secara free</a:t>
            </a:r>
            <a:r>
              <a:rPr lang="en" sz="1500">
                <a:solidFill>
                  <a:srgbClr val="282828"/>
                </a:solidFill>
                <a:latin typeface="Inter"/>
                <a:ea typeface="Inter"/>
                <a:cs typeface="Inter"/>
                <a:sym typeface="Inter"/>
              </a:rPr>
              <a:t>.</a:t>
            </a:r>
            <a:endParaRPr sz="1500">
              <a:solidFill>
                <a:srgbClr val="282828"/>
              </a:solidFill>
              <a:latin typeface="Inter"/>
              <a:ea typeface="Inter"/>
              <a:cs typeface="Inter"/>
              <a:sym typeface="Inter"/>
            </a:endParaRPr>
          </a:p>
          <a:p>
            <a:pPr indent="-323850" lvl="0" marL="457200" rtl="0" algn="just">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DataUsage -&gt; Meningkatkan </a:t>
            </a:r>
            <a:r>
              <a:rPr i="1" lang="en" sz="1500">
                <a:solidFill>
                  <a:srgbClr val="282828"/>
                </a:solidFill>
                <a:latin typeface="Inter"/>
                <a:ea typeface="Inter"/>
                <a:cs typeface="Inter"/>
                <a:sym typeface="Inter"/>
              </a:rPr>
              <a:t>bandwidth</a:t>
            </a:r>
            <a:r>
              <a:rPr lang="en" sz="1500">
                <a:solidFill>
                  <a:srgbClr val="282828"/>
                </a:solidFill>
                <a:latin typeface="Inter"/>
                <a:ea typeface="Inter"/>
                <a:cs typeface="Inter"/>
                <a:sym typeface="Inter"/>
              </a:rPr>
              <a:t> internet kepada pelanggan terutama di pagi hari</a:t>
            </a:r>
            <a:endParaRPr sz="1500">
              <a:solidFill>
                <a:srgbClr val="282828"/>
              </a:solidFill>
              <a:latin typeface="Inter"/>
              <a:ea typeface="Inter"/>
              <a:cs typeface="Inter"/>
              <a:sym typeface="Inter"/>
            </a:endParaRPr>
          </a:p>
        </p:txBody>
      </p:sp>
      <p:sp>
        <p:nvSpPr>
          <p:cNvPr id="442" name="Google Shape;442;p40"/>
          <p:cNvSpPr txBox="1"/>
          <p:nvPr/>
        </p:nvSpPr>
        <p:spPr>
          <a:xfrm>
            <a:off x="0" y="48442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43" name="Google Shape;443;p40"/>
          <p:cNvGrpSpPr/>
          <p:nvPr/>
        </p:nvGrpSpPr>
        <p:grpSpPr>
          <a:xfrm>
            <a:off x="7503019" y="95797"/>
            <a:ext cx="1516771" cy="323122"/>
            <a:chOff x="400885" y="325214"/>
            <a:chExt cx="2298835" cy="489727"/>
          </a:xfrm>
        </p:grpSpPr>
        <p:pic>
          <p:nvPicPr>
            <p:cNvPr id="444" name="Google Shape;444;p4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45" name="Google Shape;445;p4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46" name="Google Shape;446;p4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47" name="Google Shape;447;p4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48" name="Google Shape;448;p40"/>
          <p:cNvSpPr txBox="1"/>
          <p:nvPr>
            <p:ph type="title"/>
          </p:nvPr>
        </p:nvSpPr>
        <p:spPr>
          <a:xfrm>
            <a:off x="311700" y="252500"/>
            <a:ext cx="8480400" cy="51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Rekomendasi kepada </a:t>
            </a:r>
            <a:r>
              <a:rPr i="1" lang="en" sz="2820">
                <a:solidFill>
                  <a:srgbClr val="A338EB"/>
                </a:solidFill>
                <a:latin typeface="Maven Pro SemiBold"/>
                <a:ea typeface="Maven Pro SemiBold"/>
                <a:cs typeface="Maven Pro SemiBold"/>
                <a:sym typeface="Maven Pro SemiBold"/>
              </a:rPr>
              <a:t>stakeholder </a:t>
            </a:r>
            <a:r>
              <a:rPr lang="en" sz="2820">
                <a:solidFill>
                  <a:srgbClr val="A338EB"/>
                </a:solidFill>
                <a:latin typeface="Maven Pro SemiBold"/>
                <a:ea typeface="Maven Pro SemiBold"/>
                <a:cs typeface="Maven Pro SemiBold"/>
                <a:sym typeface="Maven Pro SemiBold"/>
              </a:rPr>
              <a:t>/ </a:t>
            </a:r>
            <a:r>
              <a:rPr i="1" lang="en" sz="2820">
                <a:solidFill>
                  <a:srgbClr val="A338EB"/>
                </a:solidFill>
                <a:latin typeface="Maven Pro SemiBold"/>
                <a:ea typeface="Maven Pro SemiBold"/>
                <a:cs typeface="Maven Pro SemiBold"/>
                <a:sym typeface="Maven Pro SemiBold"/>
              </a:rPr>
              <a:t>audience</a:t>
            </a:r>
            <a:endParaRPr i="1" sz="2820">
              <a:solidFill>
                <a:srgbClr val="A338EB"/>
              </a:solidFill>
              <a:latin typeface="Maven Pro SemiBold"/>
              <a:ea typeface="Maven Pro SemiBold"/>
              <a:cs typeface="Maven Pro SemiBold"/>
              <a:sym typeface="Maven Pro SemiBold"/>
            </a:endParaRPr>
          </a:p>
        </p:txBody>
      </p:sp>
      <p:sp>
        <p:nvSpPr>
          <p:cNvPr id="449" name="Google Shape;449;p4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Conclusion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1"/>
          <p:cNvSpPr txBox="1"/>
          <p:nvPr>
            <p:ph idx="1" type="body"/>
          </p:nvPr>
        </p:nvSpPr>
        <p:spPr>
          <a:xfrm>
            <a:off x="311700" y="981950"/>
            <a:ext cx="8631900" cy="38187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500">
                <a:solidFill>
                  <a:schemeClr val="dk1"/>
                </a:solidFill>
                <a:latin typeface="Inter"/>
                <a:ea typeface="Inter"/>
                <a:cs typeface="Inter"/>
                <a:sym typeface="Inter"/>
              </a:rPr>
              <a:t>Apa saja faktor-faktor utama yang membedakan </a:t>
            </a:r>
            <a:r>
              <a:rPr i="1" lang="en" sz="1500">
                <a:solidFill>
                  <a:schemeClr val="dk1"/>
                </a:solidFill>
                <a:latin typeface="Inter"/>
                <a:ea typeface="Inter"/>
                <a:cs typeface="Inter"/>
                <a:sym typeface="Inter"/>
              </a:rPr>
              <a:t>customer </a:t>
            </a:r>
            <a:r>
              <a:rPr lang="en" sz="1500">
                <a:solidFill>
                  <a:schemeClr val="dk1"/>
                </a:solidFill>
                <a:latin typeface="Inter"/>
                <a:ea typeface="Inter"/>
                <a:cs typeface="Inter"/>
                <a:sym typeface="Inter"/>
              </a:rPr>
              <a:t>yang </a:t>
            </a:r>
            <a:r>
              <a:rPr i="1" lang="en" sz="1500">
                <a:solidFill>
                  <a:schemeClr val="dk1"/>
                </a:solidFill>
                <a:latin typeface="Inter"/>
                <a:ea typeface="Inter"/>
                <a:cs typeface="Inter"/>
                <a:sym typeface="Inter"/>
              </a:rPr>
              <a:t>churn</a:t>
            </a:r>
            <a:r>
              <a:rPr lang="en" sz="1500">
                <a:solidFill>
                  <a:schemeClr val="dk1"/>
                </a:solidFill>
                <a:latin typeface="Inter"/>
                <a:ea typeface="Inter"/>
                <a:cs typeface="Inter"/>
                <a:sym typeface="Inter"/>
              </a:rPr>
              <a:t> dan tidak </a:t>
            </a:r>
            <a:r>
              <a:rPr i="1" lang="en" sz="1500">
                <a:solidFill>
                  <a:schemeClr val="dk1"/>
                </a:solidFill>
                <a:latin typeface="Inter"/>
                <a:ea typeface="Inter"/>
                <a:cs typeface="Inter"/>
                <a:sym typeface="Inter"/>
              </a:rPr>
              <a:t>churn</a:t>
            </a:r>
            <a:r>
              <a:rPr lang="en" sz="1500">
                <a:solidFill>
                  <a:schemeClr val="dk1"/>
                </a:solidFill>
                <a:latin typeface="Inter"/>
                <a:ea typeface="Inter"/>
                <a:cs typeface="Inter"/>
                <a:sym typeface="Inter"/>
              </a:rPr>
              <a:t>?</a:t>
            </a:r>
            <a:endParaRPr sz="1500">
              <a:solidFill>
                <a:schemeClr val="dk1"/>
              </a:solidFill>
              <a:latin typeface="Inter"/>
              <a:ea typeface="Inter"/>
              <a:cs typeface="Inter"/>
              <a:sym typeface="Inter"/>
            </a:endParaRPr>
          </a:p>
          <a:p>
            <a:pPr indent="0" lvl="0" marL="0" rtl="0" algn="l">
              <a:spcBef>
                <a:spcPts val="1000"/>
              </a:spcBef>
              <a:spcAft>
                <a:spcPts val="1000"/>
              </a:spcAft>
              <a:buNone/>
            </a:pPr>
            <a:r>
              <a:t/>
            </a:r>
            <a:endParaRPr sz="1500">
              <a:solidFill>
                <a:schemeClr val="dk1"/>
              </a:solidFill>
              <a:latin typeface="Inter"/>
              <a:ea typeface="Inter"/>
              <a:cs typeface="Inter"/>
              <a:sym typeface="Inter"/>
            </a:endParaRPr>
          </a:p>
        </p:txBody>
      </p:sp>
      <p:sp>
        <p:nvSpPr>
          <p:cNvPr id="455" name="Google Shape;455;p4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456" name="Google Shape;456;p41"/>
          <p:cNvGrpSpPr/>
          <p:nvPr/>
        </p:nvGrpSpPr>
        <p:grpSpPr>
          <a:xfrm>
            <a:off x="7503019" y="95797"/>
            <a:ext cx="1516771" cy="323122"/>
            <a:chOff x="400885" y="325214"/>
            <a:chExt cx="2298835" cy="489727"/>
          </a:xfrm>
        </p:grpSpPr>
        <p:pic>
          <p:nvPicPr>
            <p:cNvPr id="457" name="Google Shape;457;p4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458" name="Google Shape;458;p4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459" name="Google Shape;459;p4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460" name="Google Shape;460;p4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461" name="Google Shape;461;p41"/>
          <p:cNvSpPr txBox="1"/>
          <p:nvPr>
            <p:ph type="title"/>
          </p:nvPr>
        </p:nvSpPr>
        <p:spPr>
          <a:xfrm>
            <a:off x="311700" y="2164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Conclusion</a:t>
            </a:r>
            <a:endParaRPr sz="2820">
              <a:solidFill>
                <a:srgbClr val="A338EB"/>
              </a:solidFill>
              <a:latin typeface="Maven Pro SemiBold"/>
              <a:ea typeface="Maven Pro SemiBold"/>
              <a:cs typeface="Maven Pro SemiBold"/>
              <a:sym typeface="Maven Pro SemiBold"/>
            </a:endParaRPr>
          </a:p>
        </p:txBody>
      </p:sp>
      <p:sp>
        <p:nvSpPr>
          <p:cNvPr id="462" name="Google Shape;462;p4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Conclusion</a:t>
            </a:r>
            <a:endParaRPr b="1" i="0" sz="1000" u="none" cap="none" strike="noStrike">
              <a:solidFill>
                <a:srgbClr val="601F99"/>
              </a:solidFill>
              <a:latin typeface="Inter"/>
              <a:ea typeface="Inter"/>
              <a:cs typeface="Inter"/>
              <a:sym typeface="Inter"/>
            </a:endParaRPr>
          </a:p>
        </p:txBody>
      </p:sp>
      <p:pic>
        <p:nvPicPr>
          <p:cNvPr id="463" name="Google Shape;463;p41"/>
          <p:cNvPicPr preferRelativeResize="0"/>
          <p:nvPr/>
        </p:nvPicPr>
        <p:blipFill>
          <a:blip r:embed="rId5">
            <a:alphaModFix/>
          </a:blip>
          <a:stretch>
            <a:fillRect/>
          </a:stretch>
        </p:blipFill>
        <p:spPr>
          <a:xfrm>
            <a:off x="1422950" y="1484650"/>
            <a:ext cx="6441924" cy="2951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517750" y="1101600"/>
            <a:ext cx="6253800" cy="2940300"/>
          </a:xfrm>
          <a:prstGeom prst="rect">
            <a:avLst/>
          </a:prstGeom>
          <a:noFill/>
          <a:ln>
            <a:noFill/>
          </a:ln>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blip>
          <a:srcRect b="39246" l="0" r="43099" t="0"/>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Daftar Isi</a:t>
            </a:r>
            <a:endParaRPr b="1" i="0" sz="1000" u="none" cap="none" strike="noStrike">
              <a:solidFill>
                <a:srgbClr val="601F99"/>
              </a:solidFill>
              <a:latin typeface="Inter"/>
              <a:ea typeface="Inter"/>
              <a:cs typeface="Inter"/>
              <a:sym typeface="Inter"/>
            </a:endParaRPr>
          </a:p>
        </p:txBody>
      </p:sp>
      <p:grpSp>
        <p:nvGrpSpPr>
          <p:cNvPr id="88" name="Google Shape;88;p15"/>
          <p:cNvGrpSpPr/>
          <p:nvPr/>
        </p:nvGrpSpPr>
        <p:grpSpPr>
          <a:xfrm>
            <a:off x="7503019" y="95797"/>
            <a:ext cx="1516771" cy="323122"/>
            <a:chOff x="400885" y="325214"/>
            <a:chExt cx="2298835" cy="489727"/>
          </a:xfrm>
        </p:grpSpPr>
        <p:pic>
          <p:nvPicPr>
            <p:cNvPr id="89" name="Google Shape;89;p15"/>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90" name="Google Shape;90;p15"/>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91" name="Google Shape;91;p15"/>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92" name="Google Shape;92;p15"/>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467" name="Shape 467"/>
        <p:cNvGrpSpPr/>
        <p:nvPr/>
      </p:nvGrpSpPr>
      <p:grpSpPr>
        <a:xfrm>
          <a:off x="0" y="0"/>
          <a:ext cx="0" cy="0"/>
          <a:chOff x="0" y="0"/>
          <a:chExt cx="0" cy="0"/>
        </a:xfrm>
      </p:grpSpPr>
      <p:sp>
        <p:nvSpPr>
          <p:cNvPr id="468" name="Google Shape;468;p42"/>
          <p:cNvSpPr txBox="1"/>
          <p:nvPr>
            <p:ph type="title"/>
          </p:nvPr>
        </p:nvSpPr>
        <p:spPr>
          <a:xfrm>
            <a:off x="430058" y="1162650"/>
            <a:ext cx="4114800" cy="26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SzPts val="4800"/>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469" name="Google Shape;469;p42"/>
          <p:cNvPicPr preferRelativeResize="0"/>
          <p:nvPr/>
        </p:nvPicPr>
        <p:blipFill rotWithShape="1">
          <a:blip r:embed="rId3">
            <a:alphaModFix/>
          </a:blip>
          <a:srcRect b="0" l="0" r="0" t="0"/>
          <a:stretch/>
        </p:blipFill>
        <p:spPr>
          <a:xfrm>
            <a:off x="5029200" y="0"/>
            <a:ext cx="4114800" cy="5143500"/>
          </a:xfrm>
          <a:prstGeom prst="rect">
            <a:avLst/>
          </a:prstGeom>
          <a:noFill/>
          <a:ln>
            <a:noFill/>
          </a:ln>
        </p:spPr>
      </p:pic>
      <p:sp>
        <p:nvSpPr>
          <p:cNvPr id="470" name="Google Shape;470;p42"/>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71" name="Google Shape;471;p42"/>
          <p:cNvPicPr preferRelativeResize="0"/>
          <p:nvPr/>
        </p:nvPicPr>
        <p:blipFill rotWithShape="1">
          <a:blip r:embed="rId4">
            <a:alphaModFix/>
          </a:blip>
          <a:srcRect b="0" l="9894" r="8731" t="0"/>
          <a:stretch/>
        </p:blipFill>
        <p:spPr>
          <a:xfrm>
            <a:off x="6381425" y="1382127"/>
            <a:ext cx="1405548" cy="66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96" name="Shape 96"/>
        <p:cNvGrpSpPr/>
        <p:nvPr/>
      </p:nvGrpSpPr>
      <p:grpSpPr>
        <a:xfrm>
          <a:off x="0" y="0"/>
          <a:ext cx="0" cy="0"/>
          <a:chOff x="0" y="0"/>
          <a:chExt cx="0" cy="0"/>
        </a:xfrm>
      </p:grpSpPr>
      <p:sp>
        <p:nvSpPr>
          <p:cNvPr id="97" name="Google Shape;97;p16"/>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16"/>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99" name="Google Shape;99;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01" name="Google Shape;101;p16"/>
          <p:cNvCxnSpPr/>
          <p:nvPr/>
        </p:nvCxnSpPr>
        <p:spPr>
          <a:xfrm>
            <a:off x="8315569" y="184983"/>
            <a:ext cx="0" cy="144724"/>
          </a:xfrm>
          <a:prstGeom prst="straightConnector1">
            <a:avLst/>
          </a:prstGeom>
          <a:noFill/>
          <a:ln cap="flat" cmpd="sng" w="9525">
            <a:solidFill>
              <a:srgbClr val="CCCCCC"/>
            </a:solidFill>
            <a:prstDash val="solid"/>
            <a:round/>
            <a:headEnd len="sm" w="sm" type="none"/>
            <a:tailEnd len="sm" w="sm" type="none"/>
          </a:ln>
        </p:spPr>
      </p:cxnSp>
      <p:cxnSp>
        <p:nvCxnSpPr>
          <p:cNvPr id="102" name="Google Shape;102;p16"/>
          <p:cNvCxnSpPr/>
          <p:nvPr/>
        </p:nvCxnSpPr>
        <p:spPr>
          <a:xfrm>
            <a:off x="8315546" y="184983"/>
            <a:ext cx="0" cy="144724"/>
          </a:xfrm>
          <a:prstGeom prst="straightConnector1">
            <a:avLst/>
          </a:prstGeom>
          <a:noFill/>
          <a:ln cap="flat" cmpd="sng" w="9525">
            <a:solidFill>
              <a:srgbClr val="CCCCCC"/>
            </a:solidFill>
            <a:prstDash val="solid"/>
            <a:round/>
            <a:headEnd len="sm" w="sm" type="none"/>
            <a:tailEnd len="sm" w="sm" type="none"/>
          </a:ln>
        </p:spPr>
      </p:cxnSp>
      <p:pic>
        <p:nvPicPr>
          <p:cNvPr id="103" name="Google Shape;103;p16"/>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04" name="Google Shape;104;p16"/>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05" name="Google Shape;105;p16"/>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06" name="Google Shape;106;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Pendahuluan</a:t>
            </a:r>
            <a:endParaRPr b="1" i="0" sz="1000" u="none" cap="none" strike="noStrike">
              <a:solidFill>
                <a:schemeClr val="lt1"/>
              </a:solidFill>
              <a:latin typeface="Inter"/>
              <a:ea typeface="Inter"/>
              <a:cs typeface="Inter"/>
              <a:sym typeface="Inter"/>
            </a:endParaRPr>
          </a:p>
        </p:txBody>
      </p:sp>
      <p:sp>
        <p:nvSpPr>
          <p:cNvPr id="107" name="Google Shape;107;p1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177675" y="682675"/>
            <a:ext cx="8842200" cy="4236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400">
                <a:solidFill>
                  <a:srgbClr val="282828"/>
                </a:solidFill>
                <a:latin typeface="Inter"/>
                <a:ea typeface="Inter"/>
                <a:cs typeface="Inter"/>
                <a:sym typeface="Inter"/>
              </a:rPr>
              <a:t>Sumber Da</a:t>
            </a:r>
            <a:r>
              <a:rPr lang="en" sz="1400">
                <a:solidFill>
                  <a:srgbClr val="282828"/>
                </a:solidFill>
                <a:latin typeface="Inter"/>
                <a:ea typeface="Inter"/>
                <a:cs typeface="Inter"/>
                <a:sym typeface="Inter"/>
              </a:rPr>
              <a:t>ta: </a:t>
            </a:r>
            <a:r>
              <a:rPr lang="en" sz="1400" u="sng">
                <a:solidFill>
                  <a:srgbClr val="1155CC"/>
                </a:solidFill>
                <a:latin typeface="Inter"/>
                <a:ea typeface="Inter"/>
                <a:cs typeface="Inter"/>
                <a:sym typeface="Inter"/>
                <a:hlinkClick r:id="rId3">
                  <a:extLst>
                    <a:ext uri="{A12FA001-AC4F-418D-AE19-62706E023703}">
                      <ahyp:hlinkClr val="tx"/>
                    </a:ext>
                  </a:extLst>
                </a:hlinkClick>
              </a:rPr>
              <a:t>https://www.kaggle.com/datasets/barun2104/telecom-churn?datasetId=567482</a:t>
            </a:r>
            <a:r>
              <a:rPr lang="en" sz="1400">
                <a:solidFill>
                  <a:srgbClr val="282828"/>
                </a:solidFill>
                <a:latin typeface="Inter"/>
                <a:ea typeface="Inter"/>
                <a:cs typeface="Inter"/>
                <a:sym typeface="Inter"/>
              </a:rPr>
              <a:t> </a:t>
            </a:r>
            <a:endParaRPr sz="1400">
              <a:solidFill>
                <a:srgbClr val="282828"/>
              </a:solidFill>
              <a:latin typeface="Inter"/>
              <a:ea typeface="Inter"/>
              <a:cs typeface="Inter"/>
              <a:sym typeface="Inter"/>
            </a:endParaRPr>
          </a:p>
          <a:p>
            <a:pPr indent="0" lvl="0" marL="0" rtl="0" algn="just">
              <a:lnSpc>
                <a:spcPct val="115000"/>
              </a:lnSpc>
              <a:spcBef>
                <a:spcPts val="1000"/>
              </a:spcBef>
              <a:spcAft>
                <a:spcPts val="0"/>
              </a:spcAft>
              <a:buSzPts val="1800"/>
              <a:buNone/>
            </a:pPr>
            <a:r>
              <a:rPr lang="en" sz="1400">
                <a:solidFill>
                  <a:srgbClr val="282828"/>
                </a:solidFill>
                <a:latin typeface="Inter"/>
                <a:ea typeface="Inter"/>
                <a:cs typeface="Inter"/>
                <a:sym typeface="Inter"/>
              </a:rPr>
              <a:t>Problem: </a:t>
            </a:r>
            <a:r>
              <a:rPr b="1" lang="en" sz="1400">
                <a:solidFill>
                  <a:srgbClr val="282828"/>
                </a:solidFill>
                <a:latin typeface="Inter"/>
                <a:ea typeface="Inter"/>
                <a:cs typeface="Inter"/>
                <a:sym typeface="Inter"/>
              </a:rPr>
              <a:t>C</a:t>
            </a:r>
            <a:r>
              <a:rPr b="1" lang="en" sz="1400">
                <a:solidFill>
                  <a:srgbClr val="282828"/>
                </a:solidFill>
                <a:latin typeface="Inter"/>
                <a:ea typeface="Inter"/>
                <a:cs typeface="Inter"/>
                <a:sym typeface="Inter"/>
              </a:rPr>
              <a:t>lassification </a:t>
            </a:r>
            <a:endParaRPr sz="1400">
              <a:solidFill>
                <a:srgbClr val="282828"/>
              </a:solidFill>
              <a:latin typeface="Inter"/>
              <a:ea typeface="Inter"/>
              <a:cs typeface="Inter"/>
              <a:sym typeface="Inter"/>
            </a:endParaRPr>
          </a:p>
          <a:p>
            <a:pPr indent="0" lvl="0" marL="0" rtl="0" algn="just">
              <a:lnSpc>
                <a:spcPct val="115000"/>
              </a:lnSpc>
              <a:spcBef>
                <a:spcPts val="1000"/>
              </a:spcBef>
              <a:spcAft>
                <a:spcPts val="0"/>
              </a:spcAft>
              <a:buSzPts val="1800"/>
              <a:buNone/>
            </a:pPr>
            <a:r>
              <a:rPr lang="en" sz="1400">
                <a:solidFill>
                  <a:srgbClr val="282828"/>
                </a:solidFill>
                <a:latin typeface="Inter"/>
                <a:ea typeface="Inter"/>
                <a:cs typeface="Inter"/>
                <a:sym typeface="Inter"/>
              </a:rPr>
              <a:t>Tujuan: </a:t>
            </a:r>
            <a:endParaRPr sz="1400">
              <a:solidFill>
                <a:srgbClr val="282828"/>
              </a:solidFill>
              <a:latin typeface="Inter"/>
              <a:ea typeface="Inter"/>
              <a:cs typeface="Inter"/>
              <a:sym typeface="Inter"/>
            </a:endParaRPr>
          </a:p>
          <a:p>
            <a:pPr indent="0" lvl="0" marL="0" rtl="0" algn="just">
              <a:lnSpc>
                <a:spcPct val="115000"/>
              </a:lnSpc>
              <a:spcBef>
                <a:spcPts val="1000"/>
              </a:spcBef>
              <a:spcAft>
                <a:spcPts val="0"/>
              </a:spcAft>
              <a:buSzPts val="1800"/>
              <a:buNone/>
            </a:pPr>
            <a:r>
              <a:rPr lang="en" sz="1400">
                <a:solidFill>
                  <a:schemeClr val="dk1"/>
                </a:solidFill>
                <a:latin typeface="Inter"/>
                <a:ea typeface="Inter"/>
                <a:cs typeface="Inter"/>
                <a:sym typeface="Inter"/>
              </a:rPr>
              <a:t>Memprediksi Customer yang akan Churn berdasarkan AccountWeeks, ContractRenewal, DataPlan, DataUsage, CustServCalls, DayMins, DayCalls, MonthlyCharge, OverageFee, &amp; RoamMins.</a:t>
            </a:r>
            <a:endParaRPr sz="1400">
              <a:solidFill>
                <a:schemeClr val="dk1"/>
              </a:solidFill>
              <a:latin typeface="Inter"/>
              <a:ea typeface="Inter"/>
              <a:cs typeface="Inter"/>
              <a:sym typeface="Inter"/>
            </a:endParaRPr>
          </a:p>
          <a:p>
            <a:pPr indent="-307975" lvl="0" marL="1828800" rtl="0" algn="just">
              <a:spcBef>
                <a:spcPts val="1200"/>
              </a:spcBef>
              <a:spcAft>
                <a:spcPts val="0"/>
              </a:spcAft>
              <a:buClr>
                <a:schemeClr val="dk1"/>
              </a:buClr>
              <a:buSzPts val="1250"/>
              <a:buFont typeface="Inter"/>
              <a:buChar char="●"/>
            </a:pPr>
            <a:r>
              <a:rPr lang="en" sz="1250">
                <a:solidFill>
                  <a:schemeClr val="dk1"/>
                </a:solidFill>
                <a:latin typeface="Inter"/>
                <a:ea typeface="Inter"/>
                <a:cs typeface="Inter"/>
                <a:sym typeface="Inter"/>
              </a:rPr>
              <a:t>AccountWeeks: number of weeks customer has had active account</a:t>
            </a:r>
            <a:endParaRPr sz="1250">
              <a:solidFill>
                <a:schemeClr val="dk1"/>
              </a:solidFill>
              <a:latin typeface="Inter"/>
              <a:ea typeface="Inter"/>
              <a:cs typeface="Inter"/>
              <a:sym typeface="Inter"/>
            </a:endParaRPr>
          </a:p>
          <a:p>
            <a:pPr indent="-307975" lvl="0" marL="1828800" rtl="0" algn="just">
              <a:spcBef>
                <a:spcPts val="0"/>
              </a:spcBef>
              <a:spcAft>
                <a:spcPts val="0"/>
              </a:spcAft>
              <a:buClr>
                <a:schemeClr val="dk1"/>
              </a:buClr>
              <a:buSzPts val="1250"/>
              <a:buFont typeface="Inter"/>
              <a:buChar char="●"/>
            </a:pPr>
            <a:r>
              <a:rPr lang="en" sz="1250">
                <a:solidFill>
                  <a:schemeClr val="dk1"/>
                </a:solidFill>
                <a:latin typeface="Inter"/>
                <a:ea typeface="Inter"/>
                <a:cs typeface="Inter"/>
                <a:sym typeface="Inter"/>
              </a:rPr>
              <a:t>ContractRenewal: 1 if customer recently renewed contract, 0 if not</a:t>
            </a:r>
            <a:endParaRPr sz="1250">
              <a:solidFill>
                <a:schemeClr val="dk1"/>
              </a:solidFill>
              <a:latin typeface="Inter"/>
              <a:ea typeface="Inter"/>
              <a:cs typeface="Inter"/>
              <a:sym typeface="Inter"/>
            </a:endParaRPr>
          </a:p>
          <a:p>
            <a:pPr indent="-307975" lvl="0" marL="1828800" rtl="0" algn="just">
              <a:spcBef>
                <a:spcPts val="0"/>
              </a:spcBef>
              <a:spcAft>
                <a:spcPts val="0"/>
              </a:spcAft>
              <a:buClr>
                <a:schemeClr val="dk1"/>
              </a:buClr>
              <a:buSzPts val="1250"/>
              <a:buFont typeface="Inter"/>
              <a:buChar char="●"/>
            </a:pPr>
            <a:r>
              <a:rPr lang="en" sz="1250">
                <a:solidFill>
                  <a:schemeClr val="dk1"/>
                </a:solidFill>
                <a:latin typeface="Inter"/>
                <a:ea typeface="Inter"/>
                <a:cs typeface="Inter"/>
                <a:sym typeface="Inter"/>
              </a:rPr>
              <a:t>DataPlan: 1 if customer has data plan, 0 if not</a:t>
            </a:r>
            <a:endParaRPr sz="1250">
              <a:solidFill>
                <a:schemeClr val="dk1"/>
              </a:solidFill>
              <a:latin typeface="Inter"/>
              <a:ea typeface="Inter"/>
              <a:cs typeface="Inter"/>
              <a:sym typeface="Inter"/>
            </a:endParaRPr>
          </a:p>
          <a:p>
            <a:pPr indent="-307975" lvl="0" marL="1828800" rtl="0" algn="just">
              <a:spcBef>
                <a:spcPts val="0"/>
              </a:spcBef>
              <a:spcAft>
                <a:spcPts val="0"/>
              </a:spcAft>
              <a:buClr>
                <a:schemeClr val="dk1"/>
              </a:buClr>
              <a:buSzPts val="1250"/>
              <a:buFont typeface="Inter"/>
              <a:buChar char="●"/>
            </a:pPr>
            <a:r>
              <a:rPr lang="en" sz="1250">
                <a:solidFill>
                  <a:schemeClr val="dk1"/>
                </a:solidFill>
                <a:latin typeface="Inter"/>
                <a:ea typeface="Inter"/>
                <a:cs typeface="Inter"/>
                <a:sym typeface="Inter"/>
              </a:rPr>
              <a:t>DataUsage: gigabytes of monthly data usage</a:t>
            </a:r>
            <a:endParaRPr sz="1250">
              <a:solidFill>
                <a:schemeClr val="dk1"/>
              </a:solidFill>
              <a:latin typeface="Inter"/>
              <a:ea typeface="Inter"/>
              <a:cs typeface="Inter"/>
              <a:sym typeface="Inter"/>
            </a:endParaRPr>
          </a:p>
          <a:p>
            <a:pPr indent="-307975" lvl="0" marL="1828800" rtl="0" algn="just">
              <a:spcBef>
                <a:spcPts val="0"/>
              </a:spcBef>
              <a:spcAft>
                <a:spcPts val="0"/>
              </a:spcAft>
              <a:buClr>
                <a:schemeClr val="dk1"/>
              </a:buClr>
              <a:buSzPts val="1250"/>
              <a:buFont typeface="Inter"/>
              <a:buChar char="●"/>
            </a:pPr>
            <a:r>
              <a:rPr lang="en" sz="1250">
                <a:solidFill>
                  <a:schemeClr val="dk1"/>
                </a:solidFill>
                <a:latin typeface="Inter"/>
                <a:ea typeface="Inter"/>
                <a:cs typeface="Inter"/>
                <a:sym typeface="Inter"/>
              </a:rPr>
              <a:t>CustServCalls: number of calls into customer service</a:t>
            </a:r>
            <a:endParaRPr sz="1250">
              <a:solidFill>
                <a:schemeClr val="dk1"/>
              </a:solidFill>
              <a:latin typeface="Inter"/>
              <a:ea typeface="Inter"/>
              <a:cs typeface="Inter"/>
              <a:sym typeface="Inter"/>
            </a:endParaRPr>
          </a:p>
          <a:p>
            <a:pPr indent="-307975" lvl="0" marL="1828800" rtl="0" algn="just">
              <a:spcBef>
                <a:spcPts val="0"/>
              </a:spcBef>
              <a:spcAft>
                <a:spcPts val="0"/>
              </a:spcAft>
              <a:buClr>
                <a:schemeClr val="dk1"/>
              </a:buClr>
              <a:buSzPts val="1250"/>
              <a:buFont typeface="Inter"/>
              <a:buChar char="●"/>
            </a:pPr>
            <a:r>
              <a:rPr lang="en" sz="1250">
                <a:solidFill>
                  <a:schemeClr val="dk1"/>
                </a:solidFill>
                <a:latin typeface="Inter"/>
                <a:ea typeface="Inter"/>
                <a:cs typeface="Inter"/>
                <a:sym typeface="Inter"/>
              </a:rPr>
              <a:t>DayMins: average daytime minutes per month</a:t>
            </a:r>
            <a:endParaRPr sz="1250">
              <a:solidFill>
                <a:schemeClr val="dk1"/>
              </a:solidFill>
              <a:latin typeface="Inter"/>
              <a:ea typeface="Inter"/>
              <a:cs typeface="Inter"/>
              <a:sym typeface="Inter"/>
            </a:endParaRPr>
          </a:p>
          <a:p>
            <a:pPr indent="-307975" lvl="0" marL="1828800" rtl="0" algn="just">
              <a:spcBef>
                <a:spcPts val="0"/>
              </a:spcBef>
              <a:spcAft>
                <a:spcPts val="0"/>
              </a:spcAft>
              <a:buClr>
                <a:schemeClr val="dk1"/>
              </a:buClr>
              <a:buSzPts val="1250"/>
              <a:buFont typeface="Inter"/>
              <a:buChar char="●"/>
            </a:pPr>
            <a:r>
              <a:rPr lang="en" sz="1250">
                <a:solidFill>
                  <a:schemeClr val="dk1"/>
                </a:solidFill>
                <a:latin typeface="Inter"/>
                <a:ea typeface="Inter"/>
                <a:cs typeface="Inter"/>
                <a:sym typeface="Inter"/>
              </a:rPr>
              <a:t>DayCalls: average number of daytime calls</a:t>
            </a:r>
            <a:endParaRPr sz="1250">
              <a:solidFill>
                <a:schemeClr val="dk1"/>
              </a:solidFill>
              <a:latin typeface="Inter"/>
              <a:ea typeface="Inter"/>
              <a:cs typeface="Inter"/>
              <a:sym typeface="Inter"/>
            </a:endParaRPr>
          </a:p>
          <a:p>
            <a:pPr indent="-307975" lvl="0" marL="1828800" rtl="0" algn="just">
              <a:spcBef>
                <a:spcPts val="0"/>
              </a:spcBef>
              <a:spcAft>
                <a:spcPts val="0"/>
              </a:spcAft>
              <a:buClr>
                <a:schemeClr val="dk1"/>
              </a:buClr>
              <a:buSzPts val="1250"/>
              <a:buFont typeface="Inter"/>
              <a:buChar char="●"/>
            </a:pPr>
            <a:r>
              <a:rPr lang="en" sz="1250">
                <a:solidFill>
                  <a:schemeClr val="dk1"/>
                </a:solidFill>
                <a:latin typeface="Inter"/>
                <a:ea typeface="Inter"/>
                <a:cs typeface="Inter"/>
                <a:sym typeface="Inter"/>
              </a:rPr>
              <a:t>MonthlyCharge: average monthly bill</a:t>
            </a:r>
            <a:endParaRPr sz="1250">
              <a:solidFill>
                <a:schemeClr val="dk1"/>
              </a:solidFill>
              <a:latin typeface="Inter"/>
              <a:ea typeface="Inter"/>
              <a:cs typeface="Inter"/>
              <a:sym typeface="Inter"/>
            </a:endParaRPr>
          </a:p>
          <a:p>
            <a:pPr indent="-307975" lvl="0" marL="1828800" rtl="0" algn="just">
              <a:spcBef>
                <a:spcPts val="0"/>
              </a:spcBef>
              <a:spcAft>
                <a:spcPts val="0"/>
              </a:spcAft>
              <a:buClr>
                <a:schemeClr val="dk1"/>
              </a:buClr>
              <a:buSzPts val="1250"/>
              <a:buFont typeface="Inter"/>
              <a:buChar char="●"/>
            </a:pPr>
            <a:r>
              <a:rPr lang="en" sz="1250">
                <a:solidFill>
                  <a:schemeClr val="dk1"/>
                </a:solidFill>
                <a:latin typeface="Inter"/>
                <a:ea typeface="Inter"/>
                <a:cs typeface="Inter"/>
                <a:sym typeface="Inter"/>
              </a:rPr>
              <a:t>OverageFee: largest overage fee in last 12 months</a:t>
            </a:r>
            <a:endParaRPr sz="1250">
              <a:solidFill>
                <a:schemeClr val="dk1"/>
              </a:solidFill>
              <a:latin typeface="Inter"/>
              <a:ea typeface="Inter"/>
              <a:cs typeface="Inter"/>
              <a:sym typeface="Inter"/>
            </a:endParaRPr>
          </a:p>
          <a:p>
            <a:pPr indent="-307975" lvl="0" marL="1828800" rtl="0" algn="just">
              <a:spcBef>
                <a:spcPts val="0"/>
              </a:spcBef>
              <a:spcAft>
                <a:spcPts val="0"/>
              </a:spcAft>
              <a:buClr>
                <a:schemeClr val="dk1"/>
              </a:buClr>
              <a:buSzPts val="1250"/>
              <a:buFont typeface="Inter"/>
              <a:buChar char="●"/>
            </a:pPr>
            <a:r>
              <a:rPr lang="en" sz="1250">
                <a:solidFill>
                  <a:schemeClr val="dk1"/>
                </a:solidFill>
                <a:latin typeface="Inter"/>
                <a:ea typeface="Inter"/>
                <a:cs typeface="Inter"/>
                <a:sym typeface="Inter"/>
              </a:rPr>
              <a:t>RoamMins: average number of roaming minutes</a:t>
            </a:r>
            <a:endParaRPr sz="1250">
              <a:solidFill>
                <a:schemeClr val="dk1"/>
              </a:solidFill>
              <a:latin typeface="Inter"/>
              <a:ea typeface="Inter"/>
              <a:cs typeface="Inter"/>
              <a:sym typeface="Inter"/>
            </a:endParaRPr>
          </a:p>
          <a:p>
            <a:pPr indent="0" lvl="0" marL="0" rtl="0" algn="l">
              <a:lnSpc>
                <a:spcPct val="115000"/>
              </a:lnSpc>
              <a:spcBef>
                <a:spcPts val="1500"/>
              </a:spcBef>
              <a:spcAft>
                <a:spcPts val="1000"/>
              </a:spcAft>
              <a:buNone/>
            </a:pPr>
            <a:r>
              <a:t/>
            </a:r>
            <a:endParaRPr sz="1500">
              <a:solidFill>
                <a:schemeClr val="dk1"/>
              </a:solidFill>
              <a:highlight>
                <a:srgbClr val="FFFFFF"/>
              </a:highlight>
              <a:latin typeface="Inter"/>
              <a:ea typeface="Inter"/>
              <a:cs typeface="Inter"/>
              <a:sym typeface="Inter"/>
            </a:endParaRPr>
          </a:p>
        </p:txBody>
      </p:sp>
      <p:sp>
        <p:nvSpPr>
          <p:cNvPr id="113" name="Google Shape;113;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14" name="Google Shape;114;p1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15" name="Google Shape;115;p17"/>
          <p:cNvGrpSpPr/>
          <p:nvPr/>
        </p:nvGrpSpPr>
        <p:grpSpPr>
          <a:xfrm>
            <a:off x="7503019" y="95797"/>
            <a:ext cx="1516771" cy="323122"/>
            <a:chOff x="400885" y="325214"/>
            <a:chExt cx="2298835" cy="489727"/>
          </a:xfrm>
        </p:grpSpPr>
        <p:pic>
          <p:nvPicPr>
            <p:cNvPr id="116" name="Google Shape;116;p17"/>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117" name="Google Shape;117;p17"/>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18" name="Google Shape;118;p17"/>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19" name="Google Shape;119;p17"/>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
        <p:nvSpPr>
          <p:cNvPr id="120" name="Google Shape;120;p17"/>
          <p:cNvSpPr txBox="1"/>
          <p:nvPr>
            <p:ph type="title"/>
          </p:nvPr>
        </p:nvSpPr>
        <p:spPr>
          <a:xfrm>
            <a:off x="311700" y="95800"/>
            <a:ext cx="8480400" cy="764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4" name="Shape 124"/>
        <p:cNvGrpSpPr/>
        <p:nvPr/>
      </p:nvGrpSpPr>
      <p:grpSpPr>
        <a:xfrm>
          <a:off x="0" y="0"/>
          <a:ext cx="0" cy="0"/>
          <a:chOff x="0" y="0"/>
          <a:chExt cx="0" cy="0"/>
        </a:xfrm>
      </p:grpSpPr>
      <p:sp>
        <p:nvSpPr>
          <p:cNvPr id="125" name="Google Shape;125;p18"/>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18"/>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27" name="Google Shape;127;p1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28" name="Google Shape;128;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29" name="Google Shape;129;p18"/>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130" name="Google Shape;130;p18"/>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131" name="Google Shape;131;p18"/>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32" name="Google Shape;132;p18"/>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33" name="Google Shape;133;p18"/>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34" name="Google Shape;134;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Explorasi Data dan Visualisasi</a:t>
            </a:r>
            <a:endParaRPr b="1" i="0" sz="1000" u="none" cap="none" strike="noStrike">
              <a:solidFill>
                <a:schemeClr val="lt1"/>
              </a:solidFill>
              <a:latin typeface="Inter"/>
              <a:ea typeface="Inter"/>
              <a:cs typeface="Inter"/>
              <a:sym typeface="Inter"/>
            </a:endParaRPr>
          </a:p>
        </p:txBody>
      </p:sp>
      <p:sp>
        <p:nvSpPr>
          <p:cNvPr id="135" name="Google Shape;135;p18"/>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311700" y="947150"/>
            <a:ext cx="8631900" cy="3853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i="1" lang="en" sz="1500">
                <a:solidFill>
                  <a:schemeClr val="dk1"/>
                </a:solidFill>
                <a:highlight>
                  <a:srgbClr val="FFFFFF"/>
                </a:highlight>
                <a:latin typeface="Inter"/>
                <a:ea typeface="Inter"/>
                <a:cs typeface="Inter"/>
                <a:sym typeface="Inter"/>
              </a:rPr>
              <a:t>Customer churn</a:t>
            </a:r>
            <a:r>
              <a:rPr lang="en" sz="1500">
                <a:solidFill>
                  <a:schemeClr val="dk1"/>
                </a:solidFill>
                <a:highlight>
                  <a:srgbClr val="FFFFFF"/>
                </a:highlight>
                <a:latin typeface="Inter"/>
                <a:ea typeface="Inter"/>
                <a:cs typeface="Inter"/>
                <a:sym typeface="Inter"/>
              </a:rPr>
              <a:t> adalah persentase pelanggan yang berhenti menggunakan produk dan layanan bisnis Anda selama jangka waktu tertentu. </a:t>
            </a:r>
            <a:r>
              <a:rPr i="1" lang="en" sz="1500">
                <a:solidFill>
                  <a:schemeClr val="dk1"/>
                </a:solidFill>
                <a:highlight>
                  <a:srgbClr val="FFFFFF"/>
                </a:highlight>
                <a:latin typeface="Inter"/>
                <a:ea typeface="Inter"/>
                <a:cs typeface="Inter"/>
                <a:sym typeface="Inter"/>
              </a:rPr>
              <a:t>Customer churn </a:t>
            </a:r>
            <a:r>
              <a:rPr lang="en" sz="1500">
                <a:solidFill>
                  <a:schemeClr val="dk1"/>
                </a:solidFill>
                <a:highlight>
                  <a:srgbClr val="FFFFFF"/>
                </a:highlight>
                <a:latin typeface="Inter"/>
                <a:ea typeface="Inter"/>
                <a:cs typeface="Inter"/>
                <a:sym typeface="Inter"/>
              </a:rPr>
              <a:t>penting diketahui bisnis karena merupakan gambaran kesuksesan suatu bisnis dalam mempertahankan pelanggan.</a:t>
            </a:r>
            <a:br>
              <a:rPr lang="en" sz="1500">
                <a:solidFill>
                  <a:schemeClr val="dk1"/>
                </a:solidFill>
                <a:highlight>
                  <a:srgbClr val="FFFFFF"/>
                </a:highlight>
                <a:latin typeface="Inter"/>
                <a:ea typeface="Inter"/>
                <a:cs typeface="Inter"/>
                <a:sym typeface="Inter"/>
              </a:rPr>
            </a:br>
            <a:endParaRPr sz="1500">
              <a:solidFill>
                <a:schemeClr val="dk1"/>
              </a:solidFill>
              <a:highlight>
                <a:srgbClr val="FFFFFF"/>
              </a:highlight>
              <a:latin typeface="Inter"/>
              <a:ea typeface="Inter"/>
              <a:cs typeface="Inter"/>
              <a:sym typeface="Inter"/>
            </a:endParaRPr>
          </a:p>
          <a:p>
            <a:pPr indent="0" lvl="0" marL="0" rtl="0" algn="just">
              <a:lnSpc>
                <a:spcPct val="115000"/>
              </a:lnSpc>
              <a:spcBef>
                <a:spcPts val="0"/>
              </a:spcBef>
              <a:spcAft>
                <a:spcPts val="0"/>
              </a:spcAft>
              <a:buNone/>
            </a:pPr>
            <a:r>
              <a:rPr lang="en" sz="1500">
                <a:solidFill>
                  <a:schemeClr val="dk1"/>
                </a:solidFill>
                <a:highlight>
                  <a:srgbClr val="FFFFFF"/>
                </a:highlight>
                <a:latin typeface="Inter"/>
                <a:ea typeface="Inter"/>
                <a:cs typeface="Inter"/>
                <a:sym typeface="Inter"/>
              </a:rPr>
              <a:t>Bisni</a:t>
            </a:r>
            <a:r>
              <a:rPr lang="en" sz="1500">
                <a:solidFill>
                  <a:schemeClr val="dk1"/>
                </a:solidFill>
                <a:highlight>
                  <a:srgbClr val="FFFFFF"/>
                </a:highlight>
                <a:latin typeface="Inter"/>
                <a:ea typeface="Inter"/>
                <a:cs typeface="Inter"/>
                <a:sym typeface="Inter"/>
              </a:rPr>
              <a:t>s akan rugi besar jika kehilangan pelanggan. Faktanya, mendapat pelanggan baru 5 kali lebih mahal daripada mempertahankan pelanggan yang sudah ada, dan membuat pelanggan baru menjadi loyal juga 16 kali lebih mahal. Jadi, diperlukan strategi untuk menghentikan </a:t>
            </a:r>
            <a:r>
              <a:rPr i="1" lang="en" sz="1500">
                <a:solidFill>
                  <a:schemeClr val="dk1"/>
                </a:solidFill>
                <a:highlight>
                  <a:srgbClr val="FFFFFF"/>
                </a:highlight>
                <a:latin typeface="Inter"/>
                <a:ea typeface="Inter"/>
                <a:cs typeface="Inter"/>
                <a:sym typeface="Inter"/>
              </a:rPr>
              <a:t>customer churn</a:t>
            </a:r>
            <a:r>
              <a:rPr lang="en" sz="1500">
                <a:solidFill>
                  <a:schemeClr val="dk1"/>
                </a:solidFill>
                <a:highlight>
                  <a:srgbClr val="FFFFFF"/>
                </a:highlight>
                <a:latin typeface="Inter"/>
                <a:ea typeface="Inter"/>
                <a:cs typeface="Inter"/>
                <a:sym typeface="Inter"/>
              </a:rPr>
              <a:t> atau kehilangan pelanggan dan menjaga pelanggan yang sudah Anda punya, karena merekalah sumber utama </a:t>
            </a:r>
            <a:r>
              <a:rPr i="1" lang="en" sz="1500">
                <a:solidFill>
                  <a:schemeClr val="dk1"/>
                </a:solidFill>
                <a:highlight>
                  <a:srgbClr val="FFFFFF"/>
                </a:highlight>
                <a:latin typeface="Inter"/>
                <a:ea typeface="Inter"/>
                <a:cs typeface="Inter"/>
                <a:sym typeface="Inter"/>
              </a:rPr>
              <a:t>revenue</a:t>
            </a:r>
            <a:r>
              <a:rPr lang="en" sz="1500">
                <a:solidFill>
                  <a:schemeClr val="dk1"/>
                </a:solidFill>
                <a:highlight>
                  <a:srgbClr val="FFFFFF"/>
                </a:highlight>
                <a:latin typeface="Inter"/>
                <a:ea typeface="Inter"/>
                <a:cs typeface="Inter"/>
                <a:sym typeface="Inter"/>
              </a:rPr>
              <a:t> bisnis!</a:t>
            </a:r>
            <a:endParaRPr sz="1500">
              <a:solidFill>
                <a:schemeClr val="dk1"/>
              </a:solidFill>
              <a:highlight>
                <a:srgbClr val="FFFFFF"/>
              </a:highlight>
              <a:latin typeface="Inter"/>
              <a:ea typeface="Inter"/>
              <a:cs typeface="Inter"/>
              <a:sym typeface="Inter"/>
            </a:endParaRPr>
          </a:p>
          <a:p>
            <a:pPr indent="0" lvl="0" marL="0" rtl="0" algn="just">
              <a:lnSpc>
                <a:spcPct val="115000"/>
              </a:lnSpc>
              <a:spcBef>
                <a:spcPts val="1900"/>
              </a:spcBef>
              <a:spcAft>
                <a:spcPts val="0"/>
              </a:spcAft>
              <a:buNone/>
            </a:pPr>
            <a:r>
              <a:rPr lang="en" sz="1500">
                <a:solidFill>
                  <a:schemeClr val="dk1"/>
                </a:solidFill>
                <a:highlight>
                  <a:srgbClr val="FFFFFF"/>
                </a:highlight>
                <a:latin typeface="Inter"/>
                <a:ea typeface="Inter"/>
                <a:cs typeface="Inter"/>
                <a:sym typeface="Inter"/>
              </a:rPr>
              <a:t>Ketika perusahaan mampu mengurangi atau mencegah customer churn, mereka dapat meningkatkan customer lifetime value (CLV). CLV adalah jumlah total uang yang dapat Anda harapkan dari rata-rata pelanggan untuk dibelanjakan dengan bisnis Anda selama masa hidup mereka.</a:t>
            </a:r>
            <a:endParaRPr sz="1500">
              <a:solidFill>
                <a:schemeClr val="dk1"/>
              </a:solidFill>
              <a:highlight>
                <a:srgbClr val="FFFFFF"/>
              </a:highlight>
              <a:latin typeface="Inter"/>
              <a:ea typeface="Inter"/>
              <a:cs typeface="Inter"/>
              <a:sym typeface="Inter"/>
            </a:endParaRPr>
          </a:p>
          <a:p>
            <a:pPr indent="0" lvl="0" marL="0" rtl="0" algn="l">
              <a:lnSpc>
                <a:spcPct val="172272"/>
              </a:lnSpc>
              <a:spcBef>
                <a:spcPts val="1500"/>
              </a:spcBef>
              <a:spcAft>
                <a:spcPts val="0"/>
              </a:spcAft>
              <a:buClr>
                <a:schemeClr val="dk1"/>
              </a:buClr>
              <a:buSzPts val="1100"/>
              <a:buFont typeface="Arial"/>
              <a:buNone/>
            </a:pPr>
            <a:r>
              <a:t/>
            </a:r>
            <a:endParaRPr sz="1450">
              <a:solidFill>
                <a:srgbClr val="444444"/>
              </a:solidFill>
              <a:highlight>
                <a:srgbClr val="FFFFFF"/>
              </a:highlight>
            </a:endParaRPr>
          </a:p>
          <a:p>
            <a:pPr indent="0" lvl="0" marL="0" rtl="0" algn="l">
              <a:lnSpc>
                <a:spcPct val="115000"/>
              </a:lnSpc>
              <a:spcBef>
                <a:spcPts val="1900"/>
              </a:spcBef>
              <a:spcAft>
                <a:spcPts val="0"/>
              </a:spcAft>
              <a:buClr>
                <a:schemeClr val="dk1"/>
              </a:buClr>
              <a:buSzPts val="1100"/>
              <a:buFont typeface="Arial"/>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Clr>
                <a:schemeClr val="dk1"/>
              </a:buClr>
              <a:buSzPts val="1100"/>
              <a:buFont typeface="Arial"/>
              <a:buNone/>
            </a:pPr>
            <a:r>
              <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Clr>
                <a:schemeClr val="dk1"/>
              </a:buClr>
              <a:buSzPts val="1100"/>
              <a:buFont typeface="Arial"/>
              <a:buNone/>
            </a:pPr>
            <a:r>
              <a:t/>
            </a:r>
            <a:endParaRPr sz="1500">
              <a:solidFill>
                <a:srgbClr val="282828"/>
              </a:solidFill>
              <a:latin typeface="Inter"/>
              <a:ea typeface="Inter"/>
              <a:cs typeface="Inter"/>
              <a:sym typeface="Inter"/>
            </a:endParaRPr>
          </a:p>
        </p:txBody>
      </p:sp>
      <p:sp>
        <p:nvSpPr>
          <p:cNvPr id="141" name="Google Shape;141;p1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46" name="Google Shape;146;p19"/>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47" name="Google Shape;147;p19"/>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48" name="Google Shape;148;p19"/>
          <p:cNvSpPr txBox="1"/>
          <p:nvPr>
            <p:ph type="title"/>
          </p:nvPr>
        </p:nvSpPr>
        <p:spPr>
          <a:xfrm>
            <a:off x="311700" y="292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311700" y="738800"/>
            <a:ext cx="8708100" cy="1730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Pada dataset, terdapat 11 variables yang terbagi menjadi 10 independent variables dan 1 dependent variable. Serta terdapat 3333 baris pada dataset.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rPr b="1" lang="en" sz="1500">
                <a:solidFill>
                  <a:schemeClr val="dk1"/>
                </a:solidFill>
                <a:highlight>
                  <a:srgbClr val="FFFFFE"/>
                </a:highlight>
                <a:latin typeface="Inter"/>
                <a:ea typeface="Inter"/>
                <a:cs typeface="Inter"/>
                <a:sym typeface="Inter"/>
              </a:rPr>
              <a:t>Independent Variables</a:t>
            </a:r>
            <a:r>
              <a:rPr lang="en" sz="1500">
                <a:solidFill>
                  <a:schemeClr val="dk1"/>
                </a:solidFill>
                <a:highlight>
                  <a:srgbClr val="FFFFFE"/>
                </a:highlight>
                <a:latin typeface="Inter"/>
                <a:ea typeface="Inter"/>
                <a:cs typeface="Inter"/>
                <a:sym typeface="Inter"/>
              </a:rPr>
              <a:t> = [Accountweeks, ContractRenewal, DataPlan, DataUsage, CustServCalls, DayMins, DayCalls, MonthlyCharge, OverageFee, dan RoamMins]</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rPr b="1" lang="en" sz="1500">
                <a:solidFill>
                  <a:schemeClr val="dk1"/>
                </a:solidFill>
                <a:highlight>
                  <a:srgbClr val="FFFFFE"/>
                </a:highlight>
                <a:latin typeface="Inter"/>
                <a:ea typeface="Inter"/>
                <a:cs typeface="Inter"/>
                <a:sym typeface="Inter"/>
              </a:rPr>
              <a:t>Dependent Variable</a:t>
            </a:r>
            <a:r>
              <a:rPr lang="en" sz="1500">
                <a:solidFill>
                  <a:schemeClr val="dk1"/>
                </a:solidFill>
                <a:highlight>
                  <a:srgbClr val="FFFFFE"/>
                </a:highlight>
                <a:latin typeface="Inter"/>
                <a:ea typeface="Inter"/>
                <a:cs typeface="Inter"/>
                <a:sym typeface="Inter"/>
              </a:rPr>
              <a:t> = Churn</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p:txBody>
      </p:sp>
      <p:sp>
        <p:nvSpPr>
          <p:cNvPr id="154" name="Google Shape;154;p2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55" name="Google Shape;155;p20"/>
          <p:cNvGrpSpPr/>
          <p:nvPr/>
        </p:nvGrpSpPr>
        <p:grpSpPr>
          <a:xfrm>
            <a:off x="7503019" y="95797"/>
            <a:ext cx="1516771" cy="323122"/>
            <a:chOff x="400885" y="325214"/>
            <a:chExt cx="2298835" cy="489727"/>
          </a:xfrm>
        </p:grpSpPr>
        <p:pic>
          <p:nvPicPr>
            <p:cNvPr id="156" name="Google Shape;156;p2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57" name="Google Shape;157;p20"/>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58" name="Google Shape;158;p20"/>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59" name="Google Shape;159;p20"/>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60" name="Google Shape;160;p20"/>
          <p:cNvSpPr txBox="1"/>
          <p:nvPr>
            <p:ph type="title"/>
          </p:nvPr>
        </p:nvSpPr>
        <p:spPr>
          <a:xfrm>
            <a:off x="311700" y="216425"/>
            <a:ext cx="8480400" cy="66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1" name="Google Shape;161;p2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62" name="Google Shape;162;p20"/>
          <p:cNvPicPr preferRelativeResize="0"/>
          <p:nvPr/>
        </p:nvPicPr>
        <p:blipFill>
          <a:blip r:embed="rId5">
            <a:alphaModFix/>
          </a:blip>
          <a:stretch>
            <a:fillRect/>
          </a:stretch>
        </p:blipFill>
        <p:spPr>
          <a:xfrm>
            <a:off x="675225" y="2337950"/>
            <a:ext cx="7753350" cy="251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68" name="Google Shape;168;p21"/>
          <p:cNvGrpSpPr/>
          <p:nvPr/>
        </p:nvGrpSpPr>
        <p:grpSpPr>
          <a:xfrm>
            <a:off x="7503019" y="95797"/>
            <a:ext cx="1516771" cy="323122"/>
            <a:chOff x="400885" y="325214"/>
            <a:chExt cx="2298835" cy="489727"/>
          </a:xfrm>
        </p:grpSpPr>
        <p:pic>
          <p:nvPicPr>
            <p:cNvPr id="169" name="Google Shape;169;p21"/>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70" name="Google Shape;170;p21"/>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71" name="Google Shape;171;p21"/>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72" name="Google Shape;172;p2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73" name="Google Shape;173;p21"/>
          <p:cNvSpPr txBox="1"/>
          <p:nvPr>
            <p:ph type="title"/>
          </p:nvPr>
        </p:nvSpPr>
        <p:spPr>
          <a:xfrm>
            <a:off x="311700" y="3688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4" name="Google Shape;174;p2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75" name="Google Shape;175;p21"/>
          <p:cNvPicPr preferRelativeResize="0"/>
          <p:nvPr/>
        </p:nvPicPr>
        <p:blipFill>
          <a:blip r:embed="rId5">
            <a:alphaModFix/>
          </a:blip>
          <a:stretch>
            <a:fillRect/>
          </a:stretch>
        </p:blipFill>
        <p:spPr>
          <a:xfrm>
            <a:off x="242900" y="1780475"/>
            <a:ext cx="8658225" cy="2586825"/>
          </a:xfrm>
          <a:prstGeom prst="rect">
            <a:avLst/>
          </a:prstGeom>
          <a:noFill/>
          <a:ln>
            <a:noFill/>
          </a:ln>
        </p:spPr>
      </p:pic>
      <p:sp>
        <p:nvSpPr>
          <p:cNvPr id="176" name="Google Shape;176;p21"/>
          <p:cNvSpPr txBox="1"/>
          <p:nvPr>
            <p:ph idx="1" type="body"/>
          </p:nvPr>
        </p:nvSpPr>
        <p:spPr>
          <a:xfrm>
            <a:off x="311700" y="1219350"/>
            <a:ext cx="8402400" cy="492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100"/>
              <a:buNone/>
            </a:pPr>
            <a:r>
              <a:rPr lang="en" sz="1500">
                <a:solidFill>
                  <a:schemeClr val="dk1"/>
                </a:solidFill>
                <a:highlight>
                  <a:srgbClr val="FFFFFE"/>
                </a:highlight>
                <a:latin typeface="Inter"/>
                <a:ea typeface="Inter"/>
                <a:cs typeface="Inter"/>
                <a:sym typeface="Inter"/>
              </a:rPr>
              <a:t>Data describe =&gt; Menampilkan deskriptif statistik dari dataset</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a:p>
            <a:pPr indent="0" lvl="0" marL="0" rtl="0" algn="l">
              <a:lnSpc>
                <a:spcPct val="135714"/>
              </a:lnSpc>
              <a:spcBef>
                <a:spcPts val="0"/>
              </a:spcBef>
              <a:spcAft>
                <a:spcPts val="0"/>
              </a:spcAft>
              <a:buSzPts val="1100"/>
              <a:buNone/>
            </a:pPr>
            <a:r>
              <a:t/>
            </a:r>
            <a:endParaRPr sz="1500">
              <a:solidFill>
                <a:schemeClr val="dk1"/>
              </a:solidFill>
              <a:highlight>
                <a:srgbClr val="FFFFFE"/>
              </a:highlight>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