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exend Light"/>
      <p:regular r:id="rId27"/>
      <p:bold r:id="rId28"/>
    </p:embeddedFont>
    <p:embeddedFont>
      <p:font typeface="Gloria Hallelujah"/>
      <p:regular r:id="rId29"/>
    </p:embeddedFont>
    <p:embeddedFont>
      <p:font typeface="Lexend"/>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exendLight-bold.fntdata"/><Relationship Id="rId27" Type="http://schemas.openxmlformats.org/officeDocument/2006/relationships/font" Target="fonts/Lexend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loriaHallelujah-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cb79f218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cb79f218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d141f08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d141f08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d141f087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d141f087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d141f087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d141f087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d141f087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d141f087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cb79f218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cb79f218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d141f087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d141f087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d141f0872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d141f0872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d141f087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d141f0872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d141f087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d141f087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cb79f21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cb79f21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d141f087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d141f087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cb79f218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ccb79f218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cb79f21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cb79f21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b79f21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b79f21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cb79f218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cb79f218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cb79f218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cb79f218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cb79f218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cb79f218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d141f087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d141f087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d141f08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d141f08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3235200" cy="51435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60598" y="-35250"/>
            <a:ext cx="3773374" cy="5859277"/>
          </a:xfrm>
          <a:prstGeom prst="rect">
            <a:avLst/>
          </a:prstGeom>
          <a:noFill/>
          <a:ln>
            <a:noFill/>
          </a:ln>
        </p:spPr>
      </p:pic>
      <p:sp>
        <p:nvSpPr>
          <p:cNvPr id="56" name="Google Shape;56;p13"/>
          <p:cNvSpPr txBox="1"/>
          <p:nvPr/>
        </p:nvSpPr>
        <p:spPr>
          <a:xfrm>
            <a:off x="3841250" y="1269475"/>
            <a:ext cx="4668600" cy="15855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Soutenance</a:t>
            </a:r>
            <a:endParaRPr sz="2100">
              <a:solidFill>
                <a:srgbClr val="FFFFFF"/>
              </a:solidFill>
              <a:latin typeface="Oswald"/>
              <a:ea typeface="Oswald"/>
              <a:cs typeface="Oswald"/>
              <a:sym typeface="Oswald"/>
            </a:endParaRPr>
          </a:p>
          <a:p>
            <a:pPr indent="0" lvl="0" marL="0" rtl="0" algn="ctr">
              <a:spcBef>
                <a:spcPts val="0"/>
              </a:spcBef>
              <a:spcAft>
                <a:spcPts val="0"/>
              </a:spcAft>
              <a:buNone/>
            </a:pPr>
            <a:r>
              <a:t/>
            </a:r>
            <a:endParaRPr sz="2100">
              <a:solidFill>
                <a:srgbClr val="FFFFFF"/>
              </a:solidFill>
              <a:latin typeface="Oswald"/>
              <a:ea typeface="Oswald"/>
              <a:cs typeface="Oswald"/>
              <a:sym typeface="Oswald"/>
            </a:endParaRPr>
          </a:p>
          <a:p>
            <a:pPr indent="0" lvl="0" marL="0" rtl="0" algn="ctr">
              <a:spcBef>
                <a:spcPts val="0"/>
              </a:spcBef>
              <a:spcAft>
                <a:spcPts val="0"/>
              </a:spcAft>
              <a:buNone/>
            </a:pPr>
            <a:r>
              <a:rPr lang="fr" sz="2100">
                <a:solidFill>
                  <a:srgbClr val="FFFFFF"/>
                </a:solidFill>
                <a:latin typeface="Oswald"/>
                <a:ea typeface="Oswald"/>
                <a:cs typeface="Oswald"/>
                <a:sym typeface="Oswald"/>
              </a:rPr>
              <a:t>POEI : Analytics Engineer</a:t>
            </a:r>
            <a:endParaRPr sz="2100">
              <a:solidFill>
                <a:srgbClr val="FFFFFF"/>
              </a:solidFill>
              <a:latin typeface="Oswald"/>
              <a:ea typeface="Oswald"/>
              <a:cs typeface="Oswald"/>
              <a:sym typeface="Oswald"/>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fr" sz="1000">
                <a:solidFill>
                  <a:srgbClr val="FFFFFF"/>
                </a:solidFill>
                <a:latin typeface="Lexend Light"/>
                <a:ea typeface="Lexend Light"/>
                <a:cs typeface="Lexend Light"/>
                <a:sym typeface="Lexend Light"/>
              </a:rPr>
              <a:t>Mélanie Donne</a:t>
            </a:r>
            <a:endParaRPr sz="1000">
              <a:solidFill>
                <a:srgbClr val="FFFFFF"/>
              </a:solidFill>
              <a:latin typeface="Lexend Light"/>
              <a:ea typeface="Lexend Light"/>
              <a:cs typeface="Lexend Light"/>
              <a:sym typeface="Lexend Light"/>
            </a:endParaRPr>
          </a:p>
        </p:txBody>
      </p:sp>
      <p:grpSp>
        <p:nvGrpSpPr>
          <p:cNvPr id="57" name="Google Shape;57;p13"/>
          <p:cNvGrpSpPr/>
          <p:nvPr/>
        </p:nvGrpSpPr>
        <p:grpSpPr>
          <a:xfrm>
            <a:off x="4810013" y="4505756"/>
            <a:ext cx="2731074" cy="441050"/>
            <a:chOff x="4771913" y="4505756"/>
            <a:chExt cx="2731074" cy="441050"/>
          </a:xfrm>
        </p:grpSpPr>
        <p:pic>
          <p:nvPicPr>
            <p:cNvPr id="58" name="Google Shape;58;p13"/>
            <p:cNvPicPr preferRelativeResize="0"/>
            <p:nvPr/>
          </p:nvPicPr>
          <p:blipFill>
            <a:blip r:embed="rId4">
              <a:alphaModFix/>
            </a:blip>
            <a:stretch>
              <a:fillRect/>
            </a:stretch>
          </p:blipFill>
          <p:spPr>
            <a:xfrm>
              <a:off x="4771913" y="4505756"/>
              <a:ext cx="707325" cy="441050"/>
            </a:xfrm>
            <a:prstGeom prst="rect">
              <a:avLst/>
            </a:prstGeom>
            <a:noFill/>
            <a:ln>
              <a:noFill/>
            </a:ln>
          </p:spPr>
        </p:pic>
        <p:pic>
          <p:nvPicPr>
            <p:cNvPr id="59" name="Google Shape;59;p13"/>
            <p:cNvPicPr preferRelativeResize="0"/>
            <p:nvPr/>
          </p:nvPicPr>
          <p:blipFill>
            <a:blip r:embed="rId5">
              <a:alphaModFix/>
            </a:blip>
            <a:stretch>
              <a:fillRect/>
            </a:stretch>
          </p:blipFill>
          <p:spPr>
            <a:xfrm>
              <a:off x="5878963" y="4565394"/>
              <a:ext cx="1624025" cy="321775"/>
            </a:xfrm>
            <a:prstGeom prst="rect">
              <a:avLst/>
            </a:prstGeom>
            <a:noFill/>
            <a:ln>
              <a:noFill/>
            </a:ln>
          </p:spPr>
        </p:pic>
        <p:pic>
          <p:nvPicPr>
            <p:cNvPr id="60" name="Google Shape;60;p13"/>
            <p:cNvPicPr preferRelativeResize="0"/>
            <p:nvPr/>
          </p:nvPicPr>
          <p:blipFill>
            <a:blip r:embed="rId6">
              <a:alphaModFix/>
            </a:blip>
            <a:stretch>
              <a:fillRect/>
            </a:stretch>
          </p:blipFill>
          <p:spPr>
            <a:xfrm>
              <a:off x="5604288" y="4651456"/>
              <a:ext cx="149625" cy="1496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3080700" y="556925"/>
            <a:ext cx="29826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chemeClr val="lt1"/>
                </a:solidFill>
                <a:latin typeface="Oswald"/>
                <a:ea typeface="Oswald"/>
                <a:cs typeface="Oswald"/>
                <a:sym typeface="Oswald"/>
              </a:rPr>
              <a:t>Modélisation des données</a:t>
            </a:r>
            <a:endParaRPr sz="2100">
              <a:solidFill>
                <a:schemeClr val="lt1"/>
              </a:solidFill>
              <a:latin typeface="Oswald"/>
              <a:ea typeface="Oswald"/>
              <a:cs typeface="Oswald"/>
              <a:sym typeface="Oswald"/>
            </a:endParaRPr>
          </a:p>
        </p:txBody>
      </p:sp>
      <p:sp>
        <p:nvSpPr>
          <p:cNvPr id="192" name="Google Shape;192;p22"/>
          <p:cNvSpPr txBox="1"/>
          <p:nvPr/>
        </p:nvSpPr>
        <p:spPr>
          <a:xfrm>
            <a:off x="689100" y="1587500"/>
            <a:ext cx="4226700" cy="135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Objectifs :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Concevoir un schéma de base de données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Créer une base de données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Stocker les données dans une base de données relationnelle </a:t>
            </a:r>
            <a:endParaRPr>
              <a:solidFill>
                <a:schemeClr val="dk2"/>
              </a:solidFill>
            </a:endParaRPr>
          </a:p>
        </p:txBody>
      </p:sp>
      <p:grpSp>
        <p:nvGrpSpPr>
          <p:cNvPr id="193" name="Google Shape;193;p22"/>
          <p:cNvGrpSpPr/>
          <p:nvPr/>
        </p:nvGrpSpPr>
        <p:grpSpPr>
          <a:xfrm>
            <a:off x="5983217" y="1587500"/>
            <a:ext cx="1677388" cy="354000"/>
            <a:chOff x="5983217" y="1587500"/>
            <a:chExt cx="1677388" cy="354000"/>
          </a:xfrm>
        </p:grpSpPr>
        <p:sp>
          <p:nvSpPr>
            <p:cNvPr id="194" name="Google Shape;194;p22"/>
            <p:cNvSpPr txBox="1"/>
            <p:nvPr/>
          </p:nvSpPr>
          <p:spPr>
            <a:xfrm>
              <a:off x="6350805" y="15875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snowflake</a:t>
              </a:r>
              <a:endParaRPr sz="1100">
                <a:solidFill>
                  <a:schemeClr val="dk2"/>
                </a:solidFill>
              </a:endParaRPr>
            </a:p>
          </p:txBody>
        </p:sp>
        <p:pic>
          <p:nvPicPr>
            <p:cNvPr id="195" name="Google Shape;195;p22"/>
            <p:cNvPicPr preferRelativeResize="0"/>
            <p:nvPr/>
          </p:nvPicPr>
          <p:blipFill>
            <a:blip r:embed="rId3">
              <a:alphaModFix/>
            </a:blip>
            <a:stretch>
              <a:fillRect/>
            </a:stretch>
          </p:blipFill>
          <p:spPr>
            <a:xfrm>
              <a:off x="5983217" y="1625737"/>
              <a:ext cx="334227" cy="252774"/>
            </a:xfrm>
            <a:prstGeom prst="rect">
              <a:avLst/>
            </a:prstGeom>
            <a:noFill/>
            <a:ln>
              <a:noFill/>
            </a:ln>
          </p:spPr>
        </p:pic>
      </p:grpSp>
      <p:grpSp>
        <p:nvGrpSpPr>
          <p:cNvPr id="196" name="Google Shape;196;p22"/>
          <p:cNvGrpSpPr/>
          <p:nvPr/>
        </p:nvGrpSpPr>
        <p:grpSpPr>
          <a:xfrm>
            <a:off x="6231888" y="2620147"/>
            <a:ext cx="1112792" cy="354000"/>
            <a:chOff x="6231888" y="2670875"/>
            <a:chExt cx="1112792" cy="354000"/>
          </a:xfrm>
        </p:grpSpPr>
        <p:sp>
          <p:nvSpPr>
            <p:cNvPr id="197" name="Google Shape;197;p22"/>
            <p:cNvSpPr txBox="1"/>
            <p:nvPr/>
          </p:nvSpPr>
          <p:spPr>
            <a:xfrm>
              <a:off x="6599480" y="2670875"/>
              <a:ext cx="74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scripts</a:t>
              </a:r>
              <a:endParaRPr sz="1100">
                <a:solidFill>
                  <a:schemeClr val="dk2"/>
                </a:solidFill>
              </a:endParaRPr>
            </a:p>
          </p:txBody>
        </p:sp>
        <p:pic>
          <p:nvPicPr>
            <p:cNvPr id="198" name="Google Shape;198;p22"/>
            <p:cNvPicPr preferRelativeResize="0"/>
            <p:nvPr/>
          </p:nvPicPr>
          <p:blipFill>
            <a:blip r:embed="rId3">
              <a:alphaModFix/>
            </a:blip>
            <a:stretch>
              <a:fillRect/>
            </a:stretch>
          </p:blipFill>
          <p:spPr>
            <a:xfrm>
              <a:off x="6231888" y="2709106"/>
              <a:ext cx="334227" cy="252774"/>
            </a:xfrm>
            <a:prstGeom prst="rect">
              <a:avLst/>
            </a:prstGeom>
            <a:noFill/>
            <a:ln>
              <a:noFill/>
            </a:ln>
          </p:spPr>
        </p:pic>
      </p:grpSp>
      <p:cxnSp>
        <p:nvCxnSpPr>
          <p:cNvPr id="199" name="Google Shape;199;p22"/>
          <p:cNvCxnSpPr>
            <a:stCxn id="195" idx="2"/>
            <a:endCxn id="198" idx="1"/>
          </p:cNvCxnSpPr>
          <p:nvPr/>
        </p:nvCxnSpPr>
        <p:spPr>
          <a:xfrm flipH="1" rot="-5400000">
            <a:off x="5737981" y="2290861"/>
            <a:ext cx="906300" cy="81600"/>
          </a:xfrm>
          <a:prstGeom prst="bentConnector2">
            <a:avLst/>
          </a:prstGeom>
          <a:noFill/>
          <a:ln cap="flat" cmpd="sng" w="28575">
            <a:solidFill>
              <a:srgbClr val="FF9E32"/>
            </a:solidFill>
            <a:prstDash val="solid"/>
            <a:round/>
            <a:headEnd len="med" w="med" type="none"/>
            <a:tailEnd len="med" w="med" type="none"/>
          </a:ln>
        </p:spPr>
      </p:cxnSp>
      <p:cxnSp>
        <p:nvCxnSpPr>
          <p:cNvPr id="200" name="Google Shape;200;p22"/>
          <p:cNvCxnSpPr>
            <a:stCxn id="195" idx="2"/>
            <a:endCxn id="201" idx="1"/>
          </p:cNvCxnSpPr>
          <p:nvPr/>
        </p:nvCxnSpPr>
        <p:spPr>
          <a:xfrm flipH="1" rot="-5400000">
            <a:off x="6082231" y="1946611"/>
            <a:ext cx="217800" cy="81600"/>
          </a:xfrm>
          <a:prstGeom prst="bentConnector2">
            <a:avLst/>
          </a:prstGeom>
          <a:noFill/>
          <a:ln cap="flat" cmpd="sng" w="28575">
            <a:solidFill>
              <a:srgbClr val="FF9E32"/>
            </a:solidFill>
            <a:prstDash val="solid"/>
            <a:round/>
            <a:headEnd len="med" w="med" type="none"/>
            <a:tailEnd len="med" w="med" type="none"/>
          </a:ln>
        </p:spPr>
      </p:cxnSp>
      <p:cxnSp>
        <p:nvCxnSpPr>
          <p:cNvPr id="202" name="Google Shape;202;p22"/>
          <p:cNvCxnSpPr>
            <a:stCxn id="198" idx="2"/>
            <a:endCxn id="203" idx="1"/>
          </p:cNvCxnSpPr>
          <p:nvPr/>
        </p:nvCxnSpPr>
        <p:spPr>
          <a:xfrm flipH="1" rot="-5400000">
            <a:off x="6349352" y="2960803"/>
            <a:ext cx="180900" cy="81600"/>
          </a:xfrm>
          <a:prstGeom prst="bentConnector2">
            <a:avLst/>
          </a:prstGeom>
          <a:noFill/>
          <a:ln cap="flat" cmpd="sng" w="28575">
            <a:solidFill>
              <a:srgbClr val="FF7A58"/>
            </a:solidFill>
            <a:prstDash val="solid"/>
            <a:round/>
            <a:headEnd len="med" w="med" type="none"/>
            <a:tailEnd len="med" w="med" type="none"/>
          </a:ln>
        </p:spPr>
      </p:cxnSp>
      <p:cxnSp>
        <p:nvCxnSpPr>
          <p:cNvPr id="204" name="Google Shape;204;p22"/>
          <p:cNvCxnSpPr>
            <a:stCxn id="198" idx="2"/>
            <a:endCxn id="205" idx="1"/>
          </p:cNvCxnSpPr>
          <p:nvPr/>
        </p:nvCxnSpPr>
        <p:spPr>
          <a:xfrm flipH="1" rot="-5400000">
            <a:off x="6158852" y="3151303"/>
            <a:ext cx="561900" cy="81600"/>
          </a:xfrm>
          <a:prstGeom prst="bentConnector2">
            <a:avLst/>
          </a:prstGeom>
          <a:noFill/>
          <a:ln cap="flat" cmpd="sng" w="28575">
            <a:solidFill>
              <a:srgbClr val="FF7A58"/>
            </a:solidFill>
            <a:prstDash val="solid"/>
            <a:round/>
            <a:headEnd len="med" w="med" type="none"/>
            <a:tailEnd len="med" w="med" type="none"/>
          </a:ln>
        </p:spPr>
      </p:cxnSp>
      <p:grpSp>
        <p:nvGrpSpPr>
          <p:cNvPr id="206" name="Google Shape;206;p22"/>
          <p:cNvGrpSpPr/>
          <p:nvPr/>
        </p:nvGrpSpPr>
        <p:grpSpPr>
          <a:xfrm>
            <a:off x="6480538" y="3308459"/>
            <a:ext cx="2346635" cy="354000"/>
            <a:chOff x="6274188" y="4261150"/>
            <a:chExt cx="2346635" cy="354000"/>
          </a:xfrm>
        </p:grpSpPr>
        <p:sp>
          <p:nvSpPr>
            <p:cNvPr id="207" name="Google Shape;207;p22"/>
            <p:cNvSpPr txBox="1"/>
            <p:nvPr/>
          </p:nvSpPr>
          <p:spPr>
            <a:xfrm>
              <a:off x="6563423" y="4261150"/>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requetes_optimisation.sql</a:t>
              </a:r>
              <a:endParaRPr sz="1100">
                <a:solidFill>
                  <a:schemeClr val="dk2"/>
                </a:solidFill>
              </a:endParaRPr>
            </a:p>
          </p:txBody>
        </p:sp>
        <p:pic>
          <p:nvPicPr>
            <p:cNvPr id="205" name="Google Shape;205;p22"/>
            <p:cNvPicPr preferRelativeResize="0"/>
            <p:nvPr/>
          </p:nvPicPr>
          <p:blipFill>
            <a:blip r:embed="rId4">
              <a:alphaModFix/>
            </a:blip>
            <a:stretch>
              <a:fillRect/>
            </a:stretch>
          </p:blipFill>
          <p:spPr>
            <a:xfrm>
              <a:off x="6274188" y="4299888"/>
              <a:ext cx="331200" cy="252000"/>
            </a:xfrm>
            <a:prstGeom prst="rect">
              <a:avLst/>
            </a:prstGeom>
            <a:noFill/>
            <a:ln>
              <a:noFill/>
            </a:ln>
          </p:spPr>
        </p:pic>
      </p:grpSp>
      <p:grpSp>
        <p:nvGrpSpPr>
          <p:cNvPr id="208" name="Google Shape;208;p22"/>
          <p:cNvGrpSpPr/>
          <p:nvPr/>
        </p:nvGrpSpPr>
        <p:grpSpPr>
          <a:xfrm>
            <a:off x="6231913" y="1931716"/>
            <a:ext cx="1112792" cy="354000"/>
            <a:chOff x="6231913" y="1972825"/>
            <a:chExt cx="1112792" cy="354000"/>
          </a:xfrm>
        </p:grpSpPr>
        <p:sp>
          <p:nvSpPr>
            <p:cNvPr id="209" name="Google Shape;209;p22"/>
            <p:cNvSpPr txBox="1"/>
            <p:nvPr/>
          </p:nvSpPr>
          <p:spPr>
            <a:xfrm>
              <a:off x="6599505" y="1972825"/>
              <a:ext cx="74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schemas</a:t>
              </a:r>
              <a:endParaRPr sz="1100">
                <a:solidFill>
                  <a:schemeClr val="dk2"/>
                </a:solidFill>
              </a:endParaRPr>
            </a:p>
          </p:txBody>
        </p:sp>
        <p:pic>
          <p:nvPicPr>
            <p:cNvPr id="201" name="Google Shape;201;p22"/>
            <p:cNvPicPr preferRelativeResize="0"/>
            <p:nvPr/>
          </p:nvPicPr>
          <p:blipFill>
            <a:blip r:embed="rId3">
              <a:alphaModFix/>
            </a:blip>
            <a:stretch>
              <a:fillRect/>
            </a:stretch>
          </p:blipFill>
          <p:spPr>
            <a:xfrm>
              <a:off x="6231913" y="2011056"/>
              <a:ext cx="334227" cy="252774"/>
            </a:xfrm>
            <a:prstGeom prst="rect">
              <a:avLst/>
            </a:prstGeom>
            <a:noFill/>
            <a:ln>
              <a:noFill/>
            </a:ln>
          </p:spPr>
        </p:pic>
      </p:grpSp>
      <p:grpSp>
        <p:nvGrpSpPr>
          <p:cNvPr id="210" name="Google Shape;210;p22"/>
          <p:cNvGrpSpPr/>
          <p:nvPr/>
        </p:nvGrpSpPr>
        <p:grpSpPr>
          <a:xfrm>
            <a:off x="6480550" y="2927450"/>
            <a:ext cx="2346635" cy="354000"/>
            <a:chOff x="6274188" y="4646025"/>
            <a:chExt cx="2346635" cy="354000"/>
          </a:xfrm>
        </p:grpSpPr>
        <p:sp>
          <p:nvSpPr>
            <p:cNvPr id="211" name="Google Shape;211;p22"/>
            <p:cNvSpPr txBox="1"/>
            <p:nvPr/>
          </p:nvSpPr>
          <p:spPr>
            <a:xfrm>
              <a:off x="6563423" y="4646025"/>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creation_db.sql</a:t>
              </a:r>
              <a:endParaRPr sz="1100">
                <a:solidFill>
                  <a:schemeClr val="dk2"/>
                </a:solidFill>
              </a:endParaRPr>
            </a:p>
          </p:txBody>
        </p:sp>
        <p:pic>
          <p:nvPicPr>
            <p:cNvPr id="203" name="Google Shape;203;p22"/>
            <p:cNvPicPr preferRelativeResize="0"/>
            <p:nvPr/>
          </p:nvPicPr>
          <p:blipFill>
            <a:blip r:embed="rId4">
              <a:alphaModFix/>
            </a:blip>
            <a:stretch>
              <a:fillRect/>
            </a:stretch>
          </p:blipFill>
          <p:spPr>
            <a:xfrm>
              <a:off x="6274188" y="4684763"/>
              <a:ext cx="331200" cy="252000"/>
            </a:xfrm>
            <a:prstGeom prst="rect">
              <a:avLst/>
            </a:prstGeom>
            <a:noFill/>
            <a:ln>
              <a:noFill/>
            </a:ln>
          </p:spPr>
        </p:pic>
      </p:grpSp>
      <p:grpSp>
        <p:nvGrpSpPr>
          <p:cNvPr id="212" name="Google Shape;212;p22"/>
          <p:cNvGrpSpPr/>
          <p:nvPr/>
        </p:nvGrpSpPr>
        <p:grpSpPr>
          <a:xfrm>
            <a:off x="6481388" y="2275925"/>
            <a:ext cx="2139538" cy="354000"/>
            <a:chOff x="6481388" y="2281581"/>
            <a:chExt cx="2139538" cy="354000"/>
          </a:xfrm>
        </p:grpSpPr>
        <p:pic>
          <p:nvPicPr>
            <p:cNvPr id="213" name="Google Shape;213;p22"/>
            <p:cNvPicPr preferRelativeResize="0"/>
            <p:nvPr/>
          </p:nvPicPr>
          <p:blipFill>
            <a:blip r:embed="rId5">
              <a:alphaModFix/>
            </a:blip>
            <a:stretch>
              <a:fillRect/>
            </a:stretch>
          </p:blipFill>
          <p:spPr>
            <a:xfrm>
              <a:off x="6481388" y="2351700"/>
              <a:ext cx="331200" cy="252000"/>
            </a:xfrm>
            <a:prstGeom prst="rect">
              <a:avLst/>
            </a:prstGeom>
            <a:noFill/>
            <a:ln>
              <a:noFill/>
            </a:ln>
          </p:spPr>
        </p:pic>
        <p:sp>
          <p:nvSpPr>
            <p:cNvPr id="214" name="Google Shape;214;p22"/>
            <p:cNvSpPr txBox="1"/>
            <p:nvPr/>
          </p:nvSpPr>
          <p:spPr>
            <a:xfrm>
              <a:off x="6813425" y="2281581"/>
              <a:ext cx="180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schema_immo_paris.png</a:t>
              </a:r>
              <a:endParaRPr sz="1100">
                <a:solidFill>
                  <a:schemeClr val="dk2"/>
                </a:solidFill>
              </a:endParaRPr>
            </a:p>
          </p:txBody>
        </p:sp>
      </p:grpSp>
      <p:cxnSp>
        <p:nvCxnSpPr>
          <p:cNvPr id="215" name="Google Shape;215;p22"/>
          <p:cNvCxnSpPr>
            <a:endCxn id="213" idx="1"/>
          </p:cNvCxnSpPr>
          <p:nvPr/>
        </p:nvCxnSpPr>
        <p:spPr>
          <a:xfrm flipH="1" rot="-5400000">
            <a:off x="6333188" y="2323844"/>
            <a:ext cx="213900" cy="82500"/>
          </a:xfrm>
          <a:prstGeom prst="bentConnector2">
            <a:avLst/>
          </a:prstGeom>
          <a:noFill/>
          <a:ln cap="flat" cmpd="sng" w="28575">
            <a:solidFill>
              <a:srgbClr val="FF7A58"/>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nvSpPr>
        <p:spPr>
          <a:xfrm>
            <a:off x="1021350" y="556925"/>
            <a:ext cx="7101300" cy="400200"/>
          </a:xfrm>
          <a:prstGeom prst="rect">
            <a:avLst/>
          </a:prstGeom>
          <a:solidFill>
            <a:schemeClr val="lt1"/>
          </a:solid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a:pPr>
            <a:r>
              <a:rPr lang="fr">
                <a:solidFill>
                  <a:srgbClr val="434343"/>
                </a:solidFill>
                <a:latin typeface="Lexend"/>
                <a:ea typeface="Lexend"/>
                <a:cs typeface="Lexend"/>
                <a:sym typeface="Lexend"/>
              </a:rPr>
              <a:t>Optimisation et Prétraitement des Données Géospatiales avec Mapshaper</a:t>
            </a:r>
            <a:r>
              <a:rPr lang="fr">
                <a:solidFill>
                  <a:schemeClr val="dk2"/>
                </a:solidFill>
                <a:latin typeface="Lexend"/>
                <a:ea typeface="Lexend"/>
                <a:cs typeface="Lexend"/>
                <a:sym typeface="Lexend"/>
              </a:rPr>
              <a:t> </a:t>
            </a:r>
            <a:endParaRPr sz="2100">
              <a:solidFill>
                <a:schemeClr val="lt1"/>
              </a:solidFill>
              <a:latin typeface="Lexend"/>
              <a:ea typeface="Lexend"/>
              <a:cs typeface="Lexend"/>
              <a:sym typeface="Lexend"/>
            </a:endParaRPr>
          </a:p>
        </p:txBody>
      </p:sp>
      <p:sp>
        <p:nvSpPr>
          <p:cNvPr id="221" name="Google Shape;221;p23"/>
          <p:cNvSpPr txBox="1"/>
          <p:nvPr/>
        </p:nvSpPr>
        <p:spPr>
          <a:xfrm>
            <a:off x="158700" y="1139125"/>
            <a:ext cx="88266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rgbClr val="1F1F1F"/>
                </a:solidFill>
              </a:rPr>
              <a:t>Il a été décidé d'utiliser Mapshaper pour simplifier les données géospatiales avant leur importation dans la base de données. </a:t>
            </a:r>
            <a:endParaRPr>
              <a:solidFill>
                <a:srgbClr val="1F1F1F"/>
              </a:solidFill>
            </a:endParaRPr>
          </a:p>
        </p:txBody>
      </p:sp>
      <p:grpSp>
        <p:nvGrpSpPr>
          <p:cNvPr id="222" name="Google Shape;222;p23"/>
          <p:cNvGrpSpPr/>
          <p:nvPr/>
        </p:nvGrpSpPr>
        <p:grpSpPr>
          <a:xfrm>
            <a:off x="158750" y="1672525"/>
            <a:ext cx="8826500" cy="3124500"/>
            <a:chOff x="179900" y="1672525"/>
            <a:chExt cx="8826500" cy="3124500"/>
          </a:xfrm>
        </p:grpSpPr>
        <p:sp>
          <p:nvSpPr>
            <p:cNvPr id="223" name="Google Shape;223;p23"/>
            <p:cNvSpPr txBox="1"/>
            <p:nvPr/>
          </p:nvSpPr>
          <p:spPr>
            <a:xfrm>
              <a:off x="179900" y="1818025"/>
              <a:ext cx="3767700" cy="2979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ARRONDISSEMENTS AVANT </a:t>
              </a:r>
              <a:r>
                <a:rPr lang="fr" sz="850">
                  <a:solidFill>
                    <a:srgbClr val="D4D4D4"/>
                  </a:solidFill>
                  <a:latin typeface="Consolas"/>
                  <a:ea typeface="Consolas"/>
                  <a:cs typeface="Consolas"/>
                  <a:sym typeface="Consolas"/>
                </a:rPr>
                <a:t>=</a:t>
              </a:r>
              <a:r>
                <a:rPr lang="fr"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"IDENTIFIANT_SEQUENTIEL"</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"750000001"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"NUMERO_ARRONDISSEMENT_INSEE"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"75101"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"1er Ardt"</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"NOM_OFFICIEL_ARRONDISSEMENT"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"Louvre"</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"N_SQ_CO"</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"750001537"</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"SURFACE"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"1824612.86048666"</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"PERIMETRE"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"6054.93686218"</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"GEOMETRY_X_Y"</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"48.862562701836005, 2.3364433620533878"</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"GEOMETRY"</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'{"coordinates": [[[2.328007329038849, 48.86991742140714], [2.329965588686571, 48.868514169174276], [2.3303067953208765, 48.86835619167468], ... [2.328007329038849, 48.86991742140714]]], "type": "Polygon"}'</a:t>
              </a:r>
              <a:r>
                <a:rPr lang="fr" sz="850">
                  <a:solidFill>
                    <a:srgbClr val="CCCCCC"/>
                  </a:solidFill>
                  <a:latin typeface="Consolas"/>
                  <a:ea typeface="Consolas"/>
                  <a:cs typeface="Consolas"/>
                  <a:sym typeface="Consolas"/>
                </a:rPr>
                <a:t>}</a:t>
              </a:r>
              <a:endParaRPr sz="850"/>
            </a:p>
          </p:txBody>
        </p:sp>
        <p:grpSp>
          <p:nvGrpSpPr>
            <p:cNvPr id="224" name="Google Shape;224;p23"/>
            <p:cNvGrpSpPr/>
            <p:nvPr/>
          </p:nvGrpSpPr>
          <p:grpSpPr>
            <a:xfrm>
              <a:off x="4163500" y="1672525"/>
              <a:ext cx="4842900" cy="3124500"/>
              <a:chOff x="4163500" y="1672525"/>
              <a:chExt cx="4842900" cy="3124500"/>
            </a:xfrm>
          </p:grpSpPr>
          <p:sp>
            <p:nvSpPr>
              <p:cNvPr id="225" name="Google Shape;225;p23"/>
              <p:cNvSpPr txBox="1"/>
              <p:nvPr/>
            </p:nvSpPr>
            <p:spPr>
              <a:xfrm>
                <a:off x="4163500" y="2706025"/>
                <a:ext cx="4842900" cy="2091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ARRONDISSEMENTS APRES </a:t>
                </a:r>
                <a:r>
                  <a:rPr lang="fr" sz="850">
                    <a:solidFill>
                      <a:srgbClr val="D4D4D4"/>
                    </a:solidFill>
                    <a:latin typeface="Consolas"/>
                    <a:ea typeface="Consolas"/>
                    <a:cs typeface="Consolas"/>
                    <a:sym typeface="Consolas"/>
                  </a:rPr>
                  <a:t>=</a:t>
                </a:r>
                <a:r>
                  <a:rPr lang="fr"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"IDENTIFIANT_SEQUENTIEL_ARRONDISSEMENT"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"750000001"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"NUMERO_ARRONDISSEMENT_INSEE"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"75101"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"1er Ardt"</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"NOM_OFFICIEL_ARRONDISSEMENT"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"Louvre"</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"N_SQ_CO"</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"750001537"</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"VILLE"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"PARIS"</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"SURFACE"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"1824612.8604866600"</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"PERIMETRE"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"6054.9368621800"</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"GEOMETRY_X_Y"</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'{"lon": 2.3364433620533878, "lat": 48.862562701836005}'</a:t>
                </a:r>
                <a:r>
                  <a:rPr lang="fr" sz="850">
                    <a:solidFill>
                      <a:srgbClr val="CCCCCC"/>
                    </a:solidFill>
                    <a:latin typeface="Consolas"/>
                    <a:ea typeface="Consolas"/>
                    <a:cs typeface="Consolas"/>
                    <a:sym typeface="Consolas"/>
                  </a:rPr>
                  <a:t>}</a:t>
                </a:r>
                <a:endParaRPr sz="850"/>
              </a:p>
            </p:txBody>
          </p:sp>
          <p:sp>
            <p:nvSpPr>
              <p:cNvPr id="226" name="Google Shape;226;p23"/>
              <p:cNvSpPr txBox="1"/>
              <p:nvPr/>
            </p:nvSpPr>
            <p:spPr>
              <a:xfrm>
                <a:off x="4163500" y="1672525"/>
                <a:ext cx="4842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rgbClr val="1F1F1F"/>
                    </a:solidFill>
                  </a:rPr>
                  <a:t>Cela a permis de réduire la taille des fichiers, d'améliorer les performances et la qualité des données, tout en offrant une visualisation et une validation pratiques avant l'importation.</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nvSpPr>
        <p:spPr>
          <a:xfrm>
            <a:off x="2988600" y="556925"/>
            <a:ext cx="31668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Schéma de base de données</a:t>
            </a:r>
            <a:endParaRPr sz="2100">
              <a:solidFill>
                <a:schemeClr val="lt1"/>
              </a:solidFill>
              <a:latin typeface="Lexend"/>
              <a:ea typeface="Lexend"/>
              <a:cs typeface="Lexend"/>
              <a:sym typeface="Lexend"/>
            </a:endParaRPr>
          </a:p>
        </p:txBody>
      </p:sp>
      <p:grpSp>
        <p:nvGrpSpPr>
          <p:cNvPr id="232" name="Google Shape;232;p24"/>
          <p:cNvGrpSpPr/>
          <p:nvPr/>
        </p:nvGrpSpPr>
        <p:grpSpPr>
          <a:xfrm>
            <a:off x="1215788" y="1150788"/>
            <a:ext cx="6712425" cy="3881576"/>
            <a:chOff x="950700" y="1087288"/>
            <a:chExt cx="6712425" cy="3881576"/>
          </a:xfrm>
        </p:grpSpPr>
        <p:sp>
          <p:nvSpPr>
            <p:cNvPr id="233" name="Google Shape;233;p24"/>
            <p:cNvSpPr txBox="1"/>
            <p:nvPr/>
          </p:nvSpPr>
          <p:spPr>
            <a:xfrm>
              <a:off x="4790025" y="1370375"/>
              <a:ext cx="28731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Ce schéma représente les différentes entités et de leurs relations dans une base de données pour la gestion des données immobilières et urbaines à Paris. </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fr">
                  <a:solidFill>
                    <a:srgbClr val="FF7A58"/>
                  </a:solidFill>
                </a:rPr>
                <a:t>Exemple de relation :</a:t>
              </a:r>
              <a:r>
                <a:rPr b="1" lang="fr">
                  <a:solidFill>
                    <a:schemeClr val="dk2"/>
                  </a:solidFill>
                </a:rPr>
                <a:t> </a:t>
              </a:r>
              <a:r>
                <a:rPr lang="fr">
                  <a:solidFill>
                    <a:schemeClr val="dk2"/>
                  </a:solidFill>
                </a:rPr>
                <a:t>arrondissements et quartiers_administratifs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just">
                <a:spcBef>
                  <a:spcPts val="0"/>
                </a:spcBef>
                <a:spcAft>
                  <a:spcPts val="0"/>
                </a:spcAft>
                <a:buNone/>
              </a:pPr>
              <a:r>
                <a:rPr lang="fr">
                  <a:solidFill>
                    <a:schemeClr val="dk2"/>
                  </a:solidFill>
                </a:rPr>
                <a:t>Un arrondissement peut avoir plusieurs quartiers administratifs (1:N)</a:t>
              </a:r>
              <a:endParaRPr>
                <a:solidFill>
                  <a:schemeClr val="dk2"/>
                </a:solidFill>
              </a:endParaRPr>
            </a:p>
          </p:txBody>
        </p:sp>
        <p:pic>
          <p:nvPicPr>
            <p:cNvPr id="234" name="Google Shape;234;p24"/>
            <p:cNvPicPr preferRelativeResize="0"/>
            <p:nvPr/>
          </p:nvPicPr>
          <p:blipFill>
            <a:blip r:embed="rId3">
              <a:alphaModFix/>
            </a:blip>
            <a:stretch>
              <a:fillRect/>
            </a:stretch>
          </p:blipFill>
          <p:spPr>
            <a:xfrm>
              <a:off x="950700" y="1087288"/>
              <a:ext cx="3432609" cy="3881576"/>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nvSpPr>
        <p:spPr>
          <a:xfrm>
            <a:off x="2782200" y="556925"/>
            <a:ext cx="3579600" cy="400200"/>
          </a:xfrm>
          <a:prstGeom prst="rect">
            <a:avLst/>
          </a:prstGeom>
          <a:solidFill>
            <a:schemeClr val="lt1"/>
          </a:solid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3"/>
            </a:pPr>
            <a:r>
              <a:rPr lang="fr">
                <a:solidFill>
                  <a:schemeClr val="dk2"/>
                </a:solidFill>
                <a:latin typeface="Lexend"/>
                <a:ea typeface="Lexend"/>
                <a:cs typeface="Lexend"/>
                <a:sym typeface="Lexend"/>
              </a:rPr>
              <a:t>Création de la base de données</a:t>
            </a:r>
            <a:endParaRPr sz="2100">
              <a:solidFill>
                <a:schemeClr val="lt1"/>
              </a:solidFill>
              <a:latin typeface="Lexend"/>
              <a:ea typeface="Lexend"/>
              <a:cs typeface="Lexend"/>
              <a:sym typeface="Lexend"/>
            </a:endParaRPr>
          </a:p>
        </p:txBody>
      </p:sp>
      <p:grpSp>
        <p:nvGrpSpPr>
          <p:cNvPr id="240" name="Google Shape;240;p25"/>
          <p:cNvGrpSpPr/>
          <p:nvPr/>
        </p:nvGrpSpPr>
        <p:grpSpPr>
          <a:xfrm>
            <a:off x="7718693" y="180000"/>
            <a:ext cx="1304494" cy="354000"/>
            <a:chOff x="6274188" y="4238216"/>
            <a:chExt cx="2346635" cy="354000"/>
          </a:xfrm>
        </p:grpSpPr>
        <p:sp>
          <p:nvSpPr>
            <p:cNvPr id="241" name="Google Shape;241;p25"/>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creation_db.sql</a:t>
              </a:r>
              <a:endParaRPr sz="1100">
                <a:solidFill>
                  <a:schemeClr val="dk2"/>
                </a:solidFill>
              </a:endParaRPr>
            </a:p>
          </p:txBody>
        </p:sp>
        <p:pic>
          <p:nvPicPr>
            <p:cNvPr id="242" name="Google Shape;242;p25"/>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243" name="Google Shape;243;p25"/>
          <p:cNvCxnSpPr>
            <a:stCxn id="239" idx="3"/>
            <a:endCxn id="241" idx="2"/>
          </p:cNvCxnSpPr>
          <p:nvPr/>
        </p:nvCxnSpPr>
        <p:spPr>
          <a:xfrm flipH="1" rot="10800000">
            <a:off x="6361800" y="534125"/>
            <a:ext cx="2089500" cy="222900"/>
          </a:xfrm>
          <a:prstGeom prst="bentConnector2">
            <a:avLst/>
          </a:prstGeom>
          <a:noFill/>
          <a:ln cap="flat" cmpd="sng" w="28575">
            <a:solidFill>
              <a:srgbClr val="FF6173"/>
            </a:solidFill>
            <a:prstDash val="solid"/>
            <a:round/>
            <a:headEnd len="med" w="med" type="none"/>
            <a:tailEnd len="med" w="med" type="triangle"/>
          </a:ln>
        </p:spPr>
      </p:cxnSp>
      <p:sp>
        <p:nvSpPr>
          <p:cNvPr id="244" name="Google Shape;244;p25"/>
          <p:cNvSpPr txBox="1"/>
          <p:nvPr/>
        </p:nvSpPr>
        <p:spPr>
          <a:xfrm>
            <a:off x="342900" y="1048200"/>
            <a:ext cx="8571300" cy="40443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"VALEURS_FONCIERES"</a:t>
            </a:r>
            <a:r>
              <a:rPr lang="fr" sz="850">
                <a:solidFill>
                  <a:srgbClr val="CCCCCC"/>
                </a:solidFill>
                <a:highlight>
                  <a:srgbClr val="1F1F1F"/>
                </a:highlight>
                <a:latin typeface="Consolas"/>
                <a:ea typeface="Consolas"/>
                <a:cs typeface="Consolas"/>
                <a:sym typeface="Consolas"/>
              </a:rPr>
              <a:t> ( DATE_MUTATION </a:t>
            </a:r>
            <a:r>
              <a:rPr lang="fr" sz="850">
                <a:solidFill>
                  <a:srgbClr val="569CD6"/>
                </a:solidFill>
                <a:highlight>
                  <a:srgbClr val="1F1F1F"/>
                </a:highlight>
                <a:latin typeface="Consolas"/>
                <a:ea typeface="Consolas"/>
                <a:cs typeface="Consolas"/>
                <a:sym typeface="Consolas"/>
              </a:rPr>
              <a:t>DATE</a:t>
            </a:r>
            <a:r>
              <a:rPr lang="fr" sz="850">
                <a:solidFill>
                  <a:srgbClr val="CCCCCC"/>
                </a:solidFill>
                <a:highlight>
                  <a:srgbClr val="1F1F1F"/>
                </a:highlight>
                <a:latin typeface="Consolas"/>
                <a:ea typeface="Consolas"/>
                <a:cs typeface="Consolas"/>
                <a:sym typeface="Consolas"/>
              </a:rPr>
              <a:t> , NATURE_MUTATION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VALEUR_FONCIERE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ADRESSE_NUMERO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ADRESSE_NOM_VOIE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Voie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CODE_POSTAL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COMMUNE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Code_departement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Code_commune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SURFACE_CARREZ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TYPE_LOCAL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SURFACE_REELLE_BATI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NOMBRE_PIECES_PRINCIPALES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SURFACE_TERRAIN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TEMP </a:t>
            </a:r>
            <a:r>
              <a:rPr lang="fr" sz="850">
                <a:solidFill>
                  <a:srgbClr val="569CD6"/>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 FORMAT </a:t>
            </a:r>
            <a:r>
              <a:rPr lang="fr" sz="850">
                <a:solidFill>
                  <a:srgbClr val="CE9178"/>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"temp_file_format_2024-04-29T09:53:02.537Z"</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TYPE</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CSV</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SKIP_HEADER</a:t>
            </a:r>
            <a:r>
              <a:rPr lang="fr" sz="850">
                <a:solidFill>
                  <a:srgbClr val="D4D4D4"/>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endParaRPr sz="850">
              <a:solidFill>
                <a:srgbClr val="B5CEA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FIELD_DELIMITER</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TRIM_SPACE</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TRUE</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FIELD_OPTIONALLY_ENCLOSED_BY</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REPLACE_INVALID_CHARACTERS</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TRUE</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DATE_FORMAT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TIME_FORMAT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TIMESTAMP_FORMAT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COPY</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INTO</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"VALEURS_FONCIERES"</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15</a:t>
            </a:r>
            <a:endParaRPr sz="850">
              <a:solidFill>
                <a:srgbClr val="B5CEA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'@"ANALYSE_IMMO_PARIS_2022"."PUBLIC"."__snowflake_temp_import_files__"'</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FILES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'2024-04-29T09:52:52.767Z/valeurs_foncieres_paris_2022.csv'</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FILE_FORMAT</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'"ANALYSE_IMMO_PARIS_2022"."PUBLIC"."temp_file_format_2024-04-29T09:53:02.537Z"'</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ON_ERROR</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ABORT_STATEMENT</a:t>
            </a:r>
            <a:endParaRPr sz="850">
              <a:solidFill>
                <a:srgbClr val="569CD6"/>
              </a:solidFill>
              <a:highlight>
                <a:srgbClr val="1F1F1F"/>
              </a:highlight>
              <a:latin typeface="Consolas"/>
              <a:ea typeface="Consolas"/>
              <a:cs typeface="Consolas"/>
              <a:sym typeface="Consolas"/>
            </a:endParaRPr>
          </a:p>
        </p:txBody>
      </p:sp>
      <p:sp>
        <p:nvSpPr>
          <p:cNvPr id="245" name="Google Shape;245;p25"/>
          <p:cNvSpPr txBox="1"/>
          <p:nvPr/>
        </p:nvSpPr>
        <p:spPr>
          <a:xfrm>
            <a:off x="906800" y="318475"/>
            <a:ext cx="17415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F9E32"/>
                </a:solidFill>
              </a:rPr>
              <a:t>1.</a:t>
            </a:r>
            <a:r>
              <a:rPr lang="fr">
                <a:solidFill>
                  <a:schemeClr val="dk2"/>
                </a:solidFill>
              </a:rPr>
              <a:t> </a:t>
            </a:r>
            <a:r>
              <a:rPr lang="fr" sz="1000">
                <a:solidFill>
                  <a:schemeClr val="dk2"/>
                </a:solidFill>
              </a:rPr>
              <a:t>Création de la table "VALEURS_FONCIERES"</a:t>
            </a:r>
            <a:endParaRPr sz="1000">
              <a:solidFill>
                <a:schemeClr val="dk2"/>
              </a:solidFill>
            </a:endParaRPr>
          </a:p>
        </p:txBody>
      </p:sp>
      <p:sp>
        <p:nvSpPr>
          <p:cNvPr id="246" name="Google Shape;246;p25"/>
          <p:cNvSpPr txBox="1"/>
          <p:nvPr/>
        </p:nvSpPr>
        <p:spPr>
          <a:xfrm>
            <a:off x="5923350" y="3819000"/>
            <a:ext cx="3000000" cy="1294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a:solidFill>
                  <a:srgbClr val="FF4C89"/>
                </a:solidFill>
              </a:rPr>
              <a:t>3.</a:t>
            </a:r>
            <a:r>
              <a:rPr lang="fr" sz="1000">
                <a:solidFill>
                  <a:schemeClr val="dk2"/>
                </a:solidFill>
              </a:rPr>
              <a:t> Chargement des données à partir d'un fichier CSV. Les données sont extraites du fichier CSV et chargées dans la table en utilisant le format de fichier temporaire spécifié. En cas d'erreur lors du chargement, l'opération est arrêtée pour éviter les problèmes de données.</a:t>
            </a:r>
            <a:endParaRPr sz="1000"/>
          </a:p>
        </p:txBody>
      </p:sp>
      <p:sp>
        <p:nvSpPr>
          <p:cNvPr id="247" name="Google Shape;247;p25"/>
          <p:cNvSpPr txBox="1"/>
          <p:nvPr/>
        </p:nvSpPr>
        <p:spPr>
          <a:xfrm>
            <a:off x="2864225" y="2270300"/>
            <a:ext cx="1924800" cy="763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a:solidFill>
                  <a:srgbClr val="FF7A58"/>
                </a:solidFill>
              </a:rPr>
              <a:t>2.</a:t>
            </a:r>
            <a:r>
              <a:rPr lang="fr" sz="1000">
                <a:solidFill>
                  <a:schemeClr val="dk2"/>
                </a:solidFill>
              </a:rPr>
              <a:t> Création d’un format de fichier temporaire spécifique pour les fichiers CSV</a:t>
            </a:r>
            <a:endParaRPr sz="1000"/>
          </a:p>
        </p:txBody>
      </p:sp>
      <p:cxnSp>
        <p:nvCxnSpPr>
          <p:cNvPr id="248" name="Google Shape;248;p25"/>
          <p:cNvCxnSpPr>
            <a:stCxn id="245" idx="1"/>
          </p:cNvCxnSpPr>
          <p:nvPr/>
        </p:nvCxnSpPr>
        <p:spPr>
          <a:xfrm flipH="1">
            <a:off x="576800" y="595525"/>
            <a:ext cx="330000" cy="513000"/>
          </a:xfrm>
          <a:prstGeom prst="curvedConnector2">
            <a:avLst/>
          </a:prstGeom>
          <a:noFill/>
          <a:ln cap="flat" cmpd="sng" w="28575">
            <a:solidFill>
              <a:srgbClr val="FF9E32"/>
            </a:solidFill>
            <a:prstDash val="solid"/>
            <a:round/>
            <a:headEnd len="med" w="med" type="none"/>
            <a:tailEnd len="med" w="med" type="triangle"/>
          </a:ln>
        </p:spPr>
      </p:cxnSp>
      <p:cxnSp>
        <p:nvCxnSpPr>
          <p:cNvPr id="249" name="Google Shape;249;p25"/>
          <p:cNvCxnSpPr>
            <a:stCxn id="247" idx="1"/>
          </p:cNvCxnSpPr>
          <p:nvPr/>
        </p:nvCxnSpPr>
        <p:spPr>
          <a:xfrm rot="10800000">
            <a:off x="1783325" y="2185850"/>
            <a:ext cx="1080900" cy="466200"/>
          </a:xfrm>
          <a:prstGeom prst="curvedConnector3">
            <a:avLst>
              <a:gd fmla="val 50000" name="adj1"/>
            </a:avLst>
          </a:prstGeom>
          <a:noFill/>
          <a:ln cap="flat" cmpd="sng" w="28575">
            <a:solidFill>
              <a:srgbClr val="FF7A58"/>
            </a:solidFill>
            <a:prstDash val="solid"/>
            <a:round/>
            <a:headEnd len="med" w="med" type="none"/>
            <a:tailEnd len="med" w="med" type="triangle"/>
          </a:ln>
        </p:spPr>
      </p:cxnSp>
      <p:cxnSp>
        <p:nvCxnSpPr>
          <p:cNvPr id="250" name="Google Shape;250;p25"/>
          <p:cNvCxnSpPr/>
          <p:nvPr/>
        </p:nvCxnSpPr>
        <p:spPr>
          <a:xfrm rot="10800000">
            <a:off x="4415850" y="3929850"/>
            <a:ext cx="1507500" cy="460200"/>
          </a:xfrm>
          <a:prstGeom prst="curvedConnector3">
            <a:avLst>
              <a:gd fmla="val 50000" name="adj1"/>
            </a:avLst>
          </a:prstGeom>
          <a:noFill/>
          <a:ln cap="flat" cmpd="sng" w="28575">
            <a:solidFill>
              <a:srgbClr val="FF6173"/>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nvSpPr>
        <p:spPr>
          <a:xfrm>
            <a:off x="2517600" y="556925"/>
            <a:ext cx="4108800" cy="400200"/>
          </a:xfrm>
          <a:prstGeom prst="rect">
            <a:avLst/>
          </a:prstGeom>
          <a:solidFill>
            <a:schemeClr val="lt1"/>
          </a:solidFill>
          <a:ln cap="flat" cmpd="sng" w="28575">
            <a:solidFill>
              <a:srgbClr val="FF518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4"/>
            </a:pPr>
            <a:r>
              <a:rPr lang="fr">
                <a:solidFill>
                  <a:schemeClr val="dk2"/>
                </a:solidFill>
                <a:latin typeface="Lexend"/>
                <a:ea typeface="Lexend"/>
                <a:cs typeface="Lexend"/>
                <a:sym typeface="Lexend"/>
              </a:rPr>
              <a:t>Requêtes diverses pour optimisation</a:t>
            </a:r>
            <a:endParaRPr sz="2100">
              <a:solidFill>
                <a:schemeClr val="lt1"/>
              </a:solidFill>
              <a:latin typeface="Lexend"/>
              <a:ea typeface="Lexend"/>
              <a:cs typeface="Lexend"/>
              <a:sym typeface="Lexend"/>
            </a:endParaRPr>
          </a:p>
        </p:txBody>
      </p:sp>
      <p:grpSp>
        <p:nvGrpSpPr>
          <p:cNvPr id="256" name="Google Shape;256;p26"/>
          <p:cNvGrpSpPr/>
          <p:nvPr/>
        </p:nvGrpSpPr>
        <p:grpSpPr>
          <a:xfrm>
            <a:off x="6934380" y="180000"/>
            <a:ext cx="2088036" cy="354000"/>
            <a:chOff x="6274188" y="4238216"/>
            <a:chExt cx="2346635" cy="354000"/>
          </a:xfrm>
        </p:grpSpPr>
        <p:sp>
          <p:nvSpPr>
            <p:cNvPr id="257" name="Google Shape;257;p26"/>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requetes_optimisation</a:t>
              </a:r>
              <a:r>
                <a:rPr lang="fr" sz="1100">
                  <a:solidFill>
                    <a:schemeClr val="dk2"/>
                  </a:solidFill>
                </a:rPr>
                <a:t>.sql</a:t>
              </a:r>
              <a:endParaRPr sz="1100">
                <a:solidFill>
                  <a:schemeClr val="dk2"/>
                </a:solidFill>
              </a:endParaRPr>
            </a:p>
          </p:txBody>
        </p:sp>
        <p:pic>
          <p:nvPicPr>
            <p:cNvPr id="258" name="Google Shape;258;p26"/>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259" name="Google Shape;259;p26"/>
          <p:cNvCxnSpPr>
            <a:stCxn id="255" idx="3"/>
            <a:endCxn id="257" idx="2"/>
          </p:cNvCxnSpPr>
          <p:nvPr/>
        </p:nvCxnSpPr>
        <p:spPr>
          <a:xfrm flipH="1" rot="10800000">
            <a:off x="6626400" y="534125"/>
            <a:ext cx="1480800" cy="222900"/>
          </a:xfrm>
          <a:prstGeom prst="bentConnector2">
            <a:avLst/>
          </a:prstGeom>
          <a:noFill/>
          <a:ln cap="flat" cmpd="sng" w="28575">
            <a:solidFill>
              <a:srgbClr val="FF5183"/>
            </a:solidFill>
            <a:prstDash val="solid"/>
            <a:round/>
            <a:headEnd len="med" w="med" type="none"/>
            <a:tailEnd len="med" w="med" type="triangle"/>
          </a:ln>
        </p:spPr>
      </p:cxnSp>
      <p:sp>
        <p:nvSpPr>
          <p:cNvPr id="260" name="Google Shape;260;p26"/>
          <p:cNvSpPr txBox="1"/>
          <p:nvPr/>
        </p:nvSpPr>
        <p:spPr>
          <a:xfrm>
            <a:off x="254250" y="1428750"/>
            <a:ext cx="86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a:t>
            </a:r>
            <a:r>
              <a:rPr lang="fr">
                <a:solidFill>
                  <a:schemeClr val="dk2"/>
                </a:solidFill>
              </a:rPr>
              <a:t>ptimiser sa base de données avant de </a:t>
            </a:r>
            <a:r>
              <a:rPr lang="fr">
                <a:solidFill>
                  <a:schemeClr val="dk2"/>
                </a:solidFill>
              </a:rPr>
              <a:t>créer</a:t>
            </a:r>
            <a:r>
              <a:rPr lang="fr">
                <a:solidFill>
                  <a:schemeClr val="dk2"/>
                </a:solidFill>
              </a:rPr>
              <a:t> notre nouveau </a:t>
            </a:r>
            <a:r>
              <a:rPr lang="fr">
                <a:solidFill>
                  <a:schemeClr val="dk2"/>
                </a:solidFill>
              </a:rPr>
              <a:t>schéma</a:t>
            </a:r>
            <a:r>
              <a:rPr lang="fr">
                <a:solidFill>
                  <a:schemeClr val="dk2"/>
                </a:solidFill>
              </a:rPr>
              <a:t> et cela permet de maximiser les performances, la fiabilité et de contribuer à maintenant l’intégrité des données</a:t>
            </a:r>
            <a:endParaRPr>
              <a:solidFill>
                <a:schemeClr val="dk2"/>
              </a:solidFill>
            </a:endParaRPr>
          </a:p>
        </p:txBody>
      </p:sp>
      <p:cxnSp>
        <p:nvCxnSpPr>
          <p:cNvPr id="261" name="Google Shape;261;p26"/>
          <p:cNvCxnSpPr/>
          <p:nvPr/>
        </p:nvCxnSpPr>
        <p:spPr>
          <a:xfrm>
            <a:off x="2784900" y="2264313"/>
            <a:ext cx="3609000" cy="0"/>
          </a:xfrm>
          <a:prstGeom prst="straightConnector1">
            <a:avLst/>
          </a:prstGeom>
          <a:noFill/>
          <a:ln cap="flat" cmpd="sng" w="28575">
            <a:solidFill>
              <a:srgbClr val="FF5183"/>
            </a:solidFill>
            <a:prstDash val="solid"/>
            <a:round/>
            <a:headEnd len="med" w="med" type="none"/>
            <a:tailEnd len="med" w="med" type="none"/>
          </a:ln>
        </p:spPr>
      </p:cxnSp>
      <p:grpSp>
        <p:nvGrpSpPr>
          <p:cNvPr id="262" name="Google Shape;262;p26"/>
          <p:cNvGrpSpPr/>
          <p:nvPr/>
        </p:nvGrpSpPr>
        <p:grpSpPr>
          <a:xfrm>
            <a:off x="235538" y="2509675"/>
            <a:ext cx="8672925" cy="2091000"/>
            <a:chOff x="359825" y="1671475"/>
            <a:chExt cx="8672925" cy="2091000"/>
          </a:xfrm>
        </p:grpSpPr>
        <p:sp>
          <p:nvSpPr>
            <p:cNvPr id="263" name="Google Shape;263;p26"/>
            <p:cNvSpPr txBox="1"/>
            <p:nvPr/>
          </p:nvSpPr>
          <p:spPr>
            <a:xfrm>
              <a:off x="359825" y="1671475"/>
              <a:ext cx="4212300" cy="2091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SEQUENCE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encadrement_des_loyers_seq</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COLUMN ID_ENCADREMENT_DES_LOYERS </a:t>
              </a:r>
              <a:r>
                <a:rPr lang="fr" sz="850">
                  <a:solidFill>
                    <a:srgbClr val="569CD6"/>
                  </a:solidFill>
                  <a:highlight>
                    <a:srgbClr val="1F1F1F"/>
                  </a:highlight>
                  <a:latin typeface="Consolas"/>
                  <a:ea typeface="Consolas"/>
                  <a:cs typeface="Consolas"/>
                  <a:sym typeface="Consolas"/>
                </a:rPr>
                <a:t>INT</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UPDATE</a:t>
              </a:r>
              <a:r>
                <a:rPr lang="fr" sz="850">
                  <a:solidFill>
                    <a:srgbClr val="CCCCCC"/>
                  </a:solidFill>
                  <a:highlight>
                    <a:srgbClr val="1F1F1F"/>
                  </a:highlight>
                  <a:latin typeface="Consolas"/>
                  <a:ea typeface="Consolas"/>
                  <a:cs typeface="Consolas"/>
                  <a:sym typeface="Consolas"/>
                </a:rPr>
                <a:t> 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SET</a:t>
              </a:r>
              <a:r>
                <a:rPr lang="fr" sz="850">
                  <a:solidFill>
                    <a:srgbClr val="CCCCCC"/>
                  </a:solidFill>
                  <a:highlight>
                    <a:srgbClr val="1F1F1F"/>
                  </a:highlight>
                  <a:latin typeface="Consolas"/>
                  <a:ea typeface="Consolas"/>
                  <a:cs typeface="Consolas"/>
                  <a:sym typeface="Consolas"/>
                </a:rPr>
                <a:t> ID_ENCADREMENT_DES_LOYERS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encadrement_des_loyers_seq.NEXTVAL;</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CONSTRAINT</a:t>
              </a:r>
              <a:r>
                <a:rPr lang="fr" sz="850">
                  <a:solidFill>
                    <a:srgbClr val="CCCCCC"/>
                  </a:solidFill>
                  <a:highlight>
                    <a:srgbClr val="1F1F1F"/>
                  </a:highlight>
                  <a:latin typeface="Consolas"/>
                  <a:ea typeface="Consolas"/>
                  <a:cs typeface="Consolas"/>
                  <a:sym typeface="Consolas"/>
                </a:rPr>
                <a:t> PK_ENCADREMENT_DES_LOYERS </a:t>
              </a:r>
              <a:r>
                <a:rPr lang="fr" sz="850">
                  <a:solidFill>
                    <a:srgbClr val="569CD6"/>
                  </a:solidFill>
                  <a:highlight>
                    <a:srgbClr val="1F1F1F"/>
                  </a:highlight>
                  <a:latin typeface="Consolas"/>
                  <a:ea typeface="Consolas"/>
                  <a:cs typeface="Consolas"/>
                  <a:sym typeface="Consolas"/>
                </a:rPr>
                <a:t>PRIMARY KEY</a:t>
              </a:r>
              <a:r>
                <a:rPr lang="fr" sz="850">
                  <a:solidFill>
                    <a:srgbClr val="CCCCCC"/>
                  </a:solidFill>
                  <a:highlight>
                    <a:srgbClr val="1F1F1F"/>
                  </a:highlight>
                  <a:latin typeface="Consolas"/>
                  <a:ea typeface="Consolas"/>
                  <a:cs typeface="Consolas"/>
                  <a:sym typeface="Consolas"/>
                </a:rPr>
                <a:t> (ID_ENCADREMENT_DES_LOYERS);</a:t>
              </a:r>
              <a:endParaRPr sz="850">
                <a:solidFill>
                  <a:srgbClr val="569CD6"/>
                </a:solidFill>
                <a:highlight>
                  <a:srgbClr val="1F1F1F"/>
                </a:highlight>
                <a:latin typeface="Consolas"/>
                <a:ea typeface="Consolas"/>
                <a:cs typeface="Consolas"/>
                <a:sym typeface="Consolas"/>
              </a:endParaRPr>
            </a:p>
          </p:txBody>
        </p:sp>
        <p:sp>
          <p:nvSpPr>
            <p:cNvPr id="264" name="Google Shape;264;p26"/>
            <p:cNvSpPr txBox="1"/>
            <p:nvPr/>
          </p:nvSpPr>
          <p:spPr>
            <a:xfrm>
              <a:off x="4820450" y="1671475"/>
              <a:ext cx="4212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Création d’une colonne ID auto-incrémentée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just">
                <a:spcBef>
                  <a:spcPts val="0"/>
                </a:spcBef>
                <a:spcAft>
                  <a:spcPts val="0"/>
                </a:spcAft>
                <a:buNone/>
              </a:pPr>
              <a:r>
                <a:rPr lang="fr">
                  <a:solidFill>
                    <a:schemeClr val="dk2"/>
                  </a:solidFill>
                </a:rPr>
                <a:t>Création d’une séquence pour générer des valeurs séquentielles, ajoute une colonne à une table existante et met à jour cette colonne avec les valeurs générées par la séquence. Enfin, définition de la colonne ajoutée comme clé primaire si nécessaire.</a:t>
              </a:r>
              <a:endParaRPr>
                <a:solidFill>
                  <a:schemeClr val="dk2"/>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2752800" y="556925"/>
            <a:ext cx="36384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chemeClr val="lt1"/>
                </a:solidFill>
                <a:latin typeface="Oswald"/>
                <a:ea typeface="Oswald"/>
                <a:cs typeface="Oswald"/>
                <a:sym typeface="Oswald"/>
              </a:rPr>
              <a:t>Construction du pipeline ETL/ELT</a:t>
            </a:r>
            <a:endParaRPr sz="2100">
              <a:solidFill>
                <a:schemeClr val="lt1"/>
              </a:solidFill>
              <a:latin typeface="Oswald"/>
              <a:ea typeface="Oswald"/>
              <a:cs typeface="Oswald"/>
              <a:sym typeface="Oswald"/>
            </a:endParaRPr>
          </a:p>
        </p:txBody>
      </p:sp>
      <p:sp>
        <p:nvSpPr>
          <p:cNvPr id="270" name="Google Shape;270;p27"/>
          <p:cNvSpPr txBox="1"/>
          <p:nvPr/>
        </p:nvSpPr>
        <p:spPr>
          <a:xfrm>
            <a:off x="689100" y="1587500"/>
            <a:ext cx="4675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Objectifs : </a:t>
            </a:r>
            <a:endParaRPr>
              <a:solidFill>
                <a:schemeClr val="dk2"/>
              </a:solidFill>
            </a:endParaRPr>
          </a:p>
          <a:p>
            <a:pPr indent="-317500" lvl="0" marL="457200" rtl="0" algn="just">
              <a:spcBef>
                <a:spcPts val="0"/>
              </a:spcBef>
              <a:spcAft>
                <a:spcPts val="0"/>
              </a:spcAft>
              <a:buClr>
                <a:schemeClr val="dk2"/>
              </a:buClr>
              <a:buSzPts val="1400"/>
              <a:buChar char="●"/>
            </a:pPr>
            <a:r>
              <a:rPr lang="fr">
                <a:solidFill>
                  <a:schemeClr val="dk2"/>
                </a:solidFill>
              </a:rPr>
              <a:t>Dénormaliser (schéma en constellation) et charger les données dans le système cible </a:t>
            </a:r>
            <a:endParaRPr>
              <a:solidFill>
                <a:schemeClr val="dk2"/>
              </a:solidFill>
            </a:endParaRPr>
          </a:p>
          <a:p>
            <a:pPr indent="-317500" lvl="0" marL="457200" rtl="0" algn="just">
              <a:spcBef>
                <a:spcPts val="0"/>
              </a:spcBef>
              <a:spcAft>
                <a:spcPts val="0"/>
              </a:spcAft>
              <a:buClr>
                <a:schemeClr val="dk2"/>
              </a:buClr>
              <a:buSzPts val="1400"/>
              <a:buChar char="●"/>
            </a:pPr>
            <a:r>
              <a:rPr lang="fr">
                <a:solidFill>
                  <a:schemeClr val="dk2"/>
                </a:solidFill>
              </a:rPr>
              <a:t>Transformer la donnée</a:t>
            </a:r>
            <a:endParaRPr>
              <a:solidFill>
                <a:schemeClr val="dk2"/>
              </a:solidFill>
            </a:endParaRPr>
          </a:p>
        </p:txBody>
      </p:sp>
      <p:pic>
        <p:nvPicPr>
          <p:cNvPr id="271" name="Google Shape;271;p27"/>
          <p:cNvPicPr preferRelativeResize="0"/>
          <p:nvPr/>
        </p:nvPicPr>
        <p:blipFill>
          <a:blip r:embed="rId3">
            <a:alphaModFix/>
          </a:blip>
          <a:stretch>
            <a:fillRect/>
          </a:stretch>
        </p:blipFill>
        <p:spPr>
          <a:xfrm>
            <a:off x="5927855" y="1664526"/>
            <a:ext cx="267907" cy="251636"/>
          </a:xfrm>
          <a:prstGeom prst="rect">
            <a:avLst/>
          </a:prstGeom>
          <a:noFill/>
          <a:ln>
            <a:noFill/>
          </a:ln>
        </p:spPr>
      </p:pic>
      <p:sp>
        <p:nvSpPr>
          <p:cNvPr id="272" name="Google Shape;272;p27"/>
          <p:cNvSpPr txBox="1"/>
          <p:nvPr/>
        </p:nvSpPr>
        <p:spPr>
          <a:xfrm>
            <a:off x="6221992" y="1657311"/>
            <a:ext cx="104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PUBLIC</a:t>
            </a:r>
            <a:endParaRPr sz="900">
              <a:solidFill>
                <a:schemeClr val="dk2"/>
              </a:solidFill>
            </a:endParaRPr>
          </a:p>
        </p:txBody>
      </p:sp>
      <p:cxnSp>
        <p:nvCxnSpPr>
          <p:cNvPr id="273" name="Google Shape;273;p27"/>
          <p:cNvCxnSpPr>
            <a:stCxn id="271" idx="2"/>
            <a:endCxn id="274" idx="1"/>
          </p:cNvCxnSpPr>
          <p:nvPr/>
        </p:nvCxnSpPr>
        <p:spPr>
          <a:xfrm flipH="1" rot="-5400000">
            <a:off x="6062258" y="1915712"/>
            <a:ext cx="175500" cy="176400"/>
          </a:xfrm>
          <a:prstGeom prst="bentConnector2">
            <a:avLst/>
          </a:prstGeom>
          <a:noFill/>
          <a:ln cap="flat" cmpd="sng" w="28575">
            <a:solidFill>
              <a:srgbClr val="FF7A58"/>
            </a:solidFill>
            <a:prstDash val="solid"/>
            <a:round/>
            <a:headEnd len="med" w="med" type="none"/>
            <a:tailEnd len="med" w="med" type="none"/>
          </a:ln>
        </p:spPr>
      </p:cxnSp>
      <p:sp>
        <p:nvSpPr>
          <p:cNvPr id="274" name="Google Shape;274;p27"/>
          <p:cNvSpPr txBox="1"/>
          <p:nvPr/>
        </p:nvSpPr>
        <p:spPr>
          <a:xfrm>
            <a:off x="6238173" y="1930012"/>
            <a:ext cx="59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Tables</a:t>
            </a:r>
            <a:endParaRPr sz="900">
              <a:solidFill>
                <a:schemeClr val="dk2"/>
              </a:solidFill>
            </a:endParaRPr>
          </a:p>
        </p:txBody>
      </p:sp>
      <p:pic>
        <p:nvPicPr>
          <p:cNvPr id="275" name="Google Shape;275;p27"/>
          <p:cNvPicPr preferRelativeResize="0"/>
          <p:nvPr/>
        </p:nvPicPr>
        <p:blipFill>
          <a:blip r:embed="rId4">
            <a:alphaModFix/>
          </a:blip>
          <a:stretch>
            <a:fillRect/>
          </a:stretch>
        </p:blipFill>
        <p:spPr>
          <a:xfrm>
            <a:off x="6656771" y="2209955"/>
            <a:ext cx="267907" cy="251636"/>
          </a:xfrm>
          <a:prstGeom prst="rect">
            <a:avLst/>
          </a:prstGeom>
          <a:noFill/>
          <a:ln>
            <a:noFill/>
          </a:ln>
        </p:spPr>
      </p:pic>
      <p:sp>
        <p:nvSpPr>
          <p:cNvPr id="276" name="Google Shape;276;p27"/>
          <p:cNvSpPr txBox="1"/>
          <p:nvPr/>
        </p:nvSpPr>
        <p:spPr>
          <a:xfrm>
            <a:off x="6922451" y="2202750"/>
            <a:ext cx="155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ARRONDISSEMENTS</a:t>
            </a:r>
            <a:endParaRPr sz="900">
              <a:solidFill>
                <a:schemeClr val="dk2"/>
              </a:solidFill>
            </a:endParaRPr>
          </a:p>
        </p:txBody>
      </p:sp>
      <p:pic>
        <p:nvPicPr>
          <p:cNvPr id="277" name="Google Shape;277;p27"/>
          <p:cNvPicPr preferRelativeResize="0"/>
          <p:nvPr/>
        </p:nvPicPr>
        <p:blipFill>
          <a:blip r:embed="rId4">
            <a:alphaModFix/>
          </a:blip>
          <a:stretch>
            <a:fillRect/>
          </a:stretch>
        </p:blipFill>
        <p:spPr>
          <a:xfrm>
            <a:off x="6656771" y="2482671"/>
            <a:ext cx="267907" cy="251636"/>
          </a:xfrm>
          <a:prstGeom prst="rect">
            <a:avLst/>
          </a:prstGeom>
          <a:noFill/>
          <a:ln>
            <a:noFill/>
          </a:ln>
        </p:spPr>
      </p:pic>
      <p:sp>
        <p:nvSpPr>
          <p:cNvPr id="278" name="Google Shape;278;p27"/>
          <p:cNvSpPr txBox="1"/>
          <p:nvPr/>
        </p:nvSpPr>
        <p:spPr>
          <a:xfrm>
            <a:off x="6922458" y="2475455"/>
            <a:ext cx="72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etc.</a:t>
            </a:r>
            <a:endParaRPr sz="900">
              <a:solidFill>
                <a:schemeClr val="dk2"/>
              </a:solidFill>
            </a:endParaRPr>
          </a:p>
        </p:txBody>
      </p:sp>
      <p:pic>
        <p:nvPicPr>
          <p:cNvPr id="279" name="Google Shape;279;p27"/>
          <p:cNvPicPr preferRelativeResize="0"/>
          <p:nvPr/>
        </p:nvPicPr>
        <p:blipFill>
          <a:blip r:embed="rId3">
            <a:alphaModFix/>
          </a:blip>
          <a:stretch>
            <a:fillRect/>
          </a:stretch>
        </p:blipFill>
        <p:spPr>
          <a:xfrm>
            <a:off x="5927855" y="2755376"/>
            <a:ext cx="267907" cy="251636"/>
          </a:xfrm>
          <a:prstGeom prst="rect">
            <a:avLst/>
          </a:prstGeom>
          <a:noFill/>
          <a:ln>
            <a:noFill/>
          </a:ln>
        </p:spPr>
      </p:pic>
      <p:sp>
        <p:nvSpPr>
          <p:cNvPr id="280" name="Google Shape;280;p27"/>
          <p:cNvSpPr txBox="1"/>
          <p:nvPr/>
        </p:nvSpPr>
        <p:spPr>
          <a:xfrm>
            <a:off x="6221992" y="2748160"/>
            <a:ext cx="104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STAR_SCHEMA</a:t>
            </a:r>
            <a:endParaRPr sz="900">
              <a:solidFill>
                <a:schemeClr val="dk2"/>
              </a:solidFill>
            </a:endParaRPr>
          </a:p>
        </p:txBody>
      </p:sp>
      <p:cxnSp>
        <p:nvCxnSpPr>
          <p:cNvPr id="281" name="Google Shape;281;p27"/>
          <p:cNvCxnSpPr>
            <a:stCxn id="279" idx="2"/>
            <a:endCxn id="282" idx="1"/>
          </p:cNvCxnSpPr>
          <p:nvPr/>
        </p:nvCxnSpPr>
        <p:spPr>
          <a:xfrm flipH="1" rot="-5400000">
            <a:off x="6062258" y="3006562"/>
            <a:ext cx="175500" cy="176400"/>
          </a:xfrm>
          <a:prstGeom prst="bentConnector2">
            <a:avLst/>
          </a:prstGeom>
          <a:noFill/>
          <a:ln cap="flat" cmpd="sng" w="28575">
            <a:solidFill>
              <a:srgbClr val="FF7A58"/>
            </a:solidFill>
            <a:prstDash val="solid"/>
            <a:round/>
            <a:headEnd len="med" w="med" type="none"/>
            <a:tailEnd len="med" w="med" type="none"/>
          </a:ln>
        </p:spPr>
      </p:cxnSp>
      <p:sp>
        <p:nvSpPr>
          <p:cNvPr id="282" name="Google Shape;282;p27"/>
          <p:cNvSpPr txBox="1"/>
          <p:nvPr/>
        </p:nvSpPr>
        <p:spPr>
          <a:xfrm>
            <a:off x="6238173" y="3020862"/>
            <a:ext cx="59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Tables</a:t>
            </a:r>
            <a:endParaRPr sz="900">
              <a:solidFill>
                <a:schemeClr val="dk2"/>
              </a:solidFill>
            </a:endParaRPr>
          </a:p>
        </p:txBody>
      </p:sp>
      <p:pic>
        <p:nvPicPr>
          <p:cNvPr id="283" name="Google Shape;283;p27"/>
          <p:cNvPicPr preferRelativeResize="0"/>
          <p:nvPr/>
        </p:nvPicPr>
        <p:blipFill>
          <a:blip r:embed="rId4">
            <a:alphaModFix/>
          </a:blip>
          <a:stretch>
            <a:fillRect/>
          </a:stretch>
        </p:blipFill>
        <p:spPr>
          <a:xfrm>
            <a:off x="6656771" y="3300804"/>
            <a:ext cx="267907" cy="251636"/>
          </a:xfrm>
          <a:prstGeom prst="rect">
            <a:avLst/>
          </a:prstGeom>
          <a:noFill/>
          <a:ln>
            <a:noFill/>
          </a:ln>
        </p:spPr>
      </p:pic>
      <p:sp>
        <p:nvSpPr>
          <p:cNvPr id="284" name="Google Shape;284;p27"/>
          <p:cNvSpPr txBox="1"/>
          <p:nvPr/>
        </p:nvSpPr>
        <p:spPr>
          <a:xfrm>
            <a:off x="6922458" y="3293589"/>
            <a:ext cx="12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a:t>
            </a:r>
            <a:r>
              <a:rPr lang="fr" sz="900">
                <a:solidFill>
                  <a:schemeClr val="dk2"/>
                </a:solidFill>
              </a:rPr>
              <a:t>DATE</a:t>
            </a:r>
            <a:endParaRPr sz="900">
              <a:solidFill>
                <a:schemeClr val="dk2"/>
              </a:solidFill>
            </a:endParaRPr>
          </a:p>
        </p:txBody>
      </p:sp>
      <p:pic>
        <p:nvPicPr>
          <p:cNvPr id="285" name="Google Shape;285;p27"/>
          <p:cNvPicPr preferRelativeResize="0"/>
          <p:nvPr/>
        </p:nvPicPr>
        <p:blipFill>
          <a:blip r:embed="rId4">
            <a:alphaModFix/>
          </a:blip>
          <a:stretch>
            <a:fillRect/>
          </a:stretch>
        </p:blipFill>
        <p:spPr>
          <a:xfrm>
            <a:off x="6656771" y="3573517"/>
            <a:ext cx="267907" cy="251636"/>
          </a:xfrm>
          <a:prstGeom prst="rect">
            <a:avLst/>
          </a:prstGeom>
          <a:noFill/>
          <a:ln>
            <a:noFill/>
          </a:ln>
        </p:spPr>
      </p:pic>
      <p:sp>
        <p:nvSpPr>
          <p:cNvPr id="286" name="Google Shape;286;p27"/>
          <p:cNvSpPr txBox="1"/>
          <p:nvPr/>
        </p:nvSpPr>
        <p:spPr>
          <a:xfrm>
            <a:off x="6922458" y="3566301"/>
            <a:ext cx="171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DIM_ARRONDISSEMENTS</a:t>
            </a:r>
            <a:endParaRPr sz="900">
              <a:solidFill>
                <a:schemeClr val="dk2"/>
              </a:solidFill>
            </a:endParaRPr>
          </a:p>
        </p:txBody>
      </p:sp>
      <p:pic>
        <p:nvPicPr>
          <p:cNvPr id="287" name="Google Shape;287;p27"/>
          <p:cNvPicPr preferRelativeResize="0"/>
          <p:nvPr/>
        </p:nvPicPr>
        <p:blipFill>
          <a:blip r:embed="rId4">
            <a:alphaModFix/>
          </a:blip>
          <a:stretch>
            <a:fillRect/>
          </a:stretch>
        </p:blipFill>
        <p:spPr>
          <a:xfrm>
            <a:off x="6656771" y="3846229"/>
            <a:ext cx="267907" cy="251636"/>
          </a:xfrm>
          <a:prstGeom prst="rect">
            <a:avLst/>
          </a:prstGeom>
          <a:noFill/>
          <a:ln>
            <a:noFill/>
          </a:ln>
        </p:spPr>
      </p:pic>
      <p:sp>
        <p:nvSpPr>
          <p:cNvPr id="288" name="Google Shape;288;p27"/>
          <p:cNvSpPr txBox="1"/>
          <p:nvPr/>
        </p:nvSpPr>
        <p:spPr>
          <a:xfrm>
            <a:off x="6922458" y="3839014"/>
            <a:ext cx="1740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DIM_NBR_PIECES</a:t>
            </a:r>
            <a:endParaRPr sz="900">
              <a:solidFill>
                <a:schemeClr val="dk2"/>
              </a:solidFill>
            </a:endParaRPr>
          </a:p>
        </p:txBody>
      </p:sp>
      <p:pic>
        <p:nvPicPr>
          <p:cNvPr id="289" name="Google Shape;289;p27"/>
          <p:cNvPicPr preferRelativeResize="0"/>
          <p:nvPr/>
        </p:nvPicPr>
        <p:blipFill>
          <a:blip r:embed="rId4">
            <a:alphaModFix/>
          </a:blip>
          <a:stretch>
            <a:fillRect/>
          </a:stretch>
        </p:blipFill>
        <p:spPr>
          <a:xfrm>
            <a:off x="6656771" y="4118941"/>
            <a:ext cx="267907" cy="251636"/>
          </a:xfrm>
          <a:prstGeom prst="rect">
            <a:avLst/>
          </a:prstGeom>
          <a:noFill/>
          <a:ln>
            <a:noFill/>
          </a:ln>
        </p:spPr>
      </p:pic>
      <p:sp>
        <p:nvSpPr>
          <p:cNvPr id="290" name="Google Shape;290;p27"/>
          <p:cNvSpPr txBox="1"/>
          <p:nvPr/>
        </p:nvSpPr>
        <p:spPr>
          <a:xfrm>
            <a:off x="6922458" y="4111726"/>
            <a:ext cx="169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DIM_TYPE_LOCAL</a:t>
            </a:r>
            <a:endParaRPr sz="900">
              <a:solidFill>
                <a:schemeClr val="dk2"/>
              </a:solidFill>
            </a:endParaRPr>
          </a:p>
        </p:txBody>
      </p:sp>
      <p:pic>
        <p:nvPicPr>
          <p:cNvPr id="291" name="Google Shape;291;p27"/>
          <p:cNvPicPr preferRelativeResize="0"/>
          <p:nvPr/>
        </p:nvPicPr>
        <p:blipFill>
          <a:blip r:embed="rId4">
            <a:alphaModFix/>
          </a:blip>
          <a:stretch>
            <a:fillRect/>
          </a:stretch>
        </p:blipFill>
        <p:spPr>
          <a:xfrm>
            <a:off x="6656771" y="4664366"/>
            <a:ext cx="267907" cy="251636"/>
          </a:xfrm>
          <a:prstGeom prst="rect">
            <a:avLst/>
          </a:prstGeom>
          <a:noFill/>
          <a:ln>
            <a:noFill/>
          </a:ln>
        </p:spPr>
      </p:pic>
      <p:sp>
        <p:nvSpPr>
          <p:cNvPr id="292" name="Google Shape;292;p27"/>
          <p:cNvSpPr txBox="1"/>
          <p:nvPr/>
        </p:nvSpPr>
        <p:spPr>
          <a:xfrm>
            <a:off x="6922458" y="4657151"/>
            <a:ext cx="181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FAIT_VALEURS_FONCIE…</a:t>
            </a:r>
            <a:endParaRPr sz="900">
              <a:solidFill>
                <a:schemeClr val="dk2"/>
              </a:solidFill>
            </a:endParaRPr>
          </a:p>
        </p:txBody>
      </p:sp>
      <p:pic>
        <p:nvPicPr>
          <p:cNvPr id="293" name="Google Shape;293;p27"/>
          <p:cNvPicPr preferRelativeResize="0"/>
          <p:nvPr/>
        </p:nvPicPr>
        <p:blipFill>
          <a:blip r:embed="rId4">
            <a:alphaModFix/>
          </a:blip>
          <a:stretch>
            <a:fillRect/>
          </a:stretch>
        </p:blipFill>
        <p:spPr>
          <a:xfrm>
            <a:off x="6656771" y="4391654"/>
            <a:ext cx="267907" cy="251636"/>
          </a:xfrm>
          <a:prstGeom prst="rect">
            <a:avLst/>
          </a:prstGeom>
          <a:noFill/>
          <a:ln>
            <a:noFill/>
          </a:ln>
        </p:spPr>
      </p:pic>
      <p:sp>
        <p:nvSpPr>
          <p:cNvPr id="294" name="Google Shape;294;p27"/>
          <p:cNvSpPr txBox="1"/>
          <p:nvPr/>
        </p:nvSpPr>
        <p:spPr>
          <a:xfrm>
            <a:off x="6922458" y="4384438"/>
            <a:ext cx="155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etc.</a:t>
            </a:r>
            <a:endParaRPr sz="900">
              <a:solidFill>
                <a:schemeClr val="dk2"/>
              </a:solidFill>
            </a:endParaRPr>
          </a:p>
        </p:txBody>
      </p:sp>
      <p:cxnSp>
        <p:nvCxnSpPr>
          <p:cNvPr id="295" name="Google Shape;295;p27"/>
          <p:cNvCxnSpPr>
            <a:stCxn id="274" idx="2"/>
            <a:endCxn id="275" idx="1"/>
          </p:cNvCxnSpPr>
          <p:nvPr/>
        </p:nvCxnSpPr>
        <p:spPr>
          <a:xfrm flipH="1" rot="-5400000">
            <a:off x="6555123" y="2234362"/>
            <a:ext cx="82800" cy="120300"/>
          </a:xfrm>
          <a:prstGeom prst="bentConnector2">
            <a:avLst/>
          </a:prstGeom>
          <a:noFill/>
          <a:ln cap="flat" cmpd="sng" w="28575">
            <a:solidFill>
              <a:srgbClr val="FF6173"/>
            </a:solidFill>
            <a:prstDash val="solid"/>
            <a:round/>
            <a:headEnd len="med" w="med" type="none"/>
            <a:tailEnd len="med" w="med" type="none"/>
          </a:ln>
        </p:spPr>
      </p:cxnSp>
      <p:cxnSp>
        <p:nvCxnSpPr>
          <p:cNvPr id="296" name="Google Shape;296;p27"/>
          <p:cNvCxnSpPr>
            <a:stCxn id="274" idx="2"/>
            <a:endCxn id="277" idx="1"/>
          </p:cNvCxnSpPr>
          <p:nvPr/>
        </p:nvCxnSpPr>
        <p:spPr>
          <a:xfrm flipH="1" rot="-5400000">
            <a:off x="6418773" y="2370712"/>
            <a:ext cx="355500" cy="120300"/>
          </a:xfrm>
          <a:prstGeom prst="bentConnector2">
            <a:avLst/>
          </a:prstGeom>
          <a:noFill/>
          <a:ln cap="flat" cmpd="sng" w="28575">
            <a:solidFill>
              <a:srgbClr val="FF6173"/>
            </a:solidFill>
            <a:prstDash val="solid"/>
            <a:round/>
            <a:headEnd len="med" w="med" type="none"/>
            <a:tailEnd len="med" w="med" type="none"/>
          </a:ln>
        </p:spPr>
      </p:cxnSp>
      <p:cxnSp>
        <p:nvCxnSpPr>
          <p:cNvPr id="297" name="Google Shape;297;p27"/>
          <p:cNvCxnSpPr>
            <a:stCxn id="282" idx="2"/>
            <a:endCxn id="283" idx="1"/>
          </p:cNvCxnSpPr>
          <p:nvPr/>
        </p:nvCxnSpPr>
        <p:spPr>
          <a:xfrm flipH="1" rot="-5400000">
            <a:off x="6555123" y="3325212"/>
            <a:ext cx="82800" cy="120300"/>
          </a:xfrm>
          <a:prstGeom prst="bentConnector2">
            <a:avLst/>
          </a:prstGeom>
          <a:noFill/>
          <a:ln cap="flat" cmpd="sng" w="28575">
            <a:solidFill>
              <a:srgbClr val="FF6173"/>
            </a:solidFill>
            <a:prstDash val="solid"/>
            <a:round/>
            <a:headEnd len="med" w="med" type="none"/>
            <a:tailEnd len="med" w="med" type="none"/>
          </a:ln>
        </p:spPr>
      </p:cxnSp>
      <p:cxnSp>
        <p:nvCxnSpPr>
          <p:cNvPr id="298" name="Google Shape;298;p27"/>
          <p:cNvCxnSpPr>
            <a:stCxn id="282" idx="2"/>
            <a:endCxn id="285" idx="1"/>
          </p:cNvCxnSpPr>
          <p:nvPr/>
        </p:nvCxnSpPr>
        <p:spPr>
          <a:xfrm flipH="1" rot="-5400000">
            <a:off x="6418773" y="3461562"/>
            <a:ext cx="355500" cy="120300"/>
          </a:xfrm>
          <a:prstGeom prst="bentConnector2">
            <a:avLst/>
          </a:prstGeom>
          <a:noFill/>
          <a:ln cap="flat" cmpd="sng" w="28575">
            <a:solidFill>
              <a:srgbClr val="FF6173"/>
            </a:solidFill>
            <a:prstDash val="solid"/>
            <a:round/>
            <a:headEnd len="med" w="med" type="none"/>
            <a:tailEnd len="med" w="med" type="none"/>
          </a:ln>
        </p:spPr>
      </p:cxnSp>
      <p:cxnSp>
        <p:nvCxnSpPr>
          <p:cNvPr id="299" name="Google Shape;299;p27"/>
          <p:cNvCxnSpPr>
            <a:stCxn id="282" idx="2"/>
            <a:endCxn id="287" idx="1"/>
          </p:cNvCxnSpPr>
          <p:nvPr/>
        </p:nvCxnSpPr>
        <p:spPr>
          <a:xfrm flipH="1" rot="-5400000">
            <a:off x="6282423" y="3597912"/>
            <a:ext cx="628200" cy="120300"/>
          </a:xfrm>
          <a:prstGeom prst="bentConnector2">
            <a:avLst/>
          </a:prstGeom>
          <a:noFill/>
          <a:ln cap="flat" cmpd="sng" w="28575">
            <a:solidFill>
              <a:srgbClr val="FF6173"/>
            </a:solidFill>
            <a:prstDash val="solid"/>
            <a:round/>
            <a:headEnd len="med" w="med" type="none"/>
            <a:tailEnd len="med" w="med" type="none"/>
          </a:ln>
        </p:spPr>
      </p:cxnSp>
      <p:cxnSp>
        <p:nvCxnSpPr>
          <p:cNvPr id="300" name="Google Shape;300;p27"/>
          <p:cNvCxnSpPr>
            <a:stCxn id="282" idx="2"/>
            <a:endCxn id="289" idx="1"/>
          </p:cNvCxnSpPr>
          <p:nvPr/>
        </p:nvCxnSpPr>
        <p:spPr>
          <a:xfrm flipH="1" rot="-5400000">
            <a:off x="6146073" y="3734262"/>
            <a:ext cx="900900" cy="120300"/>
          </a:xfrm>
          <a:prstGeom prst="bentConnector2">
            <a:avLst/>
          </a:prstGeom>
          <a:noFill/>
          <a:ln cap="flat" cmpd="sng" w="28575">
            <a:solidFill>
              <a:srgbClr val="FF6173"/>
            </a:solidFill>
            <a:prstDash val="solid"/>
            <a:round/>
            <a:headEnd len="med" w="med" type="none"/>
            <a:tailEnd len="med" w="med" type="none"/>
          </a:ln>
        </p:spPr>
      </p:cxnSp>
      <p:cxnSp>
        <p:nvCxnSpPr>
          <p:cNvPr id="301" name="Google Shape;301;p27"/>
          <p:cNvCxnSpPr>
            <a:stCxn id="282" idx="2"/>
            <a:endCxn id="293" idx="1"/>
          </p:cNvCxnSpPr>
          <p:nvPr/>
        </p:nvCxnSpPr>
        <p:spPr>
          <a:xfrm flipH="1" rot="-5400000">
            <a:off x="6009723" y="3870612"/>
            <a:ext cx="1173600" cy="120300"/>
          </a:xfrm>
          <a:prstGeom prst="bentConnector2">
            <a:avLst/>
          </a:prstGeom>
          <a:noFill/>
          <a:ln cap="flat" cmpd="sng" w="28575">
            <a:solidFill>
              <a:srgbClr val="FF6173"/>
            </a:solidFill>
            <a:prstDash val="solid"/>
            <a:round/>
            <a:headEnd len="med" w="med" type="none"/>
            <a:tailEnd len="med" w="med" type="none"/>
          </a:ln>
        </p:spPr>
      </p:cxnSp>
      <p:cxnSp>
        <p:nvCxnSpPr>
          <p:cNvPr id="302" name="Google Shape;302;p27"/>
          <p:cNvCxnSpPr>
            <a:stCxn id="282" idx="2"/>
            <a:endCxn id="291" idx="1"/>
          </p:cNvCxnSpPr>
          <p:nvPr/>
        </p:nvCxnSpPr>
        <p:spPr>
          <a:xfrm flipH="1" rot="-5400000">
            <a:off x="5873373" y="4006962"/>
            <a:ext cx="1446300" cy="120300"/>
          </a:xfrm>
          <a:prstGeom prst="bentConnector2">
            <a:avLst/>
          </a:prstGeom>
          <a:noFill/>
          <a:ln cap="flat" cmpd="sng" w="28575">
            <a:solidFill>
              <a:srgbClr val="FF6173"/>
            </a:solidFill>
            <a:prstDash val="solid"/>
            <a:round/>
            <a:headEnd len="med" w="med" type="none"/>
            <a:tailEnd len="med" w="med" type="none"/>
          </a:ln>
        </p:spPr>
      </p:cxnSp>
      <p:grpSp>
        <p:nvGrpSpPr>
          <p:cNvPr id="303" name="Google Shape;303;p27"/>
          <p:cNvGrpSpPr/>
          <p:nvPr/>
        </p:nvGrpSpPr>
        <p:grpSpPr>
          <a:xfrm>
            <a:off x="5623050" y="1313800"/>
            <a:ext cx="1709403" cy="323100"/>
            <a:chOff x="5927850" y="1237600"/>
            <a:chExt cx="1709403" cy="323100"/>
          </a:xfrm>
        </p:grpSpPr>
        <p:pic>
          <p:nvPicPr>
            <p:cNvPr id="304" name="Google Shape;304;p27"/>
            <p:cNvPicPr preferRelativeResize="0"/>
            <p:nvPr/>
          </p:nvPicPr>
          <p:blipFill>
            <a:blip r:embed="rId5">
              <a:alphaModFix/>
            </a:blip>
            <a:stretch>
              <a:fillRect/>
            </a:stretch>
          </p:blipFill>
          <p:spPr>
            <a:xfrm>
              <a:off x="5927850" y="1265963"/>
              <a:ext cx="266400" cy="266400"/>
            </a:xfrm>
            <a:prstGeom prst="rect">
              <a:avLst/>
            </a:prstGeom>
            <a:noFill/>
            <a:ln>
              <a:noFill/>
            </a:ln>
          </p:spPr>
        </p:pic>
        <p:sp>
          <p:nvSpPr>
            <p:cNvPr id="305" name="Google Shape;305;p27"/>
            <p:cNvSpPr txBox="1"/>
            <p:nvPr/>
          </p:nvSpPr>
          <p:spPr>
            <a:xfrm>
              <a:off x="6194253" y="1237600"/>
              <a:ext cx="144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IMMO_PARIS_2022</a:t>
              </a:r>
              <a:endParaRPr sz="900">
                <a:solidFill>
                  <a:schemeClr val="dk2"/>
                </a:solidFill>
              </a:endParaRPr>
            </a:p>
          </p:txBody>
        </p:sp>
      </p:grpSp>
      <p:cxnSp>
        <p:nvCxnSpPr>
          <p:cNvPr id="306" name="Google Shape;306;p27"/>
          <p:cNvCxnSpPr>
            <a:stCxn id="304" idx="2"/>
            <a:endCxn id="271" idx="1"/>
          </p:cNvCxnSpPr>
          <p:nvPr/>
        </p:nvCxnSpPr>
        <p:spPr>
          <a:xfrm flipH="1" rot="-5400000">
            <a:off x="5751150" y="1613663"/>
            <a:ext cx="181800" cy="171600"/>
          </a:xfrm>
          <a:prstGeom prst="bentConnector2">
            <a:avLst/>
          </a:prstGeom>
          <a:noFill/>
          <a:ln cap="flat" cmpd="sng" w="28575">
            <a:solidFill>
              <a:srgbClr val="FF9E32"/>
            </a:solidFill>
            <a:prstDash val="solid"/>
            <a:round/>
            <a:headEnd len="med" w="med" type="none"/>
            <a:tailEnd len="med" w="med" type="none"/>
          </a:ln>
        </p:spPr>
      </p:cxnSp>
      <p:cxnSp>
        <p:nvCxnSpPr>
          <p:cNvPr id="307" name="Google Shape;307;p27"/>
          <p:cNvCxnSpPr>
            <a:stCxn id="304" idx="2"/>
            <a:endCxn id="279" idx="1"/>
          </p:cNvCxnSpPr>
          <p:nvPr/>
        </p:nvCxnSpPr>
        <p:spPr>
          <a:xfrm flipH="1" rot="-5400000">
            <a:off x="5205750" y="2159063"/>
            <a:ext cx="1272600" cy="171600"/>
          </a:xfrm>
          <a:prstGeom prst="bentConnector2">
            <a:avLst/>
          </a:prstGeom>
          <a:noFill/>
          <a:ln cap="flat" cmpd="sng" w="28575">
            <a:solidFill>
              <a:srgbClr val="FF9E3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nvSpPr>
        <p:spPr>
          <a:xfrm>
            <a:off x="3444300" y="556925"/>
            <a:ext cx="22167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a:pPr>
            <a:r>
              <a:rPr lang="fr">
                <a:solidFill>
                  <a:schemeClr val="dk2"/>
                </a:solidFill>
                <a:latin typeface="Lexend"/>
                <a:ea typeface="Lexend"/>
                <a:cs typeface="Lexend"/>
                <a:sym typeface="Lexend"/>
              </a:rPr>
              <a:t>Dénormalisation</a:t>
            </a:r>
            <a:endParaRPr sz="2100">
              <a:solidFill>
                <a:schemeClr val="lt1"/>
              </a:solidFill>
              <a:latin typeface="Lexend"/>
              <a:ea typeface="Lexend"/>
              <a:cs typeface="Lexend"/>
              <a:sym typeface="Lexend"/>
            </a:endParaRPr>
          </a:p>
        </p:txBody>
      </p:sp>
      <p:sp>
        <p:nvSpPr>
          <p:cNvPr id="313" name="Google Shape;313;p28"/>
          <p:cNvSpPr txBox="1"/>
          <p:nvPr/>
        </p:nvSpPr>
        <p:spPr>
          <a:xfrm>
            <a:off x="310700" y="3369750"/>
            <a:ext cx="6058800" cy="12033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.SCHEMA.FAIT_VALEURS_FONCIERES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ID_VALEURS_FONCIERES_PARIS </a:t>
            </a:r>
            <a:r>
              <a:rPr lang="fr" sz="850">
                <a:solidFill>
                  <a:srgbClr val="569CD6"/>
                </a:solidFill>
                <a:highlight>
                  <a:srgbClr val="1F1F1F"/>
                </a:highlight>
                <a:latin typeface="Consolas"/>
                <a:ea typeface="Consolas"/>
                <a:cs typeface="Consolas"/>
                <a:sym typeface="Consolas"/>
              </a:rPr>
              <a:t>INT</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PRIMARY KEY</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 </a:t>
            </a:r>
            <a:r>
              <a:rPr lang="fr" sz="850">
                <a:solidFill>
                  <a:srgbClr val="6A9955"/>
                </a:solidFill>
                <a:highlight>
                  <a:srgbClr val="1F1F1F"/>
                </a:highlight>
                <a:latin typeface="Consolas"/>
                <a:ea typeface="Consolas"/>
                <a:cs typeface="Consolas"/>
                <a:sym typeface="Consolas"/>
              </a:rPr>
              <a:t>-- autres colonnes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FOREIGN KEY</a:t>
            </a:r>
            <a:r>
              <a:rPr lang="fr" sz="850">
                <a:solidFill>
                  <a:srgbClr val="CCCCCC"/>
                </a:solidFill>
                <a:highlight>
                  <a:srgbClr val="1F1F1F"/>
                </a:highlight>
                <a:latin typeface="Consolas"/>
                <a:ea typeface="Consolas"/>
                <a:cs typeface="Consolas"/>
                <a:sym typeface="Consolas"/>
              </a:rPr>
              <a:t> (...) </a:t>
            </a:r>
            <a:r>
              <a:rPr lang="fr" sz="850">
                <a:solidFill>
                  <a:srgbClr val="569CD6"/>
                </a:solidFill>
                <a:highlight>
                  <a:srgbClr val="1F1F1F"/>
                </a:highlight>
                <a:latin typeface="Consolas"/>
                <a:ea typeface="Consolas"/>
                <a:cs typeface="Consolas"/>
                <a:sym typeface="Consolas"/>
              </a:rPr>
              <a:t>REFERENCES</a:t>
            </a:r>
            <a:r>
              <a:rPr lang="fr" sz="850">
                <a:solidFill>
                  <a:srgbClr val="CCCCCC"/>
                </a:solidFill>
                <a:highlight>
                  <a:srgbClr val="1F1F1F"/>
                </a:highlight>
                <a:latin typeface="Consolas"/>
                <a:ea typeface="Consolas"/>
                <a:cs typeface="Consolas"/>
                <a:sym typeface="Consolas"/>
              </a:rPr>
              <a:t> </a:t>
            </a:r>
            <a:r>
              <a:rPr lang="fr" sz="850">
                <a:solidFill>
                  <a:srgbClr val="CCCCCC"/>
                </a:solidFill>
                <a:highlight>
                  <a:srgbClr val="1F1F1F"/>
                </a:highlight>
                <a:latin typeface="Consolas"/>
                <a:ea typeface="Consolas"/>
                <a:cs typeface="Consolas"/>
                <a:sym typeface="Consolas"/>
              </a:rPr>
              <a:t>DIM_ARRONDISSEMENTS</a:t>
            </a:r>
            <a:r>
              <a:rPr lang="fr" sz="850">
                <a:solidFill>
                  <a:srgbClr val="CCCCCC"/>
                </a:solidFill>
                <a:highlight>
                  <a:srgbClr val="1F1F1F"/>
                </a:highlight>
                <a:latin typeface="Consolas"/>
                <a:ea typeface="Consolas"/>
                <a:cs typeface="Consolas"/>
                <a:sym typeface="Consolas"/>
              </a:rPr>
              <a:t>(IDENTIFIANT_SEQUENTIEL_ARRONDISSEMENT)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 </a:t>
            </a:r>
            <a:r>
              <a:rPr lang="fr" sz="850">
                <a:solidFill>
                  <a:srgbClr val="6A9955"/>
                </a:solidFill>
                <a:highlight>
                  <a:srgbClr val="1F1F1F"/>
                </a:highlight>
                <a:latin typeface="Consolas"/>
                <a:ea typeface="Consolas"/>
                <a:cs typeface="Consolas"/>
                <a:sym typeface="Consolas"/>
              </a:rPr>
              <a:t>-- autres clés étrangères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t>
            </a:r>
            <a:endParaRPr sz="850">
              <a:solidFill>
                <a:srgbClr val="6A9955"/>
              </a:solidFill>
              <a:latin typeface="Consolas"/>
              <a:ea typeface="Consolas"/>
              <a:cs typeface="Consolas"/>
              <a:sym typeface="Consolas"/>
            </a:endParaRPr>
          </a:p>
        </p:txBody>
      </p:sp>
      <p:sp>
        <p:nvSpPr>
          <p:cNvPr id="314" name="Google Shape;314;p28"/>
          <p:cNvSpPr txBox="1"/>
          <p:nvPr/>
        </p:nvSpPr>
        <p:spPr>
          <a:xfrm>
            <a:off x="310700" y="2169575"/>
            <a:ext cx="4224000" cy="4932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.SCHEMA.DIM_ARRONDISSEMENTS </a:t>
            </a:r>
            <a:r>
              <a:rPr lang="fr" sz="850">
                <a:solidFill>
                  <a:srgbClr val="569CD6"/>
                </a:solidFill>
                <a:highlight>
                  <a:srgbClr val="1F1F1F"/>
                </a:highlight>
                <a:latin typeface="Consolas"/>
                <a:ea typeface="Consolas"/>
                <a:cs typeface="Consolas"/>
                <a:sym typeface="Consolas"/>
              </a:rPr>
              <a:t>AS</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ANALYSE_IMMO_PARIS_2022.PUBLIC.ARRONDISSEMENTS;</a:t>
            </a:r>
            <a:endParaRPr sz="850">
              <a:solidFill>
                <a:srgbClr val="569CD6"/>
              </a:solidFill>
              <a:highlight>
                <a:srgbClr val="1F1F1F"/>
              </a:highlight>
              <a:latin typeface="Consolas"/>
              <a:ea typeface="Consolas"/>
              <a:cs typeface="Consolas"/>
              <a:sym typeface="Consolas"/>
            </a:endParaRPr>
          </a:p>
        </p:txBody>
      </p:sp>
      <p:sp>
        <p:nvSpPr>
          <p:cNvPr id="315" name="Google Shape;315;p28"/>
          <p:cNvSpPr txBox="1"/>
          <p:nvPr/>
        </p:nvSpPr>
        <p:spPr>
          <a:xfrm>
            <a:off x="4687100" y="2003700"/>
            <a:ext cx="4224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Création d’une table de faits qui concentre les mesures principales et de ses tables de dimension qui fournissent du contexte pour ces mesures</a:t>
            </a:r>
            <a:endParaRPr>
              <a:solidFill>
                <a:schemeClr val="dk2"/>
              </a:solidFill>
            </a:endParaRPr>
          </a:p>
        </p:txBody>
      </p:sp>
      <p:sp>
        <p:nvSpPr>
          <p:cNvPr id="316" name="Google Shape;316;p28"/>
          <p:cNvSpPr txBox="1"/>
          <p:nvPr/>
        </p:nvSpPr>
        <p:spPr>
          <a:xfrm>
            <a:off x="1051525" y="1195925"/>
            <a:ext cx="25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2"/>
                </a:solidFill>
              </a:rPr>
              <a:t>Création de la table de dimension "DIM_ARRONDISSEMENTS"</a:t>
            </a:r>
            <a:endParaRPr sz="1600"/>
          </a:p>
        </p:txBody>
      </p:sp>
      <p:cxnSp>
        <p:nvCxnSpPr>
          <p:cNvPr id="317" name="Google Shape;317;p28"/>
          <p:cNvCxnSpPr>
            <a:stCxn id="316" idx="1"/>
            <a:endCxn id="314" idx="0"/>
          </p:cNvCxnSpPr>
          <p:nvPr/>
        </p:nvCxnSpPr>
        <p:spPr>
          <a:xfrm>
            <a:off x="1051525" y="1472975"/>
            <a:ext cx="1371300" cy="696600"/>
          </a:xfrm>
          <a:prstGeom prst="curvedConnector4">
            <a:avLst>
              <a:gd fmla="val -17365" name="adj1"/>
              <a:gd fmla="val 69886" name="adj2"/>
            </a:avLst>
          </a:prstGeom>
          <a:noFill/>
          <a:ln cap="flat" cmpd="sng" w="28575">
            <a:solidFill>
              <a:srgbClr val="FF9E32"/>
            </a:solidFill>
            <a:prstDash val="solid"/>
            <a:round/>
            <a:headEnd len="med" w="med" type="none"/>
            <a:tailEnd len="med" w="med" type="triangle"/>
          </a:ln>
        </p:spPr>
      </p:cxnSp>
      <p:sp>
        <p:nvSpPr>
          <p:cNvPr id="318" name="Google Shape;318;p28"/>
          <p:cNvSpPr txBox="1"/>
          <p:nvPr/>
        </p:nvSpPr>
        <p:spPr>
          <a:xfrm>
            <a:off x="6583725" y="3141150"/>
            <a:ext cx="240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2"/>
                </a:solidFill>
              </a:rPr>
              <a:t>Création de la table de faits "FAIT_VALEURS_FONCIERES"</a:t>
            </a:r>
            <a:endParaRPr sz="1200">
              <a:solidFill>
                <a:schemeClr val="dk2"/>
              </a:solidFill>
            </a:endParaRPr>
          </a:p>
        </p:txBody>
      </p:sp>
      <p:cxnSp>
        <p:nvCxnSpPr>
          <p:cNvPr id="319" name="Google Shape;319;p28"/>
          <p:cNvCxnSpPr>
            <a:stCxn id="318" idx="2"/>
            <a:endCxn id="313" idx="3"/>
          </p:cNvCxnSpPr>
          <p:nvPr/>
        </p:nvCxnSpPr>
        <p:spPr>
          <a:xfrm rot="5400000">
            <a:off x="6939375" y="3125400"/>
            <a:ext cx="276300" cy="1416000"/>
          </a:xfrm>
          <a:prstGeom prst="curvedConnector2">
            <a:avLst/>
          </a:prstGeom>
          <a:noFill/>
          <a:ln cap="flat" cmpd="sng" w="28575">
            <a:solidFill>
              <a:srgbClr val="FF7A58"/>
            </a:solidFill>
            <a:prstDash val="solid"/>
            <a:round/>
            <a:headEnd len="med" w="med" type="none"/>
            <a:tailEnd len="med" w="med" type="triangle"/>
          </a:ln>
        </p:spPr>
      </p:cxnSp>
      <p:grpSp>
        <p:nvGrpSpPr>
          <p:cNvPr id="320" name="Google Shape;320;p28"/>
          <p:cNvGrpSpPr/>
          <p:nvPr/>
        </p:nvGrpSpPr>
        <p:grpSpPr>
          <a:xfrm>
            <a:off x="6369551" y="180000"/>
            <a:ext cx="2654044" cy="354000"/>
            <a:chOff x="6274188" y="4238216"/>
            <a:chExt cx="2346635" cy="354000"/>
          </a:xfrm>
        </p:grpSpPr>
        <p:sp>
          <p:nvSpPr>
            <p:cNvPr id="321" name="Google Shape;321;p28"/>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creation_constellation_schema</a:t>
              </a:r>
              <a:r>
                <a:rPr lang="fr" sz="1100">
                  <a:solidFill>
                    <a:schemeClr val="dk2"/>
                  </a:solidFill>
                </a:rPr>
                <a:t>.sql</a:t>
              </a:r>
              <a:endParaRPr sz="1100">
                <a:solidFill>
                  <a:schemeClr val="dk2"/>
                </a:solidFill>
              </a:endParaRPr>
            </a:p>
          </p:txBody>
        </p:sp>
        <p:pic>
          <p:nvPicPr>
            <p:cNvPr id="322" name="Google Shape;322;p28"/>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323" name="Google Shape;323;p28"/>
          <p:cNvCxnSpPr>
            <a:stCxn id="312" idx="3"/>
            <a:endCxn id="321" idx="2"/>
          </p:cNvCxnSpPr>
          <p:nvPr/>
        </p:nvCxnSpPr>
        <p:spPr>
          <a:xfrm flipH="1" rot="10800000">
            <a:off x="5661000" y="534125"/>
            <a:ext cx="2199000" cy="222900"/>
          </a:xfrm>
          <a:prstGeom prst="bentConnector2">
            <a:avLst/>
          </a:prstGeom>
          <a:noFill/>
          <a:ln cap="flat" cmpd="sng" w="28575">
            <a:solidFill>
              <a:srgbClr val="FF7A58"/>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nvSpPr>
        <p:spPr>
          <a:xfrm>
            <a:off x="2751750" y="556925"/>
            <a:ext cx="3640500" cy="400200"/>
          </a:xfrm>
          <a:prstGeom prst="rect">
            <a:avLst/>
          </a:prstGeom>
          <a:solidFill>
            <a:schemeClr val="lt1"/>
          </a:solid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Chargement dans le système cycle</a:t>
            </a:r>
            <a:endParaRPr>
              <a:solidFill>
                <a:schemeClr val="dk2"/>
              </a:solidFill>
              <a:latin typeface="Lexend"/>
              <a:ea typeface="Lexend"/>
              <a:cs typeface="Lexend"/>
              <a:sym typeface="Lexend"/>
            </a:endParaRPr>
          </a:p>
        </p:txBody>
      </p:sp>
      <p:grpSp>
        <p:nvGrpSpPr>
          <p:cNvPr id="329" name="Google Shape;329;p29"/>
          <p:cNvGrpSpPr/>
          <p:nvPr/>
        </p:nvGrpSpPr>
        <p:grpSpPr>
          <a:xfrm>
            <a:off x="673478" y="1415063"/>
            <a:ext cx="4822455" cy="1245317"/>
            <a:chOff x="613800" y="1491275"/>
            <a:chExt cx="6424800" cy="1245317"/>
          </a:xfrm>
        </p:grpSpPr>
        <p:grpSp>
          <p:nvGrpSpPr>
            <p:cNvPr id="330" name="Google Shape;330;p29"/>
            <p:cNvGrpSpPr/>
            <p:nvPr/>
          </p:nvGrpSpPr>
          <p:grpSpPr>
            <a:xfrm>
              <a:off x="613800" y="1491275"/>
              <a:ext cx="6424800" cy="1245317"/>
              <a:chOff x="369150" y="1491275"/>
              <a:chExt cx="6424800" cy="1245317"/>
            </a:xfrm>
          </p:grpSpPr>
          <p:sp>
            <p:nvSpPr>
              <p:cNvPr id="331" name="Google Shape;331;p29"/>
              <p:cNvSpPr txBox="1"/>
              <p:nvPr/>
            </p:nvSpPr>
            <p:spPr>
              <a:xfrm>
                <a:off x="369750" y="2066092"/>
                <a:ext cx="6424200" cy="6705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INSERT INTO</a:t>
                </a:r>
                <a:r>
                  <a:rPr lang="fr" sz="850">
                    <a:solidFill>
                      <a:srgbClr val="CCCCCC"/>
                    </a:solidFill>
                    <a:highlight>
                      <a:srgbClr val="1F1F1F"/>
                    </a:highlight>
                    <a:latin typeface="Consolas"/>
                    <a:ea typeface="Consolas"/>
                    <a:cs typeface="Consolas"/>
                    <a:sym typeface="Consolas"/>
                  </a:rPr>
                  <a:t> ANALYSE_IMMO_PARIS_2022.SCHEMA.FAIT_VALEURS_FONCIERES, </a:t>
                </a:r>
                <a:r>
                  <a:rPr lang="fr" sz="850">
                    <a:solidFill>
                      <a:srgbClr val="6A9955"/>
                    </a:solidFill>
                    <a:highlight>
                      <a:srgbClr val="1F1F1F"/>
                    </a:highlight>
                    <a:latin typeface="Consolas"/>
                    <a:ea typeface="Consolas"/>
                    <a:cs typeface="Consolas"/>
                    <a:sym typeface="Consolas"/>
                  </a:rPr>
                  <a:t>--etc</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ID_VALEURS_FONCIERES_PARIS, </a:t>
                </a:r>
                <a:r>
                  <a:rPr lang="fr" sz="850">
                    <a:solidFill>
                      <a:srgbClr val="6A9955"/>
                    </a:solidFill>
                    <a:highlight>
                      <a:srgbClr val="1F1F1F"/>
                    </a:highlight>
                    <a:latin typeface="Consolas"/>
                    <a:ea typeface="Consolas"/>
                    <a:cs typeface="Consolas"/>
                    <a:sym typeface="Consolas"/>
                  </a:rPr>
                  <a:t>--etc</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ANALYSE_IMMO_PARIS_2022.PUBLIC.VALEURS_FONCIERES_PARIS;</a:t>
                </a:r>
                <a:endParaRPr sz="850">
                  <a:solidFill>
                    <a:srgbClr val="569CD6"/>
                  </a:solidFill>
                  <a:highlight>
                    <a:srgbClr val="1F1F1F"/>
                  </a:highlight>
                  <a:latin typeface="Consolas"/>
                  <a:ea typeface="Consolas"/>
                  <a:cs typeface="Consolas"/>
                  <a:sym typeface="Consolas"/>
                </a:endParaRPr>
              </a:p>
            </p:txBody>
          </p:sp>
          <p:sp>
            <p:nvSpPr>
              <p:cNvPr id="332" name="Google Shape;332;p29"/>
              <p:cNvSpPr txBox="1"/>
              <p:nvPr/>
            </p:nvSpPr>
            <p:spPr>
              <a:xfrm>
                <a:off x="369150" y="1491275"/>
                <a:ext cx="473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Insertion des données de la source dans la table de faits</a:t>
                </a:r>
                <a:endParaRPr/>
              </a:p>
            </p:txBody>
          </p:sp>
        </p:grpSp>
        <p:cxnSp>
          <p:nvCxnSpPr>
            <p:cNvPr id="333" name="Google Shape;333;p29"/>
            <p:cNvCxnSpPr>
              <a:stCxn id="332" idx="1"/>
              <a:endCxn id="331" idx="1"/>
            </p:cNvCxnSpPr>
            <p:nvPr/>
          </p:nvCxnSpPr>
          <p:spPr>
            <a:xfrm>
              <a:off x="613800" y="1799075"/>
              <a:ext cx="600" cy="602400"/>
            </a:xfrm>
            <a:prstGeom prst="curvedConnector3">
              <a:avLst>
                <a:gd fmla="val -52874367" name="adj1"/>
              </a:avLst>
            </a:prstGeom>
            <a:noFill/>
            <a:ln cap="flat" cmpd="sng" w="28575">
              <a:solidFill>
                <a:srgbClr val="FF5183"/>
              </a:solidFill>
              <a:prstDash val="solid"/>
              <a:round/>
              <a:headEnd len="med" w="med" type="none"/>
              <a:tailEnd len="med" w="med" type="triangle"/>
            </a:ln>
          </p:spPr>
        </p:cxnSp>
      </p:grpSp>
      <p:grpSp>
        <p:nvGrpSpPr>
          <p:cNvPr id="334" name="Google Shape;334;p29"/>
          <p:cNvGrpSpPr/>
          <p:nvPr/>
        </p:nvGrpSpPr>
        <p:grpSpPr>
          <a:xfrm>
            <a:off x="732863" y="2850000"/>
            <a:ext cx="7916400" cy="1886425"/>
            <a:chOff x="613800" y="2926200"/>
            <a:chExt cx="7916400" cy="1886425"/>
          </a:xfrm>
        </p:grpSpPr>
        <p:grpSp>
          <p:nvGrpSpPr>
            <p:cNvPr id="335" name="Google Shape;335;p29"/>
            <p:cNvGrpSpPr/>
            <p:nvPr/>
          </p:nvGrpSpPr>
          <p:grpSpPr>
            <a:xfrm>
              <a:off x="613800" y="2926200"/>
              <a:ext cx="7916400" cy="1886425"/>
              <a:chOff x="369150" y="2926200"/>
              <a:chExt cx="7916400" cy="1886425"/>
            </a:xfrm>
          </p:grpSpPr>
          <p:sp>
            <p:nvSpPr>
              <p:cNvPr id="336" name="Google Shape;336;p29"/>
              <p:cNvSpPr txBox="1"/>
              <p:nvPr/>
            </p:nvSpPr>
            <p:spPr>
              <a:xfrm>
                <a:off x="369150" y="3964525"/>
                <a:ext cx="7916400" cy="8481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UPDATE</a:t>
                </a:r>
                <a:r>
                  <a:rPr lang="fr" sz="850">
                    <a:solidFill>
                      <a:srgbClr val="CCCCCC"/>
                    </a:solidFill>
                    <a:highlight>
                      <a:srgbClr val="1F1F1F"/>
                    </a:highlight>
                    <a:latin typeface="Consolas"/>
                    <a:ea typeface="Consolas"/>
                    <a:cs typeface="Consolas"/>
                    <a:sym typeface="Consolas"/>
                  </a:rPr>
                  <a:t> FAIT_VALEURS_FONCIERES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SET</a:t>
                </a:r>
                <a:r>
                  <a:rPr lang="fr" sz="850">
                    <a:solidFill>
                      <a:srgbClr val="CCCCCC"/>
                    </a:solidFill>
                    <a:highlight>
                      <a:srgbClr val="1F1F1F"/>
                    </a:highlight>
                    <a:latin typeface="Consolas"/>
                    <a:ea typeface="Consolas"/>
                    <a:cs typeface="Consolas"/>
                    <a:sym typeface="Consolas"/>
                  </a:rPr>
                  <a:t> FAIT_VALEURS_FONCIERES.IDENTIFIANT_SEQUENTIEL_ARRONDISSEMENT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DIM_ARRONDISSEMENTS.IDENTIFIANT_SEQUENTIEL_ARRONDISSEMENT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DIM_ARRONDISSEMENTS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WHERE</a:t>
                </a:r>
                <a:r>
                  <a:rPr lang="fr" sz="850">
                    <a:solidFill>
                      <a:srgbClr val="CCCCCC"/>
                    </a:solidFill>
                    <a:highlight>
                      <a:srgbClr val="1F1F1F"/>
                    </a:highlight>
                    <a:latin typeface="Consolas"/>
                    <a:ea typeface="Consolas"/>
                    <a:cs typeface="Consolas"/>
                    <a:sym typeface="Consolas"/>
                  </a:rPr>
                  <a:t> FAIT_VALEURS_FONCIERES.NUMERO_ARRONDISSEMENT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DIM_ARRONDISSEMENTS.NUMERO_ARRONDISSEMENT;</a:t>
                </a:r>
                <a:endParaRPr sz="850">
                  <a:solidFill>
                    <a:srgbClr val="569CD6"/>
                  </a:solidFill>
                  <a:highlight>
                    <a:srgbClr val="1F1F1F"/>
                  </a:highlight>
                  <a:latin typeface="Consolas"/>
                  <a:ea typeface="Consolas"/>
                  <a:cs typeface="Consolas"/>
                  <a:sym typeface="Consolas"/>
                </a:endParaRPr>
              </a:p>
            </p:txBody>
          </p:sp>
          <p:sp>
            <p:nvSpPr>
              <p:cNvPr id="337" name="Google Shape;337;p29"/>
              <p:cNvSpPr txBox="1"/>
              <p:nvPr/>
            </p:nvSpPr>
            <p:spPr>
              <a:xfrm>
                <a:off x="369150" y="2926200"/>
                <a:ext cx="79164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rgbClr val="1F1F1F"/>
                    </a:solidFill>
                  </a:rPr>
                  <a:t>Mise</a:t>
                </a:r>
                <a:r>
                  <a:rPr lang="fr">
                    <a:solidFill>
                      <a:srgbClr val="1F1F1F"/>
                    </a:solidFill>
                  </a:rPr>
                  <a:t> à jour de la table "Fait_Valeurs_Foncieres_Paris" en remplaçant la valeur de la colonne "IDENTIFIANT_SEQUENTIEL_ARRONDISSEMENT" par la valeur correspondante de la table "DIM_ARRONDISSEMENTS", lorsque les numéros d'arrondissement correspondent entre les deux tables.</a:t>
                </a:r>
                <a:endParaRPr>
                  <a:solidFill>
                    <a:srgbClr val="1F1F1F"/>
                  </a:solidFill>
                </a:endParaRPr>
              </a:p>
            </p:txBody>
          </p:sp>
        </p:grpSp>
        <p:cxnSp>
          <p:nvCxnSpPr>
            <p:cNvPr id="338" name="Google Shape;338;p29"/>
            <p:cNvCxnSpPr>
              <a:stCxn id="337" idx="1"/>
              <a:endCxn id="336" idx="1"/>
            </p:cNvCxnSpPr>
            <p:nvPr/>
          </p:nvCxnSpPr>
          <p:spPr>
            <a:xfrm>
              <a:off x="613800" y="3449550"/>
              <a:ext cx="600" cy="939000"/>
            </a:xfrm>
            <a:prstGeom prst="curvedConnector3">
              <a:avLst>
                <a:gd fmla="val -39687500" name="adj1"/>
              </a:avLst>
            </a:prstGeom>
            <a:noFill/>
            <a:ln cap="flat" cmpd="sng" w="28575">
              <a:solidFill>
                <a:srgbClr val="FF4C89"/>
              </a:solidFill>
              <a:prstDash val="solid"/>
              <a:round/>
              <a:headEnd len="med" w="med" type="none"/>
              <a:tailEnd len="med" w="med" type="triangle"/>
            </a:ln>
          </p:spPr>
        </p:cxnSp>
      </p:grpSp>
      <p:grpSp>
        <p:nvGrpSpPr>
          <p:cNvPr id="339" name="Google Shape;339;p29"/>
          <p:cNvGrpSpPr/>
          <p:nvPr/>
        </p:nvGrpSpPr>
        <p:grpSpPr>
          <a:xfrm>
            <a:off x="6369551" y="180000"/>
            <a:ext cx="2654044" cy="354000"/>
            <a:chOff x="6274188" y="4238216"/>
            <a:chExt cx="2346635" cy="354000"/>
          </a:xfrm>
        </p:grpSpPr>
        <p:sp>
          <p:nvSpPr>
            <p:cNvPr id="340" name="Google Shape;340;p29"/>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creation_constellation_schema.sql</a:t>
              </a:r>
              <a:endParaRPr sz="1100">
                <a:solidFill>
                  <a:schemeClr val="dk2"/>
                </a:solidFill>
              </a:endParaRPr>
            </a:p>
          </p:txBody>
        </p:sp>
        <p:pic>
          <p:nvPicPr>
            <p:cNvPr id="341" name="Google Shape;341;p29"/>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342" name="Google Shape;342;p29"/>
          <p:cNvCxnSpPr>
            <a:stCxn id="328" idx="3"/>
            <a:endCxn id="340" idx="2"/>
          </p:cNvCxnSpPr>
          <p:nvPr/>
        </p:nvCxnSpPr>
        <p:spPr>
          <a:xfrm flipH="1" rot="10800000">
            <a:off x="6392250" y="534125"/>
            <a:ext cx="1467900" cy="222900"/>
          </a:xfrm>
          <a:prstGeom prst="bentConnector2">
            <a:avLst/>
          </a:prstGeom>
          <a:noFill/>
          <a:ln cap="flat" cmpd="sng" w="28575">
            <a:solidFill>
              <a:srgbClr val="FF6173"/>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nvSpPr>
        <p:spPr>
          <a:xfrm>
            <a:off x="3543450" y="556925"/>
            <a:ext cx="2057100" cy="400200"/>
          </a:xfrm>
          <a:prstGeom prst="rect">
            <a:avLst/>
          </a:prstGeom>
          <a:solidFill>
            <a:schemeClr val="lt1"/>
          </a:solidFill>
          <a:ln cap="flat" cmpd="sng" w="28575">
            <a:solidFill>
              <a:srgbClr val="FF518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3"/>
            </a:pPr>
            <a:r>
              <a:rPr lang="fr">
                <a:solidFill>
                  <a:schemeClr val="dk2"/>
                </a:solidFill>
                <a:latin typeface="Lexend"/>
                <a:ea typeface="Lexend"/>
                <a:cs typeface="Lexend"/>
                <a:sym typeface="Lexend"/>
              </a:rPr>
              <a:t>Transformation</a:t>
            </a:r>
            <a:endParaRPr>
              <a:solidFill>
                <a:schemeClr val="dk2"/>
              </a:solidFill>
              <a:latin typeface="Lexend"/>
              <a:ea typeface="Lexend"/>
              <a:cs typeface="Lexend"/>
              <a:sym typeface="Lexend"/>
            </a:endParaRPr>
          </a:p>
        </p:txBody>
      </p:sp>
      <p:grpSp>
        <p:nvGrpSpPr>
          <p:cNvPr id="348" name="Google Shape;348;p30"/>
          <p:cNvGrpSpPr/>
          <p:nvPr/>
        </p:nvGrpSpPr>
        <p:grpSpPr>
          <a:xfrm>
            <a:off x="375450" y="1587500"/>
            <a:ext cx="8393050" cy="1558500"/>
            <a:chOff x="304800" y="1739900"/>
            <a:chExt cx="8393050" cy="1558500"/>
          </a:xfrm>
        </p:grpSpPr>
        <p:sp>
          <p:nvSpPr>
            <p:cNvPr id="349" name="Google Shape;349;p30"/>
            <p:cNvSpPr txBox="1"/>
            <p:nvPr/>
          </p:nvSpPr>
          <p:spPr>
            <a:xfrm>
              <a:off x="304800" y="1739900"/>
              <a:ext cx="4100700" cy="15585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ANALYSE_IMMO_PARIS_2022.SCHEMA.DIM_ARRONDISSEMENTS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COLUMN LONGITUDE </a:t>
              </a:r>
              <a:r>
                <a:rPr lang="fr" sz="850">
                  <a:solidFill>
                    <a:srgbClr val="569CD6"/>
                  </a:solidFill>
                  <a:highlight>
                    <a:srgbClr val="1F1F1F"/>
                  </a:highlight>
                  <a:latin typeface="Consolas"/>
                  <a:ea typeface="Consolas"/>
                  <a:cs typeface="Consolas"/>
                  <a:sym typeface="Consolas"/>
                </a:rPr>
                <a:t>DECIMAL</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COLUMN LATITUDE </a:t>
              </a:r>
              <a:r>
                <a:rPr lang="fr" sz="850">
                  <a:solidFill>
                    <a:srgbClr val="569CD6"/>
                  </a:solidFill>
                  <a:highlight>
                    <a:srgbClr val="1F1F1F"/>
                  </a:highlight>
                  <a:latin typeface="Consolas"/>
                  <a:ea typeface="Consolas"/>
                  <a:cs typeface="Consolas"/>
                  <a:sym typeface="Consolas"/>
                </a:rPr>
                <a:t>DECIMAL</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UPDATE</a:t>
              </a:r>
              <a:r>
                <a:rPr lang="fr" sz="850">
                  <a:solidFill>
                    <a:srgbClr val="CCCCCC"/>
                  </a:solidFill>
                  <a:highlight>
                    <a:srgbClr val="1F1F1F"/>
                  </a:highlight>
                  <a:latin typeface="Consolas"/>
                  <a:ea typeface="Consolas"/>
                  <a:cs typeface="Consolas"/>
                  <a:sym typeface="Consolas"/>
                </a:rPr>
                <a:t> ANALYSE_IMMO_PARIS_2022.SCHEMA.DIM_ARRONDISSEMENTS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SET</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GEOM_Y_X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REPLACE</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REPLACE</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REPLACE</a:t>
              </a:r>
              <a:r>
                <a:rPr lang="fr" sz="850">
                  <a:solidFill>
                    <a:srgbClr val="CCCCCC"/>
                  </a:solidFill>
                  <a:highlight>
                    <a:srgbClr val="1F1F1F"/>
                  </a:highlight>
                  <a:latin typeface="Consolas"/>
                  <a:ea typeface="Consolas"/>
                  <a:cs typeface="Consolas"/>
                  <a:sym typeface="Consolas"/>
                </a:rPr>
                <a:t>(GEOM_Y_X, </a:t>
              </a:r>
              <a:r>
                <a:rPr lang="fr" sz="850">
                  <a:solidFill>
                    <a:srgbClr val="CE9178"/>
                  </a:solidFill>
                  <a:highlight>
                    <a:srgbClr val="1F1F1F"/>
                  </a:highlight>
                  <a:latin typeface="Consolas"/>
                  <a:ea typeface="Consolas"/>
                  <a:cs typeface="Consolas"/>
                  <a:sym typeface="Consolas"/>
                </a:rPr>
                <a:t>'{"lon":'</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'"lat":'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endParaRPr sz="850">
                <a:solidFill>
                  <a:srgbClr val="6A9955"/>
                </a:solidFill>
                <a:highlight>
                  <a:srgbClr val="1F1F1F"/>
                </a:highlight>
                <a:latin typeface="Consolas"/>
                <a:ea typeface="Consolas"/>
                <a:cs typeface="Consolas"/>
                <a:sym typeface="Consolas"/>
              </a:endParaRPr>
            </a:p>
          </p:txBody>
        </p:sp>
        <p:sp>
          <p:nvSpPr>
            <p:cNvPr id="350" name="Google Shape;350;p30"/>
            <p:cNvSpPr txBox="1"/>
            <p:nvPr/>
          </p:nvSpPr>
          <p:spPr>
            <a:xfrm>
              <a:off x="4686250" y="1739900"/>
              <a:ext cx="40116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A</a:t>
              </a:r>
              <a:r>
                <a:rPr lang="fr"/>
                <a:t>jout de colonnes pour stocker les coordonnées géographiques des arrondissements, puis mise à jour des valeurs existantes dans une colonne spécifique pour extraire et stocker ces informations dans les nouvelles colonnes. </a:t>
              </a:r>
              <a:endParaRPr/>
            </a:p>
          </p:txBody>
        </p:sp>
      </p:grpSp>
      <p:sp>
        <p:nvSpPr>
          <p:cNvPr id="351" name="Google Shape;351;p30"/>
          <p:cNvSpPr txBox="1"/>
          <p:nvPr/>
        </p:nvSpPr>
        <p:spPr>
          <a:xfrm>
            <a:off x="375450" y="3359150"/>
            <a:ext cx="4100700" cy="13809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DELETE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ANALYSE_IMMO_PARIS_2022.SCHEMA.FAIT_ENCADREMENT_DES_LOYERS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WHERE</a:t>
            </a:r>
            <a:r>
              <a:rPr lang="fr" sz="850">
                <a:solidFill>
                  <a:srgbClr val="CCCCCC"/>
                </a:solidFill>
                <a:highlight>
                  <a:srgbClr val="1F1F1F"/>
                </a:highlight>
                <a:latin typeface="Consolas"/>
                <a:ea typeface="Consolas"/>
                <a:cs typeface="Consolas"/>
                <a:sym typeface="Consolas"/>
              </a:rPr>
              <a:t> ANNEE </a:t>
            </a:r>
            <a:r>
              <a:rPr lang="fr" sz="850">
                <a:solidFill>
                  <a:srgbClr val="D4D4D4"/>
                </a:solidFill>
                <a:highlight>
                  <a:srgbClr val="1F1F1F"/>
                </a:highlight>
                <a:latin typeface="Consolas"/>
                <a:ea typeface="Consolas"/>
                <a:cs typeface="Consolas"/>
                <a:sym typeface="Consolas"/>
              </a:rPr>
              <a:t>&lt;&gt;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2022</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ANALYSE_IMMO_PARIS_2022.SCHEMA.FAIT_ENCADREMENT_DES_LOYERS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DROP</a:t>
            </a:r>
            <a:r>
              <a:rPr lang="fr" sz="850">
                <a:solidFill>
                  <a:srgbClr val="CCCCCC"/>
                </a:solidFill>
                <a:highlight>
                  <a:srgbClr val="1F1F1F"/>
                </a:highlight>
                <a:latin typeface="Consolas"/>
                <a:ea typeface="Consolas"/>
                <a:cs typeface="Consolas"/>
                <a:sym typeface="Consolas"/>
              </a:rPr>
              <a:t> COLUMN ANNEE;</a:t>
            </a:r>
            <a:endParaRPr sz="850">
              <a:solidFill>
                <a:srgbClr val="569CD6"/>
              </a:solidFill>
              <a:highlight>
                <a:srgbClr val="1F1F1F"/>
              </a:highlight>
              <a:latin typeface="Consolas"/>
              <a:ea typeface="Consolas"/>
              <a:cs typeface="Consolas"/>
              <a:sym typeface="Consolas"/>
            </a:endParaRPr>
          </a:p>
        </p:txBody>
      </p:sp>
      <p:sp>
        <p:nvSpPr>
          <p:cNvPr id="352" name="Google Shape;352;p30"/>
          <p:cNvSpPr txBox="1"/>
          <p:nvPr/>
        </p:nvSpPr>
        <p:spPr>
          <a:xfrm>
            <a:off x="4756900" y="3359150"/>
            <a:ext cx="4011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Suppression des</a:t>
            </a:r>
            <a:r>
              <a:rPr lang="fr"/>
              <a:t> données de l'année autre que 2022 de la table et supprime ensuite la colonne "ANNEE" de cette même table.</a:t>
            </a:r>
            <a:endParaRPr/>
          </a:p>
        </p:txBody>
      </p:sp>
      <p:grpSp>
        <p:nvGrpSpPr>
          <p:cNvPr id="353" name="Google Shape;353;p30"/>
          <p:cNvGrpSpPr/>
          <p:nvPr/>
        </p:nvGrpSpPr>
        <p:grpSpPr>
          <a:xfrm>
            <a:off x="6369551" y="180000"/>
            <a:ext cx="2654044" cy="354000"/>
            <a:chOff x="6274188" y="4238216"/>
            <a:chExt cx="2346635" cy="354000"/>
          </a:xfrm>
        </p:grpSpPr>
        <p:sp>
          <p:nvSpPr>
            <p:cNvPr id="354" name="Google Shape;354;p30"/>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creation_constellation_schema.sql</a:t>
              </a:r>
              <a:endParaRPr sz="1100">
                <a:solidFill>
                  <a:schemeClr val="dk2"/>
                </a:solidFill>
              </a:endParaRPr>
            </a:p>
          </p:txBody>
        </p:sp>
        <p:pic>
          <p:nvPicPr>
            <p:cNvPr id="355" name="Google Shape;355;p30"/>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356" name="Google Shape;356;p30"/>
          <p:cNvCxnSpPr>
            <a:stCxn id="347" idx="3"/>
            <a:endCxn id="354" idx="2"/>
          </p:cNvCxnSpPr>
          <p:nvPr/>
        </p:nvCxnSpPr>
        <p:spPr>
          <a:xfrm flipH="1" rot="10800000">
            <a:off x="5600550" y="534125"/>
            <a:ext cx="2259600" cy="222900"/>
          </a:xfrm>
          <a:prstGeom prst="bentConnector2">
            <a:avLst/>
          </a:prstGeom>
          <a:noFill/>
          <a:ln cap="flat" cmpd="sng" w="28575">
            <a:solidFill>
              <a:srgbClr val="FF5183"/>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p:nvPr/>
        </p:nvSpPr>
        <p:spPr>
          <a:xfrm>
            <a:off x="0" y="0"/>
            <a:ext cx="2446800" cy="5143500"/>
          </a:xfrm>
          <a:prstGeom prst="rtTriangle">
            <a:avLst/>
          </a:prstGeom>
          <a:gradFill>
            <a:gsLst>
              <a:gs pos="0">
                <a:srgbClr val="FF9E32"/>
              </a:gs>
              <a:gs pos="27000">
                <a:srgbClr val="FF7A58"/>
              </a:gs>
              <a:gs pos="51000">
                <a:srgbClr val="FF6173"/>
              </a:gs>
              <a:gs pos="73000">
                <a:srgbClr val="FF5183"/>
              </a:gs>
              <a:gs pos="100000">
                <a:srgbClr val="FF4C89"/>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31"/>
          <p:cNvSpPr txBox="1"/>
          <p:nvPr/>
        </p:nvSpPr>
        <p:spPr>
          <a:xfrm>
            <a:off x="103675" y="4467425"/>
            <a:ext cx="2105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chemeClr val="lt1"/>
                </a:solidFill>
                <a:latin typeface="Impact"/>
                <a:ea typeface="Impact"/>
                <a:cs typeface="Impact"/>
                <a:sym typeface="Impact"/>
              </a:rPr>
              <a:t>Schéma en étoile</a:t>
            </a:r>
            <a:endParaRPr sz="2100">
              <a:solidFill>
                <a:schemeClr val="lt1"/>
              </a:solidFill>
              <a:latin typeface="Impact"/>
              <a:ea typeface="Impact"/>
              <a:cs typeface="Impact"/>
              <a:sym typeface="Impact"/>
            </a:endParaRPr>
          </a:p>
        </p:txBody>
      </p:sp>
      <p:pic>
        <p:nvPicPr>
          <p:cNvPr id="363" name="Google Shape;363;p31"/>
          <p:cNvPicPr preferRelativeResize="0"/>
          <p:nvPr/>
        </p:nvPicPr>
        <p:blipFill>
          <a:blip r:embed="rId3">
            <a:alphaModFix/>
          </a:blip>
          <a:stretch>
            <a:fillRect/>
          </a:stretch>
        </p:blipFill>
        <p:spPr>
          <a:xfrm>
            <a:off x="1680601" y="781050"/>
            <a:ext cx="6392398" cy="32643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4"/>
          <p:cNvCxnSpPr>
            <a:stCxn id="66" idx="2"/>
            <a:endCxn id="67" idx="0"/>
          </p:cNvCxnSpPr>
          <p:nvPr/>
        </p:nvCxnSpPr>
        <p:spPr>
          <a:xfrm rot="5400000">
            <a:off x="2853750" y="-152125"/>
            <a:ext cx="501300" cy="2935200"/>
          </a:xfrm>
          <a:prstGeom prst="bentConnector3">
            <a:avLst>
              <a:gd fmla="val 50010" name="adj1"/>
            </a:avLst>
          </a:prstGeom>
          <a:noFill/>
          <a:ln cap="flat" cmpd="sng" w="28575">
            <a:solidFill>
              <a:srgbClr val="FF7A58"/>
            </a:solidFill>
            <a:prstDash val="solid"/>
            <a:round/>
            <a:headEnd len="med" w="med" type="none"/>
            <a:tailEnd len="med" w="med" type="none"/>
          </a:ln>
        </p:spPr>
      </p:cxnSp>
      <p:cxnSp>
        <p:nvCxnSpPr>
          <p:cNvPr id="68" name="Google Shape;68;p14"/>
          <p:cNvCxnSpPr>
            <a:stCxn id="66" idx="2"/>
            <a:endCxn id="69" idx="0"/>
          </p:cNvCxnSpPr>
          <p:nvPr/>
        </p:nvCxnSpPr>
        <p:spPr>
          <a:xfrm flipH="1" rot="-5400000">
            <a:off x="4321650" y="1315175"/>
            <a:ext cx="501300" cy="600"/>
          </a:xfrm>
          <a:prstGeom prst="bentConnector3">
            <a:avLst>
              <a:gd fmla="val 50010" name="adj1"/>
            </a:avLst>
          </a:prstGeom>
          <a:noFill/>
          <a:ln cap="flat" cmpd="sng" w="28575">
            <a:solidFill>
              <a:srgbClr val="FF7A58"/>
            </a:solidFill>
            <a:prstDash val="solid"/>
            <a:round/>
            <a:headEnd len="med" w="med" type="none"/>
            <a:tailEnd len="med" w="med" type="none"/>
          </a:ln>
        </p:spPr>
      </p:cxnSp>
      <p:cxnSp>
        <p:nvCxnSpPr>
          <p:cNvPr id="70" name="Google Shape;70;p14"/>
          <p:cNvCxnSpPr>
            <a:stCxn id="66" idx="2"/>
            <a:endCxn id="71" idx="0"/>
          </p:cNvCxnSpPr>
          <p:nvPr/>
        </p:nvCxnSpPr>
        <p:spPr>
          <a:xfrm flipH="1" rot="-5400000">
            <a:off x="5748900" y="-112075"/>
            <a:ext cx="501300" cy="2855100"/>
          </a:xfrm>
          <a:prstGeom prst="bentConnector3">
            <a:avLst>
              <a:gd fmla="val 50010" name="adj1"/>
            </a:avLst>
          </a:prstGeom>
          <a:noFill/>
          <a:ln cap="flat" cmpd="sng" w="28575">
            <a:solidFill>
              <a:srgbClr val="FF7A58"/>
            </a:solidFill>
            <a:prstDash val="solid"/>
            <a:round/>
            <a:headEnd len="med" w="med" type="none"/>
            <a:tailEnd len="med" w="med" type="none"/>
          </a:ln>
        </p:spPr>
      </p:cxnSp>
      <p:pic>
        <p:nvPicPr>
          <p:cNvPr id="72" name="Google Shape;72;p14"/>
          <p:cNvPicPr preferRelativeResize="0"/>
          <p:nvPr/>
        </p:nvPicPr>
        <p:blipFill>
          <a:blip r:embed="rId3">
            <a:alphaModFix/>
          </a:blip>
          <a:stretch>
            <a:fillRect/>
          </a:stretch>
        </p:blipFill>
        <p:spPr>
          <a:xfrm>
            <a:off x="2587337" y="2305125"/>
            <a:ext cx="3969326" cy="2717276"/>
          </a:xfrm>
          <a:prstGeom prst="rect">
            <a:avLst/>
          </a:prstGeom>
          <a:noFill/>
          <a:ln>
            <a:noFill/>
          </a:ln>
        </p:spPr>
      </p:pic>
      <p:sp>
        <p:nvSpPr>
          <p:cNvPr id="66" name="Google Shape;66;p14"/>
          <p:cNvSpPr txBox="1"/>
          <p:nvPr/>
        </p:nvSpPr>
        <p:spPr>
          <a:xfrm>
            <a:off x="3237000" y="556925"/>
            <a:ext cx="26700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Qui suis-je ?</a:t>
            </a:r>
            <a:endParaRPr sz="1500">
              <a:solidFill>
                <a:srgbClr val="FFFFFF"/>
              </a:solidFill>
              <a:latin typeface="Oswald"/>
              <a:ea typeface="Oswald"/>
              <a:cs typeface="Oswald"/>
              <a:sym typeface="Oswald"/>
            </a:endParaRPr>
          </a:p>
        </p:txBody>
      </p:sp>
      <p:sp>
        <p:nvSpPr>
          <p:cNvPr id="67" name="Google Shape;67;p14"/>
          <p:cNvSpPr txBox="1"/>
          <p:nvPr/>
        </p:nvSpPr>
        <p:spPr>
          <a:xfrm>
            <a:off x="301650" y="1566225"/>
            <a:ext cx="2670000" cy="554100"/>
          </a:xfrm>
          <a:prstGeom prst="rect">
            <a:avLst/>
          </a:prstGeom>
          <a:solidFill>
            <a:schemeClr val="lt1"/>
          </a:solidFill>
          <a:ln cap="flat" cmpd="sng" w="38100">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2"/>
                </a:solidFill>
              </a:rPr>
              <a:t>Basée sur la région nantaise depuis 2019</a:t>
            </a:r>
            <a:endParaRPr sz="1200">
              <a:solidFill>
                <a:schemeClr val="dk2"/>
              </a:solidFill>
            </a:endParaRPr>
          </a:p>
        </p:txBody>
      </p:sp>
      <p:sp>
        <p:nvSpPr>
          <p:cNvPr id="69" name="Google Shape;69;p14"/>
          <p:cNvSpPr txBox="1"/>
          <p:nvPr/>
        </p:nvSpPr>
        <p:spPr>
          <a:xfrm>
            <a:off x="3237000" y="1566225"/>
            <a:ext cx="2670000" cy="738900"/>
          </a:xfrm>
          <a:prstGeom prst="rect">
            <a:avLst/>
          </a:prstGeom>
          <a:solidFill>
            <a:schemeClr val="lt1"/>
          </a:solidFill>
          <a:ln cap="flat" cmpd="sng" w="38100">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2"/>
                </a:solidFill>
              </a:rPr>
              <a:t>Titre RNCP Niv. 7 (Equi. Bac+5) : "Concepteur Développeur environnement Objet"</a:t>
            </a:r>
            <a:endParaRPr sz="1200">
              <a:solidFill>
                <a:schemeClr val="dk2"/>
              </a:solidFill>
            </a:endParaRPr>
          </a:p>
        </p:txBody>
      </p:sp>
      <p:sp>
        <p:nvSpPr>
          <p:cNvPr id="71" name="Google Shape;71;p14"/>
          <p:cNvSpPr txBox="1"/>
          <p:nvPr/>
        </p:nvSpPr>
        <p:spPr>
          <a:xfrm>
            <a:off x="6092200" y="1566225"/>
            <a:ext cx="2670000" cy="554100"/>
          </a:xfrm>
          <a:prstGeom prst="rect">
            <a:avLst/>
          </a:prstGeom>
          <a:solidFill>
            <a:schemeClr val="lt1"/>
          </a:solidFill>
          <a:ln cap="flat" cmpd="sng" w="38100">
            <a:solidFill>
              <a:srgbClr val="FF4C8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2"/>
                </a:solidFill>
              </a:rPr>
              <a:t>A travaillé </a:t>
            </a:r>
            <a:r>
              <a:rPr lang="fr" sz="1200">
                <a:solidFill>
                  <a:schemeClr val="dk2"/>
                </a:solidFill>
              </a:rPr>
              <a:t>en tant</a:t>
            </a:r>
            <a:r>
              <a:rPr lang="fr" sz="1200">
                <a:solidFill>
                  <a:schemeClr val="dk2"/>
                </a:solidFill>
              </a:rPr>
              <a:t> que dev et dans l’IA</a:t>
            </a:r>
            <a:endParaRPr sz="12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32"/>
          <p:cNvGrpSpPr/>
          <p:nvPr/>
        </p:nvGrpSpPr>
        <p:grpSpPr>
          <a:xfrm>
            <a:off x="476125" y="2339875"/>
            <a:ext cx="4170949" cy="1739375"/>
            <a:chOff x="476125" y="2339875"/>
            <a:chExt cx="4170949" cy="1739375"/>
          </a:xfrm>
        </p:grpSpPr>
        <p:pic>
          <p:nvPicPr>
            <p:cNvPr id="369" name="Google Shape;369;p32"/>
            <p:cNvPicPr preferRelativeResize="0"/>
            <p:nvPr/>
          </p:nvPicPr>
          <p:blipFill>
            <a:blip r:embed="rId3">
              <a:alphaModFix/>
            </a:blip>
            <a:stretch>
              <a:fillRect/>
            </a:stretch>
          </p:blipFill>
          <p:spPr>
            <a:xfrm>
              <a:off x="476125" y="2339875"/>
              <a:ext cx="4170949" cy="1512150"/>
            </a:xfrm>
            <a:prstGeom prst="rect">
              <a:avLst/>
            </a:prstGeom>
            <a:noFill/>
            <a:ln>
              <a:noFill/>
            </a:ln>
          </p:spPr>
        </p:pic>
        <p:sp>
          <p:nvSpPr>
            <p:cNvPr id="370" name="Google Shape;370;p32"/>
            <p:cNvSpPr/>
            <p:nvPr/>
          </p:nvSpPr>
          <p:spPr>
            <a:xfrm>
              <a:off x="619375" y="2809725"/>
              <a:ext cx="805500" cy="81000"/>
            </a:xfrm>
            <a:prstGeom prst="roundRect">
              <a:avLst>
                <a:gd fmla="val 16667" name="adj"/>
              </a:avLst>
            </a:prstGeom>
            <a:gradFill>
              <a:gsLst>
                <a:gs pos="0">
                  <a:srgbClr val="FF9E32"/>
                </a:gs>
                <a:gs pos="27000">
                  <a:srgbClr val="FF7A58"/>
                </a:gs>
                <a:gs pos="51000">
                  <a:srgbClr val="FF6173"/>
                </a:gs>
                <a:gs pos="73000">
                  <a:srgbClr val="FF5183"/>
                </a:gs>
                <a:gs pos="100000">
                  <a:srgbClr val="FF4C89"/>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32"/>
            <p:cNvSpPr/>
            <p:nvPr/>
          </p:nvSpPr>
          <p:spPr>
            <a:xfrm>
              <a:off x="537400" y="3321150"/>
              <a:ext cx="2272800" cy="75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2" name="Google Shape;372;p32"/>
          <p:cNvSpPr txBox="1"/>
          <p:nvPr/>
        </p:nvSpPr>
        <p:spPr>
          <a:xfrm>
            <a:off x="3397200" y="556925"/>
            <a:ext cx="23496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chemeClr val="lt2"/>
                </a:solidFill>
                <a:latin typeface="Oswald"/>
                <a:ea typeface="Oswald"/>
                <a:cs typeface="Oswald"/>
                <a:sym typeface="Oswald"/>
              </a:rPr>
              <a:t>Dashboard final</a:t>
            </a:r>
            <a:endParaRPr sz="3200">
              <a:solidFill>
                <a:schemeClr val="lt2"/>
              </a:solidFill>
              <a:latin typeface="Oswald"/>
              <a:ea typeface="Oswald"/>
              <a:cs typeface="Oswald"/>
              <a:sym typeface="Oswald"/>
            </a:endParaRPr>
          </a:p>
        </p:txBody>
      </p:sp>
      <p:sp>
        <p:nvSpPr>
          <p:cNvPr id="373" name="Google Shape;373;p32"/>
          <p:cNvSpPr txBox="1"/>
          <p:nvPr/>
        </p:nvSpPr>
        <p:spPr>
          <a:xfrm>
            <a:off x="344204" y="1548000"/>
            <a:ext cx="2466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Connexion entre Power Bi et Snowflake afin de récupérer nos données</a:t>
            </a:r>
            <a:endParaRPr>
              <a:solidFill>
                <a:schemeClr val="dk2"/>
              </a:solidFill>
            </a:endParaRPr>
          </a:p>
        </p:txBody>
      </p:sp>
      <p:cxnSp>
        <p:nvCxnSpPr>
          <p:cNvPr id="374" name="Google Shape;374;p32"/>
          <p:cNvCxnSpPr>
            <a:stCxn id="373" idx="1"/>
            <a:endCxn id="369" idx="1"/>
          </p:cNvCxnSpPr>
          <p:nvPr/>
        </p:nvCxnSpPr>
        <p:spPr>
          <a:xfrm>
            <a:off x="344204" y="1963650"/>
            <a:ext cx="132000" cy="1132200"/>
          </a:xfrm>
          <a:prstGeom prst="curvedConnector3">
            <a:avLst>
              <a:gd fmla="val -180398" name="adj1"/>
            </a:avLst>
          </a:prstGeom>
          <a:noFill/>
          <a:ln cap="flat" cmpd="sng" w="28575">
            <a:solidFill>
              <a:srgbClr val="FF9E32"/>
            </a:solidFill>
            <a:prstDash val="solid"/>
            <a:round/>
            <a:headEnd len="med" w="med" type="none"/>
            <a:tailEnd len="med" w="med" type="triangle"/>
          </a:ln>
        </p:spPr>
      </p:cxnSp>
      <p:cxnSp>
        <p:nvCxnSpPr>
          <p:cNvPr id="375" name="Google Shape;375;p32"/>
          <p:cNvCxnSpPr/>
          <p:nvPr/>
        </p:nvCxnSpPr>
        <p:spPr>
          <a:xfrm flipH="1" rot="10800000">
            <a:off x="3484796" y="2672359"/>
            <a:ext cx="468300" cy="316200"/>
          </a:xfrm>
          <a:prstGeom prst="curvedConnector3">
            <a:avLst>
              <a:gd fmla="val 50000" name="adj1"/>
            </a:avLst>
          </a:prstGeom>
          <a:noFill/>
          <a:ln cap="flat" cmpd="sng" w="28575">
            <a:solidFill>
              <a:srgbClr val="FF7A58"/>
            </a:solidFill>
            <a:prstDash val="solid"/>
            <a:round/>
            <a:headEnd len="med" w="med" type="none"/>
            <a:tailEnd len="med" w="med" type="triangle"/>
          </a:ln>
        </p:spPr>
      </p:cxnSp>
      <p:sp>
        <p:nvSpPr>
          <p:cNvPr id="376" name="Google Shape;376;p32"/>
          <p:cNvSpPr txBox="1"/>
          <p:nvPr/>
        </p:nvSpPr>
        <p:spPr>
          <a:xfrm>
            <a:off x="5705679" y="4291325"/>
            <a:ext cx="1543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Choix des tables </a:t>
            </a:r>
            <a:endParaRPr>
              <a:solidFill>
                <a:schemeClr val="dk2"/>
              </a:solidFill>
            </a:endParaRPr>
          </a:p>
          <a:p>
            <a:pPr indent="0" lvl="0" marL="0" rtl="0" algn="just">
              <a:spcBef>
                <a:spcPts val="0"/>
              </a:spcBef>
              <a:spcAft>
                <a:spcPts val="0"/>
              </a:spcAft>
              <a:buNone/>
            </a:pPr>
            <a:r>
              <a:rPr lang="fr">
                <a:solidFill>
                  <a:schemeClr val="dk2"/>
                </a:solidFill>
              </a:rPr>
              <a:t>et importation</a:t>
            </a:r>
            <a:endParaRPr/>
          </a:p>
        </p:txBody>
      </p:sp>
      <p:cxnSp>
        <p:nvCxnSpPr>
          <p:cNvPr id="377" name="Google Shape;377;p32"/>
          <p:cNvCxnSpPr>
            <a:stCxn id="378" idx="2"/>
            <a:endCxn id="376" idx="1"/>
          </p:cNvCxnSpPr>
          <p:nvPr/>
        </p:nvCxnSpPr>
        <p:spPr>
          <a:xfrm flipH="1" rot="-5400000">
            <a:off x="5089959" y="3983522"/>
            <a:ext cx="449400" cy="782100"/>
          </a:xfrm>
          <a:prstGeom prst="curvedConnector2">
            <a:avLst/>
          </a:prstGeom>
          <a:noFill/>
          <a:ln cap="flat" cmpd="sng" w="28575">
            <a:solidFill>
              <a:srgbClr val="FF6173"/>
            </a:solidFill>
            <a:prstDash val="solid"/>
            <a:round/>
            <a:headEnd len="med" w="med" type="none"/>
            <a:tailEnd len="med" w="med" type="triangle"/>
          </a:ln>
        </p:spPr>
      </p:cxnSp>
      <p:sp>
        <p:nvSpPr>
          <p:cNvPr id="379" name="Google Shape;379;p32"/>
          <p:cNvSpPr txBox="1"/>
          <p:nvPr/>
        </p:nvSpPr>
        <p:spPr>
          <a:xfrm>
            <a:off x="6733510" y="2919663"/>
            <a:ext cx="2076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Dernières modifications si nécessaire sur les tables</a:t>
            </a:r>
            <a:endParaRPr>
              <a:solidFill>
                <a:schemeClr val="dk2"/>
              </a:solidFill>
            </a:endParaRPr>
          </a:p>
        </p:txBody>
      </p:sp>
      <p:cxnSp>
        <p:nvCxnSpPr>
          <p:cNvPr id="380" name="Google Shape;380;p32"/>
          <p:cNvCxnSpPr>
            <a:stCxn id="376" idx="3"/>
            <a:endCxn id="379" idx="1"/>
          </p:cNvCxnSpPr>
          <p:nvPr/>
        </p:nvCxnSpPr>
        <p:spPr>
          <a:xfrm rot="10800000">
            <a:off x="6733479" y="3335225"/>
            <a:ext cx="515400" cy="1263900"/>
          </a:xfrm>
          <a:prstGeom prst="curvedConnector5">
            <a:avLst>
              <a:gd fmla="val -46202" name="adj1"/>
              <a:gd fmla="val 45730" name="adj2"/>
              <a:gd fmla="val 146196" name="adj3"/>
            </a:avLst>
          </a:prstGeom>
          <a:noFill/>
          <a:ln cap="flat" cmpd="sng" w="28575">
            <a:solidFill>
              <a:srgbClr val="FF5183"/>
            </a:solidFill>
            <a:prstDash val="solid"/>
            <a:round/>
            <a:headEnd len="med" w="med" type="none"/>
            <a:tailEnd len="med" w="med" type="triangle"/>
          </a:ln>
        </p:spPr>
      </p:cxnSp>
      <p:sp>
        <p:nvSpPr>
          <p:cNvPr id="381" name="Google Shape;381;p32"/>
          <p:cNvSpPr/>
          <p:nvPr/>
        </p:nvSpPr>
        <p:spPr>
          <a:xfrm>
            <a:off x="3573175" y="3618200"/>
            <a:ext cx="4164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82" name="Google Shape;382;p32"/>
          <p:cNvGrpSpPr/>
          <p:nvPr/>
        </p:nvGrpSpPr>
        <p:grpSpPr>
          <a:xfrm>
            <a:off x="3876896" y="1145575"/>
            <a:ext cx="2272804" cy="3004297"/>
            <a:chOff x="3876896" y="1145575"/>
            <a:chExt cx="2272804" cy="3004297"/>
          </a:xfrm>
        </p:grpSpPr>
        <p:pic>
          <p:nvPicPr>
            <p:cNvPr id="378" name="Google Shape;378;p32"/>
            <p:cNvPicPr preferRelativeResize="0"/>
            <p:nvPr/>
          </p:nvPicPr>
          <p:blipFill>
            <a:blip r:embed="rId4">
              <a:alphaModFix/>
            </a:blip>
            <a:stretch>
              <a:fillRect/>
            </a:stretch>
          </p:blipFill>
          <p:spPr>
            <a:xfrm>
              <a:off x="3876896" y="1194846"/>
              <a:ext cx="2093425" cy="2955025"/>
            </a:xfrm>
            <a:prstGeom prst="rect">
              <a:avLst/>
            </a:prstGeom>
            <a:noFill/>
            <a:ln>
              <a:noFill/>
            </a:ln>
          </p:spPr>
        </p:pic>
        <p:sp>
          <p:nvSpPr>
            <p:cNvPr id="383" name="Google Shape;383;p32"/>
            <p:cNvSpPr/>
            <p:nvPr/>
          </p:nvSpPr>
          <p:spPr>
            <a:xfrm>
              <a:off x="3876900" y="1145575"/>
              <a:ext cx="2272800" cy="75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84" name="Google Shape;384;p32"/>
          <p:cNvSpPr/>
          <p:nvPr/>
        </p:nvSpPr>
        <p:spPr>
          <a:xfrm>
            <a:off x="4169250" y="1984425"/>
            <a:ext cx="857400" cy="81000"/>
          </a:xfrm>
          <a:prstGeom prst="roundRect">
            <a:avLst>
              <a:gd fmla="val 16667" name="adj"/>
            </a:avLst>
          </a:prstGeom>
          <a:gradFill>
            <a:gsLst>
              <a:gs pos="0">
                <a:srgbClr val="FF9E32"/>
              </a:gs>
              <a:gs pos="27000">
                <a:srgbClr val="FF7A58"/>
              </a:gs>
              <a:gs pos="51000">
                <a:srgbClr val="FF6173"/>
              </a:gs>
              <a:gs pos="73000">
                <a:srgbClr val="FF5183"/>
              </a:gs>
              <a:gs pos="100000">
                <a:srgbClr val="FF4C89"/>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p:nvPr/>
        </p:nvSpPr>
        <p:spPr>
          <a:xfrm rot="-900048">
            <a:off x="2342418" y="655233"/>
            <a:ext cx="622410" cy="622410"/>
          </a:xfrm>
          <a:prstGeom prst="star4">
            <a:avLst>
              <a:gd fmla="val 12500" name="adj"/>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3"/>
          <p:cNvSpPr/>
          <p:nvPr/>
        </p:nvSpPr>
        <p:spPr>
          <a:xfrm>
            <a:off x="1588118" y="1497011"/>
            <a:ext cx="382200" cy="382200"/>
          </a:xfrm>
          <a:prstGeom prst="star4">
            <a:avLst>
              <a:gd fmla="val 12500" name="adj"/>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3"/>
          <p:cNvSpPr/>
          <p:nvPr/>
        </p:nvSpPr>
        <p:spPr>
          <a:xfrm rot="-600609">
            <a:off x="1835793" y="982391"/>
            <a:ext cx="459089" cy="459089"/>
          </a:xfrm>
          <a:prstGeom prst="star4">
            <a:avLst>
              <a:gd fmla="val 12500" name="adj"/>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92" name="Google Shape;392;p33"/>
          <p:cNvGrpSpPr/>
          <p:nvPr/>
        </p:nvGrpSpPr>
        <p:grpSpPr>
          <a:xfrm>
            <a:off x="815264" y="-13950"/>
            <a:ext cx="7513472" cy="5143500"/>
            <a:chOff x="815264" y="-13950"/>
            <a:chExt cx="7513472" cy="5143500"/>
          </a:xfrm>
        </p:grpSpPr>
        <p:grpSp>
          <p:nvGrpSpPr>
            <p:cNvPr id="393" name="Google Shape;393;p33"/>
            <p:cNvGrpSpPr/>
            <p:nvPr/>
          </p:nvGrpSpPr>
          <p:grpSpPr>
            <a:xfrm>
              <a:off x="815264" y="-13950"/>
              <a:ext cx="7513472" cy="5143500"/>
              <a:chOff x="815264" y="-13950"/>
              <a:chExt cx="7513472" cy="5143500"/>
            </a:xfrm>
          </p:grpSpPr>
          <p:pic>
            <p:nvPicPr>
              <p:cNvPr id="394" name="Google Shape;394;p33"/>
              <p:cNvPicPr preferRelativeResize="0"/>
              <p:nvPr/>
            </p:nvPicPr>
            <p:blipFill>
              <a:blip r:embed="rId3">
                <a:alphaModFix/>
              </a:blip>
              <a:stretch>
                <a:fillRect/>
              </a:stretch>
            </p:blipFill>
            <p:spPr>
              <a:xfrm>
                <a:off x="815264" y="-13950"/>
                <a:ext cx="7513472" cy="5143500"/>
              </a:xfrm>
              <a:prstGeom prst="rect">
                <a:avLst/>
              </a:prstGeom>
              <a:noFill/>
              <a:ln>
                <a:noFill/>
              </a:ln>
            </p:spPr>
          </p:pic>
          <p:sp>
            <p:nvSpPr>
              <p:cNvPr id="395" name="Google Shape;395;p33"/>
              <p:cNvSpPr/>
              <p:nvPr/>
            </p:nvSpPr>
            <p:spPr>
              <a:xfrm>
                <a:off x="5409100" y="1511625"/>
                <a:ext cx="2162100" cy="2114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6" name="Google Shape;396;p33"/>
            <p:cNvSpPr txBox="1"/>
            <p:nvPr/>
          </p:nvSpPr>
          <p:spPr>
            <a:xfrm>
              <a:off x="5200575" y="1451100"/>
              <a:ext cx="26004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800">
                  <a:solidFill>
                    <a:srgbClr val="FF5183"/>
                  </a:solidFill>
                  <a:latin typeface="Gloria Hallelujah"/>
                  <a:ea typeface="Gloria Hallelujah"/>
                  <a:cs typeface="Gloria Hallelujah"/>
                  <a:sym typeface="Gloria Hallelujah"/>
                </a:rPr>
                <a:t>On peut enfin aller voir le dashboard !</a:t>
              </a:r>
              <a:endParaRPr sz="2800">
                <a:solidFill>
                  <a:srgbClr val="FF5183"/>
                </a:solidFill>
                <a:latin typeface="Gloria Hallelujah"/>
                <a:ea typeface="Gloria Hallelujah"/>
                <a:cs typeface="Gloria Hallelujah"/>
                <a:sym typeface="Gloria Hallelujah"/>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cxnSp>
        <p:nvCxnSpPr>
          <p:cNvPr id="77" name="Google Shape;77;p15"/>
          <p:cNvCxnSpPr>
            <a:stCxn id="78" idx="1"/>
            <a:endCxn id="79" idx="1"/>
          </p:cNvCxnSpPr>
          <p:nvPr/>
        </p:nvCxnSpPr>
        <p:spPr>
          <a:xfrm>
            <a:off x="5147062" y="2368455"/>
            <a:ext cx="65700" cy="795000"/>
          </a:xfrm>
          <a:prstGeom prst="bentConnector3">
            <a:avLst>
              <a:gd fmla="val -362443" name="adj1"/>
            </a:avLst>
          </a:prstGeom>
          <a:noFill/>
          <a:ln cap="flat" cmpd="sng" w="28575">
            <a:solidFill>
              <a:srgbClr val="FF6173"/>
            </a:solidFill>
            <a:prstDash val="solid"/>
            <a:round/>
            <a:headEnd len="med" w="med" type="none"/>
            <a:tailEnd len="med" w="med" type="triangle"/>
          </a:ln>
        </p:spPr>
      </p:cxnSp>
      <p:cxnSp>
        <p:nvCxnSpPr>
          <p:cNvPr id="80" name="Google Shape;80;p15"/>
          <p:cNvCxnSpPr>
            <a:stCxn id="79" idx="3"/>
            <a:endCxn id="81" idx="3"/>
          </p:cNvCxnSpPr>
          <p:nvPr/>
        </p:nvCxnSpPr>
        <p:spPr>
          <a:xfrm>
            <a:off x="7522312" y="3163520"/>
            <a:ext cx="345300" cy="656700"/>
          </a:xfrm>
          <a:prstGeom prst="bentConnector3">
            <a:avLst>
              <a:gd fmla="val 168918" name="adj1"/>
            </a:avLst>
          </a:prstGeom>
          <a:noFill/>
          <a:ln cap="flat" cmpd="sng" w="28575">
            <a:solidFill>
              <a:srgbClr val="FF5183"/>
            </a:solidFill>
            <a:prstDash val="solid"/>
            <a:round/>
            <a:headEnd len="med" w="med" type="none"/>
            <a:tailEnd len="med" w="med" type="triangle"/>
          </a:ln>
        </p:spPr>
      </p:cxnSp>
      <p:cxnSp>
        <p:nvCxnSpPr>
          <p:cNvPr id="82" name="Google Shape;82;p15"/>
          <p:cNvCxnSpPr>
            <a:stCxn id="81" idx="1"/>
            <a:endCxn id="83" idx="1"/>
          </p:cNvCxnSpPr>
          <p:nvPr/>
        </p:nvCxnSpPr>
        <p:spPr>
          <a:xfrm>
            <a:off x="4867462" y="3820135"/>
            <a:ext cx="750600" cy="656700"/>
          </a:xfrm>
          <a:prstGeom prst="bentConnector3">
            <a:avLst>
              <a:gd fmla="val -31725" name="adj1"/>
            </a:avLst>
          </a:prstGeom>
          <a:noFill/>
          <a:ln cap="flat" cmpd="sng" w="28575">
            <a:solidFill>
              <a:srgbClr val="FF4C89"/>
            </a:solidFill>
            <a:prstDash val="solid"/>
            <a:round/>
            <a:headEnd len="med" w="med" type="none"/>
            <a:tailEnd len="med" w="med" type="triangle"/>
          </a:ln>
        </p:spPr>
      </p:cxnSp>
      <p:sp>
        <p:nvSpPr>
          <p:cNvPr id="78" name="Google Shape;78;p15"/>
          <p:cNvSpPr txBox="1"/>
          <p:nvPr/>
        </p:nvSpPr>
        <p:spPr>
          <a:xfrm>
            <a:off x="5147062" y="2122155"/>
            <a:ext cx="2440800" cy="492600"/>
          </a:xfrm>
          <a:prstGeom prst="rect">
            <a:avLst/>
          </a:prstGeom>
          <a:no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Exploration de données non structurées</a:t>
            </a:r>
            <a:endParaRPr sz="1000">
              <a:solidFill>
                <a:schemeClr val="dk2"/>
              </a:solidFill>
              <a:latin typeface="Lexend Light"/>
              <a:ea typeface="Lexend Light"/>
              <a:cs typeface="Lexend Light"/>
              <a:sym typeface="Lexend Light"/>
            </a:endParaRPr>
          </a:p>
        </p:txBody>
      </p:sp>
      <p:sp>
        <p:nvSpPr>
          <p:cNvPr id="79" name="Google Shape;79;p15"/>
          <p:cNvSpPr txBox="1"/>
          <p:nvPr/>
        </p:nvSpPr>
        <p:spPr>
          <a:xfrm>
            <a:off x="5212612" y="2994170"/>
            <a:ext cx="2309700" cy="338700"/>
          </a:xfrm>
          <a:prstGeom prst="rect">
            <a:avLst/>
          </a:prstGeom>
          <a:no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Modélisation des données</a:t>
            </a:r>
            <a:endParaRPr sz="1000">
              <a:solidFill>
                <a:schemeClr val="dk2"/>
              </a:solidFill>
              <a:latin typeface="Lexend Light"/>
              <a:ea typeface="Lexend Light"/>
              <a:cs typeface="Lexend Light"/>
              <a:sym typeface="Lexend Light"/>
            </a:endParaRPr>
          </a:p>
        </p:txBody>
      </p:sp>
      <p:sp>
        <p:nvSpPr>
          <p:cNvPr id="81" name="Google Shape;81;p15"/>
          <p:cNvSpPr txBox="1"/>
          <p:nvPr/>
        </p:nvSpPr>
        <p:spPr>
          <a:xfrm>
            <a:off x="4867462" y="3650785"/>
            <a:ext cx="3000000" cy="338700"/>
          </a:xfrm>
          <a:prstGeom prst="rect">
            <a:avLst/>
          </a:prstGeom>
          <a:noFill/>
          <a:ln cap="flat" cmpd="sng" w="28575">
            <a:solidFill>
              <a:srgbClr val="FF518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Construction du pipeline ETL/ELT</a:t>
            </a:r>
            <a:endParaRPr sz="1000">
              <a:solidFill>
                <a:schemeClr val="dk2"/>
              </a:solidFill>
              <a:latin typeface="Lexend Light"/>
              <a:ea typeface="Lexend Light"/>
              <a:cs typeface="Lexend Light"/>
              <a:sym typeface="Lexend Light"/>
            </a:endParaRPr>
          </a:p>
        </p:txBody>
      </p:sp>
      <p:sp>
        <p:nvSpPr>
          <p:cNvPr id="83" name="Google Shape;83;p15"/>
          <p:cNvSpPr txBox="1"/>
          <p:nvPr/>
        </p:nvSpPr>
        <p:spPr>
          <a:xfrm>
            <a:off x="5618062" y="4307400"/>
            <a:ext cx="1498800" cy="338700"/>
          </a:xfrm>
          <a:prstGeom prst="rect">
            <a:avLst/>
          </a:prstGeom>
          <a:noFill/>
          <a:ln cap="flat" cmpd="sng" w="28575">
            <a:solidFill>
              <a:srgbClr val="FF4C8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Dashboard final</a:t>
            </a:r>
            <a:endParaRPr sz="1000">
              <a:solidFill>
                <a:schemeClr val="dk2"/>
              </a:solidFill>
              <a:latin typeface="Lexend Light"/>
              <a:ea typeface="Lexend Light"/>
              <a:cs typeface="Lexend Light"/>
              <a:sym typeface="Lexend Light"/>
            </a:endParaRPr>
          </a:p>
        </p:txBody>
      </p:sp>
      <p:sp>
        <p:nvSpPr>
          <p:cNvPr id="84" name="Google Shape;84;p15"/>
          <p:cNvSpPr txBox="1"/>
          <p:nvPr/>
        </p:nvSpPr>
        <p:spPr>
          <a:xfrm>
            <a:off x="4913400" y="556925"/>
            <a:ext cx="26700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Sommaire</a:t>
            </a:r>
            <a:endParaRPr sz="1500">
              <a:solidFill>
                <a:srgbClr val="FFFFFF"/>
              </a:solidFill>
              <a:latin typeface="Oswald"/>
              <a:ea typeface="Oswald"/>
              <a:cs typeface="Oswald"/>
              <a:sym typeface="Oswald"/>
            </a:endParaRPr>
          </a:p>
        </p:txBody>
      </p:sp>
      <p:sp>
        <p:nvSpPr>
          <p:cNvPr id="85" name="Google Shape;85;p15"/>
          <p:cNvSpPr/>
          <p:nvPr/>
        </p:nvSpPr>
        <p:spPr>
          <a:xfrm>
            <a:off x="0" y="0"/>
            <a:ext cx="3235200" cy="51435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6" name="Google Shape;86;p15"/>
          <p:cNvPicPr preferRelativeResize="0"/>
          <p:nvPr/>
        </p:nvPicPr>
        <p:blipFill>
          <a:blip r:embed="rId3">
            <a:alphaModFix/>
          </a:blip>
          <a:stretch>
            <a:fillRect/>
          </a:stretch>
        </p:blipFill>
        <p:spPr>
          <a:xfrm>
            <a:off x="-1875450" y="-73800"/>
            <a:ext cx="5139650" cy="5291101"/>
          </a:xfrm>
          <a:prstGeom prst="rect">
            <a:avLst/>
          </a:prstGeom>
          <a:noFill/>
          <a:ln>
            <a:noFill/>
          </a:ln>
        </p:spPr>
      </p:pic>
      <p:sp>
        <p:nvSpPr>
          <p:cNvPr id="87" name="Google Shape;87;p15"/>
          <p:cNvSpPr txBox="1"/>
          <p:nvPr/>
        </p:nvSpPr>
        <p:spPr>
          <a:xfrm>
            <a:off x="5147062" y="1465540"/>
            <a:ext cx="2440800" cy="338700"/>
          </a:xfrm>
          <a:prstGeom prst="rect">
            <a:avLst/>
          </a:prstGeom>
          <a:no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Présentation du projet</a:t>
            </a:r>
            <a:endParaRPr sz="1000">
              <a:solidFill>
                <a:schemeClr val="dk2"/>
              </a:solidFill>
              <a:latin typeface="Lexend Light"/>
              <a:ea typeface="Lexend Light"/>
              <a:cs typeface="Lexend Light"/>
              <a:sym typeface="Lexend Light"/>
            </a:endParaRPr>
          </a:p>
        </p:txBody>
      </p:sp>
      <p:cxnSp>
        <p:nvCxnSpPr>
          <p:cNvPr id="88" name="Google Shape;88;p15"/>
          <p:cNvCxnSpPr>
            <a:stCxn id="87" idx="3"/>
            <a:endCxn id="78" idx="3"/>
          </p:cNvCxnSpPr>
          <p:nvPr/>
        </p:nvCxnSpPr>
        <p:spPr>
          <a:xfrm>
            <a:off x="7587862" y="1634890"/>
            <a:ext cx="600" cy="733500"/>
          </a:xfrm>
          <a:prstGeom prst="bentConnector3">
            <a:avLst>
              <a:gd fmla="val 39687500" name="adj1"/>
            </a:avLst>
          </a:prstGeom>
          <a:noFill/>
          <a:ln cap="flat" cmpd="sng" w="28575">
            <a:solidFill>
              <a:srgbClr val="FF7A58"/>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3237000" y="556925"/>
            <a:ext cx="26700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Présentation du projet</a:t>
            </a:r>
            <a:endParaRPr sz="2100">
              <a:solidFill>
                <a:srgbClr val="FFFFFF"/>
              </a:solidFill>
              <a:latin typeface="Oswald"/>
              <a:ea typeface="Oswald"/>
              <a:cs typeface="Oswald"/>
              <a:sym typeface="Oswald"/>
            </a:endParaRPr>
          </a:p>
        </p:txBody>
      </p:sp>
      <p:sp>
        <p:nvSpPr>
          <p:cNvPr id="94" name="Google Shape;94;p16"/>
          <p:cNvSpPr txBox="1"/>
          <p:nvPr/>
        </p:nvSpPr>
        <p:spPr>
          <a:xfrm>
            <a:off x="689100" y="1587500"/>
            <a:ext cx="776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Sujet : Analyse de l’immobilier à Paris en 2022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fr">
                <a:solidFill>
                  <a:schemeClr val="dk2"/>
                </a:solidFill>
              </a:rPr>
              <a:t>Objectif : Exploiter plusieurs sources de données pour analyser le prix de l’immobilier à Paris</a:t>
            </a:r>
            <a:endParaRPr>
              <a:solidFill>
                <a:schemeClr val="dk2"/>
              </a:solidFill>
            </a:endParaRPr>
          </a:p>
        </p:txBody>
      </p:sp>
      <p:grpSp>
        <p:nvGrpSpPr>
          <p:cNvPr id="95" name="Google Shape;95;p16"/>
          <p:cNvGrpSpPr/>
          <p:nvPr/>
        </p:nvGrpSpPr>
        <p:grpSpPr>
          <a:xfrm>
            <a:off x="6278325" y="2764425"/>
            <a:ext cx="1938450" cy="824750"/>
            <a:chOff x="6075336" y="2764425"/>
            <a:chExt cx="1938450" cy="824750"/>
          </a:xfrm>
        </p:grpSpPr>
        <p:sp>
          <p:nvSpPr>
            <p:cNvPr id="96" name="Google Shape;96;p16"/>
            <p:cNvSpPr txBox="1"/>
            <p:nvPr/>
          </p:nvSpPr>
          <p:spPr>
            <a:xfrm>
              <a:off x="7275975" y="2764425"/>
              <a:ext cx="71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rPr>
                <a:t>APIs</a:t>
              </a:r>
              <a:endParaRPr>
                <a:solidFill>
                  <a:schemeClr val="dk2"/>
                </a:solidFill>
              </a:endParaRPr>
            </a:p>
          </p:txBody>
        </p:sp>
        <p:pic>
          <p:nvPicPr>
            <p:cNvPr id="97" name="Google Shape;97;p16"/>
            <p:cNvPicPr preferRelativeResize="0"/>
            <p:nvPr/>
          </p:nvPicPr>
          <p:blipFill>
            <a:blip r:embed="rId3">
              <a:alphaModFix/>
            </a:blip>
            <a:stretch>
              <a:fillRect/>
            </a:stretch>
          </p:blipFill>
          <p:spPr>
            <a:xfrm>
              <a:off x="6075336" y="3240525"/>
              <a:ext cx="1938450" cy="348650"/>
            </a:xfrm>
            <a:prstGeom prst="rect">
              <a:avLst/>
            </a:prstGeom>
            <a:noFill/>
            <a:ln>
              <a:noFill/>
            </a:ln>
          </p:spPr>
        </p:pic>
        <p:cxnSp>
          <p:nvCxnSpPr>
            <p:cNvPr id="98" name="Google Shape;98;p16"/>
            <p:cNvCxnSpPr>
              <a:stCxn id="96" idx="3"/>
              <a:endCxn id="97" idx="3"/>
            </p:cNvCxnSpPr>
            <p:nvPr/>
          </p:nvCxnSpPr>
          <p:spPr>
            <a:xfrm>
              <a:off x="7988175" y="2964525"/>
              <a:ext cx="25500" cy="450300"/>
            </a:xfrm>
            <a:prstGeom prst="bentConnector3">
              <a:avLst>
                <a:gd fmla="val 1034258" name="adj1"/>
              </a:avLst>
            </a:prstGeom>
            <a:noFill/>
            <a:ln cap="flat" cmpd="sng" w="28575">
              <a:solidFill>
                <a:srgbClr val="FF7A58"/>
              </a:solidFill>
              <a:prstDash val="solid"/>
              <a:round/>
              <a:headEnd len="med" w="med" type="none"/>
              <a:tailEnd len="med" w="med" type="none"/>
            </a:ln>
          </p:spPr>
        </p:cxnSp>
      </p:grpSp>
      <p:grpSp>
        <p:nvGrpSpPr>
          <p:cNvPr id="99" name="Google Shape;99;p16"/>
          <p:cNvGrpSpPr/>
          <p:nvPr/>
        </p:nvGrpSpPr>
        <p:grpSpPr>
          <a:xfrm>
            <a:off x="927225" y="2764425"/>
            <a:ext cx="4355100" cy="927750"/>
            <a:chOff x="927225" y="2764425"/>
            <a:chExt cx="4355100" cy="927750"/>
          </a:xfrm>
        </p:grpSpPr>
        <p:sp>
          <p:nvSpPr>
            <p:cNvPr id="100" name="Google Shape;100;p16"/>
            <p:cNvSpPr txBox="1"/>
            <p:nvPr/>
          </p:nvSpPr>
          <p:spPr>
            <a:xfrm>
              <a:off x="927225" y="2764425"/>
              <a:ext cx="43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J</a:t>
              </a:r>
              <a:r>
                <a:rPr lang="fr">
                  <a:solidFill>
                    <a:schemeClr val="dk2"/>
                  </a:solidFill>
                </a:rPr>
                <a:t>eu de données « Demandes de valeurs foncières »</a:t>
              </a:r>
              <a:endParaRPr>
                <a:solidFill>
                  <a:schemeClr val="dk2"/>
                </a:solidFill>
              </a:endParaRPr>
            </a:p>
          </p:txBody>
        </p:sp>
        <p:cxnSp>
          <p:nvCxnSpPr>
            <p:cNvPr id="101" name="Google Shape;101;p16"/>
            <p:cNvCxnSpPr>
              <a:stCxn id="100" idx="1"/>
              <a:endCxn id="102" idx="1"/>
            </p:cNvCxnSpPr>
            <p:nvPr/>
          </p:nvCxnSpPr>
          <p:spPr>
            <a:xfrm>
              <a:off x="927225" y="2964525"/>
              <a:ext cx="44400" cy="495900"/>
            </a:xfrm>
            <a:prstGeom prst="bentConnector3">
              <a:avLst>
                <a:gd fmla="val -536318" name="adj1"/>
              </a:avLst>
            </a:prstGeom>
            <a:noFill/>
            <a:ln cap="flat" cmpd="sng" w="28575">
              <a:solidFill>
                <a:srgbClr val="FF9E32"/>
              </a:solidFill>
              <a:prstDash val="solid"/>
              <a:round/>
              <a:headEnd len="med" w="med" type="none"/>
              <a:tailEnd len="med" w="med" type="none"/>
            </a:ln>
          </p:spPr>
        </p:cxnSp>
        <p:pic>
          <p:nvPicPr>
            <p:cNvPr id="102" name="Google Shape;102;p16"/>
            <p:cNvPicPr preferRelativeResize="0"/>
            <p:nvPr/>
          </p:nvPicPr>
          <p:blipFill>
            <a:blip r:embed="rId4">
              <a:alphaModFix/>
            </a:blip>
            <a:stretch>
              <a:fillRect/>
            </a:stretch>
          </p:blipFill>
          <p:spPr>
            <a:xfrm>
              <a:off x="971600" y="3228475"/>
              <a:ext cx="2380052" cy="463700"/>
            </a:xfrm>
            <a:prstGeom prst="rect">
              <a:avLst/>
            </a:prstGeom>
            <a:noFill/>
            <a:ln cap="flat" cmpd="sng" w="38100">
              <a:solidFill>
                <a:schemeClr val="lt1"/>
              </a:solidFill>
              <a:prstDash val="solid"/>
              <a:round/>
              <a:headEnd len="sm" w="sm" type="none"/>
              <a:tailEnd len="sm" w="sm" type="none"/>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2414850" y="556925"/>
            <a:ext cx="43143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2100">
                <a:solidFill>
                  <a:schemeClr val="lt1"/>
                </a:solidFill>
                <a:latin typeface="Oswald"/>
                <a:ea typeface="Oswald"/>
                <a:cs typeface="Oswald"/>
                <a:sym typeface="Oswald"/>
              </a:rPr>
              <a:t>Exploration de données non structurées</a:t>
            </a:r>
            <a:endParaRPr sz="2100">
              <a:solidFill>
                <a:schemeClr val="lt1"/>
              </a:solidFill>
              <a:latin typeface="Oswald"/>
              <a:ea typeface="Oswald"/>
              <a:cs typeface="Oswald"/>
              <a:sym typeface="Oswald"/>
            </a:endParaRPr>
          </a:p>
        </p:txBody>
      </p:sp>
      <p:sp>
        <p:nvSpPr>
          <p:cNvPr id="108" name="Google Shape;108;p17"/>
          <p:cNvSpPr txBox="1"/>
          <p:nvPr/>
        </p:nvSpPr>
        <p:spPr>
          <a:xfrm>
            <a:off x="689100" y="1587500"/>
            <a:ext cx="4226700" cy="11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Objectifs</a:t>
            </a:r>
            <a:r>
              <a:rPr lang="fr">
                <a:solidFill>
                  <a:schemeClr val="dk2"/>
                </a:solidFill>
              </a:rPr>
              <a:t> :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Préparation les données foncières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Extraction des données via des requêtes API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Nettoyage des résultats obtenus</a:t>
            </a:r>
            <a:endParaRPr>
              <a:solidFill>
                <a:schemeClr val="dk2"/>
              </a:solidFill>
            </a:endParaRPr>
          </a:p>
        </p:txBody>
      </p:sp>
      <p:sp>
        <p:nvSpPr>
          <p:cNvPr id="109" name="Google Shape;109;p17"/>
          <p:cNvSpPr txBox="1"/>
          <p:nvPr/>
        </p:nvSpPr>
        <p:spPr>
          <a:xfrm>
            <a:off x="5986696" y="1261325"/>
            <a:ext cx="110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data_cleaning</a:t>
            </a:r>
            <a:endParaRPr sz="1100">
              <a:solidFill>
                <a:schemeClr val="dk2"/>
              </a:solidFill>
            </a:endParaRPr>
          </a:p>
        </p:txBody>
      </p:sp>
      <p:pic>
        <p:nvPicPr>
          <p:cNvPr id="110" name="Google Shape;110;p17"/>
          <p:cNvPicPr preferRelativeResize="0"/>
          <p:nvPr/>
        </p:nvPicPr>
        <p:blipFill>
          <a:blip r:embed="rId3">
            <a:alphaModFix/>
          </a:blip>
          <a:stretch>
            <a:fillRect/>
          </a:stretch>
        </p:blipFill>
        <p:spPr>
          <a:xfrm>
            <a:off x="5655142" y="1299560"/>
            <a:ext cx="334226" cy="252775"/>
          </a:xfrm>
          <a:prstGeom prst="rect">
            <a:avLst/>
          </a:prstGeom>
          <a:noFill/>
          <a:ln>
            <a:noFill/>
          </a:ln>
        </p:spPr>
      </p:pic>
      <p:sp>
        <p:nvSpPr>
          <p:cNvPr id="111" name="Google Shape;111;p17"/>
          <p:cNvSpPr txBox="1"/>
          <p:nvPr/>
        </p:nvSpPr>
        <p:spPr>
          <a:xfrm>
            <a:off x="6022730" y="25468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fetching_api_data</a:t>
            </a:r>
            <a:endParaRPr sz="1100">
              <a:solidFill>
                <a:schemeClr val="dk2"/>
              </a:solidFill>
            </a:endParaRPr>
          </a:p>
        </p:txBody>
      </p:sp>
      <p:pic>
        <p:nvPicPr>
          <p:cNvPr id="112" name="Google Shape;112;p17"/>
          <p:cNvPicPr preferRelativeResize="0"/>
          <p:nvPr/>
        </p:nvPicPr>
        <p:blipFill>
          <a:blip r:embed="rId3">
            <a:alphaModFix/>
          </a:blip>
          <a:stretch>
            <a:fillRect/>
          </a:stretch>
        </p:blipFill>
        <p:spPr>
          <a:xfrm>
            <a:off x="5655142" y="2585037"/>
            <a:ext cx="334226" cy="252775"/>
          </a:xfrm>
          <a:prstGeom prst="rect">
            <a:avLst/>
          </a:prstGeom>
          <a:noFill/>
          <a:ln>
            <a:noFill/>
          </a:ln>
        </p:spPr>
      </p:pic>
      <p:sp>
        <p:nvSpPr>
          <p:cNvPr id="113" name="Google Shape;113;p17"/>
          <p:cNvSpPr txBox="1"/>
          <p:nvPr/>
        </p:nvSpPr>
        <p:spPr>
          <a:xfrm>
            <a:off x="6235350" y="15827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data_cleaning.py</a:t>
            </a:r>
            <a:endParaRPr sz="1100">
              <a:solidFill>
                <a:schemeClr val="dk2"/>
              </a:solidFill>
            </a:endParaRPr>
          </a:p>
        </p:txBody>
      </p:sp>
      <p:pic>
        <p:nvPicPr>
          <p:cNvPr id="114" name="Google Shape;114;p17"/>
          <p:cNvPicPr preferRelativeResize="0"/>
          <p:nvPr/>
        </p:nvPicPr>
        <p:blipFill>
          <a:blip r:embed="rId4">
            <a:alphaModFix/>
          </a:blip>
          <a:stretch>
            <a:fillRect/>
          </a:stretch>
        </p:blipFill>
        <p:spPr>
          <a:xfrm>
            <a:off x="5903813" y="1621443"/>
            <a:ext cx="332867" cy="251747"/>
          </a:xfrm>
          <a:prstGeom prst="rect">
            <a:avLst/>
          </a:prstGeom>
          <a:noFill/>
          <a:ln>
            <a:noFill/>
          </a:ln>
        </p:spPr>
      </p:pic>
      <p:pic>
        <p:nvPicPr>
          <p:cNvPr id="115" name="Google Shape;115;p17"/>
          <p:cNvPicPr preferRelativeResize="0"/>
          <p:nvPr/>
        </p:nvPicPr>
        <p:blipFill>
          <a:blip r:embed="rId5">
            <a:alphaModFix/>
          </a:blip>
          <a:stretch>
            <a:fillRect/>
          </a:stretch>
        </p:blipFill>
        <p:spPr>
          <a:xfrm>
            <a:off x="5903813" y="2264182"/>
            <a:ext cx="332867" cy="251747"/>
          </a:xfrm>
          <a:prstGeom prst="rect">
            <a:avLst/>
          </a:prstGeom>
          <a:noFill/>
          <a:ln>
            <a:noFill/>
          </a:ln>
        </p:spPr>
      </p:pic>
      <p:sp>
        <p:nvSpPr>
          <p:cNvPr id="116" name="Google Shape;116;p17"/>
          <p:cNvSpPr txBox="1"/>
          <p:nvPr/>
        </p:nvSpPr>
        <p:spPr>
          <a:xfrm>
            <a:off x="6235353" y="2225425"/>
            <a:ext cx="1808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valeursfoncieres-2022.txt</a:t>
            </a:r>
            <a:endParaRPr sz="1100">
              <a:solidFill>
                <a:schemeClr val="dk2"/>
              </a:solidFill>
            </a:endParaRPr>
          </a:p>
        </p:txBody>
      </p:sp>
      <p:pic>
        <p:nvPicPr>
          <p:cNvPr id="117" name="Google Shape;117;p17"/>
          <p:cNvPicPr preferRelativeResize="0"/>
          <p:nvPr/>
        </p:nvPicPr>
        <p:blipFill>
          <a:blip r:embed="rId6">
            <a:alphaModFix/>
          </a:blip>
          <a:stretch>
            <a:fillRect/>
          </a:stretch>
        </p:blipFill>
        <p:spPr>
          <a:xfrm>
            <a:off x="5903813" y="1942812"/>
            <a:ext cx="332867" cy="251747"/>
          </a:xfrm>
          <a:prstGeom prst="rect">
            <a:avLst/>
          </a:prstGeom>
          <a:noFill/>
          <a:ln>
            <a:noFill/>
          </a:ln>
        </p:spPr>
      </p:pic>
      <p:sp>
        <p:nvSpPr>
          <p:cNvPr id="118" name="Google Shape;118;p17"/>
          <p:cNvSpPr txBox="1"/>
          <p:nvPr/>
        </p:nvSpPr>
        <p:spPr>
          <a:xfrm>
            <a:off x="6235354" y="1904075"/>
            <a:ext cx="22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valeursfoncieres_paris_2022.csv</a:t>
            </a:r>
            <a:endParaRPr sz="1100">
              <a:solidFill>
                <a:schemeClr val="dk2"/>
              </a:solidFill>
            </a:endParaRPr>
          </a:p>
        </p:txBody>
      </p:sp>
      <p:sp>
        <p:nvSpPr>
          <p:cNvPr id="119" name="Google Shape;119;p17"/>
          <p:cNvSpPr txBox="1"/>
          <p:nvPr/>
        </p:nvSpPr>
        <p:spPr>
          <a:xfrm>
            <a:off x="6271405" y="2868175"/>
            <a:ext cx="74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api_data</a:t>
            </a:r>
            <a:endParaRPr sz="1100">
              <a:solidFill>
                <a:schemeClr val="dk2"/>
              </a:solidFill>
            </a:endParaRPr>
          </a:p>
        </p:txBody>
      </p:sp>
      <p:pic>
        <p:nvPicPr>
          <p:cNvPr id="120" name="Google Shape;120;p17"/>
          <p:cNvPicPr preferRelativeResize="0"/>
          <p:nvPr/>
        </p:nvPicPr>
        <p:blipFill>
          <a:blip r:embed="rId3">
            <a:alphaModFix/>
          </a:blip>
          <a:stretch>
            <a:fillRect/>
          </a:stretch>
        </p:blipFill>
        <p:spPr>
          <a:xfrm>
            <a:off x="5903813" y="2906406"/>
            <a:ext cx="334226" cy="252775"/>
          </a:xfrm>
          <a:prstGeom prst="rect">
            <a:avLst/>
          </a:prstGeom>
          <a:noFill/>
          <a:ln>
            <a:noFill/>
          </a:ln>
        </p:spPr>
      </p:pic>
      <p:pic>
        <p:nvPicPr>
          <p:cNvPr id="121" name="Google Shape;121;p17"/>
          <p:cNvPicPr preferRelativeResize="0"/>
          <p:nvPr/>
        </p:nvPicPr>
        <p:blipFill>
          <a:blip r:embed="rId6">
            <a:alphaModFix/>
          </a:blip>
          <a:stretch>
            <a:fillRect/>
          </a:stretch>
        </p:blipFill>
        <p:spPr>
          <a:xfrm>
            <a:off x="6152485" y="3228289"/>
            <a:ext cx="332867" cy="251747"/>
          </a:xfrm>
          <a:prstGeom prst="rect">
            <a:avLst/>
          </a:prstGeom>
          <a:noFill/>
          <a:ln>
            <a:noFill/>
          </a:ln>
        </p:spPr>
      </p:pic>
      <p:sp>
        <p:nvSpPr>
          <p:cNvPr id="122" name="Google Shape;122;p17"/>
          <p:cNvSpPr txBox="1"/>
          <p:nvPr/>
        </p:nvSpPr>
        <p:spPr>
          <a:xfrm>
            <a:off x="6484024" y="3189550"/>
            <a:ext cx="17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arrondissements</a:t>
            </a:r>
            <a:r>
              <a:rPr lang="fr" sz="1100">
                <a:solidFill>
                  <a:schemeClr val="dk2"/>
                </a:solidFill>
              </a:rPr>
              <a:t>.csv</a:t>
            </a:r>
            <a:endParaRPr sz="1100">
              <a:solidFill>
                <a:schemeClr val="dk2"/>
              </a:solidFill>
            </a:endParaRPr>
          </a:p>
        </p:txBody>
      </p:sp>
      <p:pic>
        <p:nvPicPr>
          <p:cNvPr id="123" name="Google Shape;123;p17"/>
          <p:cNvPicPr preferRelativeResize="0"/>
          <p:nvPr/>
        </p:nvPicPr>
        <p:blipFill>
          <a:blip r:embed="rId6">
            <a:alphaModFix/>
          </a:blip>
          <a:stretch>
            <a:fillRect/>
          </a:stretch>
        </p:blipFill>
        <p:spPr>
          <a:xfrm>
            <a:off x="6152485" y="3549659"/>
            <a:ext cx="332867" cy="251747"/>
          </a:xfrm>
          <a:prstGeom prst="rect">
            <a:avLst/>
          </a:prstGeom>
          <a:noFill/>
          <a:ln>
            <a:noFill/>
          </a:ln>
        </p:spPr>
      </p:pic>
      <p:sp>
        <p:nvSpPr>
          <p:cNvPr id="124" name="Google Shape;124;p17"/>
          <p:cNvSpPr txBox="1"/>
          <p:nvPr/>
        </p:nvSpPr>
        <p:spPr>
          <a:xfrm>
            <a:off x="6484024" y="3510925"/>
            <a:ext cx="137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quartier_paris</a:t>
            </a:r>
            <a:r>
              <a:rPr lang="fr" sz="1100">
                <a:solidFill>
                  <a:schemeClr val="dk2"/>
                </a:solidFill>
              </a:rPr>
              <a:t>.csv</a:t>
            </a:r>
            <a:endParaRPr sz="1100">
              <a:solidFill>
                <a:schemeClr val="dk2"/>
              </a:solidFill>
            </a:endParaRPr>
          </a:p>
        </p:txBody>
      </p:sp>
      <p:pic>
        <p:nvPicPr>
          <p:cNvPr id="125" name="Google Shape;125;p17"/>
          <p:cNvPicPr preferRelativeResize="0"/>
          <p:nvPr/>
        </p:nvPicPr>
        <p:blipFill>
          <a:blip r:embed="rId6">
            <a:alphaModFix/>
          </a:blip>
          <a:stretch>
            <a:fillRect/>
          </a:stretch>
        </p:blipFill>
        <p:spPr>
          <a:xfrm>
            <a:off x="6152485" y="3871028"/>
            <a:ext cx="332867" cy="251747"/>
          </a:xfrm>
          <a:prstGeom prst="rect">
            <a:avLst/>
          </a:prstGeom>
          <a:noFill/>
          <a:ln>
            <a:noFill/>
          </a:ln>
        </p:spPr>
      </p:pic>
      <p:sp>
        <p:nvSpPr>
          <p:cNvPr id="126" name="Google Shape;126;p17"/>
          <p:cNvSpPr txBox="1"/>
          <p:nvPr/>
        </p:nvSpPr>
        <p:spPr>
          <a:xfrm>
            <a:off x="6484028" y="3832275"/>
            <a:ext cx="53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etc.</a:t>
            </a:r>
            <a:endParaRPr sz="1100">
              <a:solidFill>
                <a:schemeClr val="dk2"/>
              </a:solidFill>
            </a:endParaRPr>
          </a:p>
        </p:txBody>
      </p:sp>
      <p:sp>
        <p:nvSpPr>
          <p:cNvPr id="127" name="Google Shape;127;p17"/>
          <p:cNvSpPr txBox="1"/>
          <p:nvPr/>
        </p:nvSpPr>
        <p:spPr>
          <a:xfrm>
            <a:off x="6235353" y="4153650"/>
            <a:ext cx="12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api_request.py</a:t>
            </a:r>
            <a:endParaRPr sz="1100">
              <a:solidFill>
                <a:schemeClr val="dk2"/>
              </a:solidFill>
            </a:endParaRPr>
          </a:p>
        </p:txBody>
      </p:sp>
      <p:pic>
        <p:nvPicPr>
          <p:cNvPr id="128" name="Google Shape;128;p17"/>
          <p:cNvPicPr preferRelativeResize="0"/>
          <p:nvPr/>
        </p:nvPicPr>
        <p:blipFill>
          <a:blip r:embed="rId4">
            <a:alphaModFix/>
          </a:blip>
          <a:stretch>
            <a:fillRect/>
          </a:stretch>
        </p:blipFill>
        <p:spPr>
          <a:xfrm>
            <a:off x="5903813" y="4192397"/>
            <a:ext cx="332867" cy="251747"/>
          </a:xfrm>
          <a:prstGeom prst="rect">
            <a:avLst/>
          </a:prstGeom>
          <a:noFill/>
          <a:ln>
            <a:noFill/>
          </a:ln>
        </p:spPr>
      </p:pic>
      <p:sp>
        <p:nvSpPr>
          <p:cNvPr id="129" name="Google Shape;129;p17"/>
          <p:cNvSpPr txBox="1"/>
          <p:nvPr/>
        </p:nvSpPr>
        <p:spPr>
          <a:xfrm>
            <a:off x="6235375" y="4475025"/>
            <a:ext cx="17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cleaning_csv_for_bdd.py</a:t>
            </a:r>
            <a:endParaRPr sz="1100">
              <a:solidFill>
                <a:schemeClr val="dk2"/>
              </a:solidFill>
            </a:endParaRPr>
          </a:p>
        </p:txBody>
      </p:sp>
      <p:pic>
        <p:nvPicPr>
          <p:cNvPr id="130" name="Google Shape;130;p17"/>
          <p:cNvPicPr preferRelativeResize="0"/>
          <p:nvPr/>
        </p:nvPicPr>
        <p:blipFill>
          <a:blip r:embed="rId4">
            <a:alphaModFix/>
          </a:blip>
          <a:stretch>
            <a:fillRect/>
          </a:stretch>
        </p:blipFill>
        <p:spPr>
          <a:xfrm>
            <a:off x="5903813" y="4513756"/>
            <a:ext cx="332867" cy="251747"/>
          </a:xfrm>
          <a:prstGeom prst="rect">
            <a:avLst/>
          </a:prstGeom>
          <a:noFill/>
          <a:ln>
            <a:noFill/>
          </a:ln>
        </p:spPr>
      </p:pic>
      <p:cxnSp>
        <p:nvCxnSpPr>
          <p:cNvPr id="131" name="Google Shape;131;p17"/>
          <p:cNvCxnSpPr>
            <a:endCxn id="114" idx="1"/>
          </p:cNvCxnSpPr>
          <p:nvPr/>
        </p:nvCxnSpPr>
        <p:spPr>
          <a:xfrm flipH="1" rot="-5400000">
            <a:off x="5765513" y="1609017"/>
            <a:ext cx="195000" cy="81600"/>
          </a:xfrm>
          <a:prstGeom prst="bentConnector2">
            <a:avLst/>
          </a:prstGeom>
          <a:noFill/>
          <a:ln cap="flat" cmpd="sng" w="28575">
            <a:solidFill>
              <a:srgbClr val="FF7A58"/>
            </a:solidFill>
            <a:prstDash val="solid"/>
            <a:round/>
            <a:headEnd len="med" w="med" type="none"/>
            <a:tailEnd len="med" w="med" type="none"/>
          </a:ln>
        </p:spPr>
      </p:cxnSp>
      <p:cxnSp>
        <p:nvCxnSpPr>
          <p:cNvPr id="132" name="Google Shape;132;p17"/>
          <p:cNvCxnSpPr>
            <a:stCxn id="110" idx="2"/>
            <a:endCxn id="117" idx="1"/>
          </p:cNvCxnSpPr>
          <p:nvPr/>
        </p:nvCxnSpPr>
        <p:spPr>
          <a:xfrm flipH="1" rot="-5400000">
            <a:off x="5604906" y="1769685"/>
            <a:ext cx="516300" cy="81600"/>
          </a:xfrm>
          <a:prstGeom prst="bentConnector2">
            <a:avLst/>
          </a:prstGeom>
          <a:noFill/>
          <a:ln cap="flat" cmpd="sng" w="28575">
            <a:solidFill>
              <a:srgbClr val="FF7A58"/>
            </a:solidFill>
            <a:prstDash val="solid"/>
            <a:round/>
            <a:headEnd len="med" w="med" type="none"/>
            <a:tailEnd len="med" w="med" type="none"/>
          </a:ln>
        </p:spPr>
      </p:cxnSp>
      <p:cxnSp>
        <p:nvCxnSpPr>
          <p:cNvPr id="133" name="Google Shape;133;p17"/>
          <p:cNvCxnSpPr>
            <a:endCxn id="115" idx="1"/>
          </p:cNvCxnSpPr>
          <p:nvPr/>
        </p:nvCxnSpPr>
        <p:spPr>
          <a:xfrm flipH="1" rot="-5400000">
            <a:off x="5444213" y="1930455"/>
            <a:ext cx="837600" cy="81600"/>
          </a:xfrm>
          <a:prstGeom prst="bentConnector2">
            <a:avLst/>
          </a:prstGeom>
          <a:noFill/>
          <a:ln cap="flat" cmpd="sng" w="28575">
            <a:solidFill>
              <a:srgbClr val="FF7A58"/>
            </a:solidFill>
            <a:prstDash val="solid"/>
            <a:round/>
            <a:headEnd len="med" w="med" type="none"/>
            <a:tailEnd len="med" w="med" type="none"/>
          </a:ln>
        </p:spPr>
      </p:cxnSp>
      <p:cxnSp>
        <p:nvCxnSpPr>
          <p:cNvPr id="134" name="Google Shape;134;p17"/>
          <p:cNvCxnSpPr>
            <a:stCxn id="112" idx="2"/>
            <a:endCxn id="120" idx="1"/>
          </p:cNvCxnSpPr>
          <p:nvPr/>
        </p:nvCxnSpPr>
        <p:spPr>
          <a:xfrm flipH="1" rot="-5400000">
            <a:off x="5765556" y="2894512"/>
            <a:ext cx="195000" cy="81600"/>
          </a:xfrm>
          <a:prstGeom prst="bentConnector2">
            <a:avLst/>
          </a:prstGeom>
          <a:noFill/>
          <a:ln cap="flat" cmpd="sng" w="28575">
            <a:solidFill>
              <a:srgbClr val="FF7A58"/>
            </a:solidFill>
            <a:prstDash val="solid"/>
            <a:round/>
            <a:headEnd len="med" w="med" type="none"/>
            <a:tailEnd len="med" w="med" type="none"/>
          </a:ln>
        </p:spPr>
      </p:cxnSp>
      <p:cxnSp>
        <p:nvCxnSpPr>
          <p:cNvPr id="135" name="Google Shape;135;p17"/>
          <p:cNvCxnSpPr>
            <a:stCxn id="112" idx="2"/>
            <a:endCxn id="128" idx="1"/>
          </p:cNvCxnSpPr>
          <p:nvPr/>
        </p:nvCxnSpPr>
        <p:spPr>
          <a:xfrm flipH="1" rot="-5400000">
            <a:off x="5122806" y="3537262"/>
            <a:ext cx="1480500" cy="81600"/>
          </a:xfrm>
          <a:prstGeom prst="bentConnector2">
            <a:avLst/>
          </a:prstGeom>
          <a:noFill/>
          <a:ln cap="flat" cmpd="sng" w="28575">
            <a:solidFill>
              <a:srgbClr val="FF7A58"/>
            </a:solidFill>
            <a:prstDash val="solid"/>
            <a:round/>
            <a:headEnd len="med" w="med" type="none"/>
            <a:tailEnd len="med" w="med" type="none"/>
          </a:ln>
        </p:spPr>
      </p:cxnSp>
      <p:cxnSp>
        <p:nvCxnSpPr>
          <p:cNvPr id="136" name="Google Shape;136;p17"/>
          <p:cNvCxnSpPr>
            <a:endCxn id="130" idx="1"/>
          </p:cNvCxnSpPr>
          <p:nvPr/>
        </p:nvCxnSpPr>
        <p:spPr>
          <a:xfrm flipH="1" rot="-5400000">
            <a:off x="4962113" y="3697930"/>
            <a:ext cx="1801800" cy="81600"/>
          </a:xfrm>
          <a:prstGeom prst="bentConnector2">
            <a:avLst/>
          </a:prstGeom>
          <a:noFill/>
          <a:ln cap="flat" cmpd="sng" w="28575">
            <a:solidFill>
              <a:srgbClr val="FF7A58"/>
            </a:solidFill>
            <a:prstDash val="solid"/>
            <a:round/>
            <a:headEnd len="med" w="med" type="none"/>
            <a:tailEnd len="med" w="med" type="none"/>
          </a:ln>
        </p:spPr>
      </p:cxnSp>
      <p:cxnSp>
        <p:nvCxnSpPr>
          <p:cNvPr id="137" name="Google Shape;137;p17"/>
          <p:cNvCxnSpPr>
            <a:stCxn id="120" idx="2"/>
            <a:endCxn id="121" idx="1"/>
          </p:cNvCxnSpPr>
          <p:nvPr/>
        </p:nvCxnSpPr>
        <p:spPr>
          <a:xfrm flipH="1" rot="-5400000">
            <a:off x="6014227" y="3215881"/>
            <a:ext cx="195000" cy="81600"/>
          </a:xfrm>
          <a:prstGeom prst="bentConnector2">
            <a:avLst/>
          </a:prstGeom>
          <a:noFill/>
          <a:ln cap="flat" cmpd="sng" w="28575">
            <a:solidFill>
              <a:srgbClr val="FF6173"/>
            </a:solidFill>
            <a:prstDash val="solid"/>
            <a:round/>
            <a:headEnd len="med" w="med" type="none"/>
            <a:tailEnd len="med" w="med" type="none"/>
          </a:ln>
        </p:spPr>
      </p:cxnSp>
      <p:cxnSp>
        <p:nvCxnSpPr>
          <p:cNvPr id="138" name="Google Shape;138;p17"/>
          <p:cNvCxnSpPr>
            <a:stCxn id="120" idx="2"/>
            <a:endCxn id="123" idx="1"/>
          </p:cNvCxnSpPr>
          <p:nvPr/>
        </p:nvCxnSpPr>
        <p:spPr>
          <a:xfrm flipH="1" rot="-5400000">
            <a:off x="5853577" y="3376531"/>
            <a:ext cx="516300" cy="81600"/>
          </a:xfrm>
          <a:prstGeom prst="bentConnector2">
            <a:avLst/>
          </a:prstGeom>
          <a:noFill/>
          <a:ln cap="flat" cmpd="sng" w="28575">
            <a:solidFill>
              <a:srgbClr val="FF6173"/>
            </a:solidFill>
            <a:prstDash val="solid"/>
            <a:round/>
            <a:headEnd len="med" w="med" type="none"/>
            <a:tailEnd len="med" w="med" type="none"/>
          </a:ln>
        </p:spPr>
      </p:cxnSp>
      <p:cxnSp>
        <p:nvCxnSpPr>
          <p:cNvPr id="139" name="Google Shape;139;p17"/>
          <p:cNvCxnSpPr>
            <a:stCxn id="120" idx="2"/>
            <a:endCxn id="125" idx="1"/>
          </p:cNvCxnSpPr>
          <p:nvPr/>
        </p:nvCxnSpPr>
        <p:spPr>
          <a:xfrm flipH="1" rot="-5400000">
            <a:off x="5692927" y="3537181"/>
            <a:ext cx="837600" cy="81600"/>
          </a:xfrm>
          <a:prstGeom prst="bentConnector2">
            <a:avLst/>
          </a:prstGeom>
          <a:noFill/>
          <a:ln cap="flat" cmpd="sng" w="28575">
            <a:solidFill>
              <a:srgbClr val="FF6173"/>
            </a:solidFill>
            <a:prstDash val="solid"/>
            <a:round/>
            <a:headEnd len="med" w="med" type="none"/>
            <a:tailEnd len="med" w="med" type="none"/>
          </a:ln>
        </p:spPr>
      </p:cxnSp>
      <p:cxnSp>
        <p:nvCxnSpPr>
          <p:cNvPr id="140" name="Google Shape;140;p17"/>
          <p:cNvCxnSpPr>
            <a:stCxn id="110" idx="1"/>
            <a:endCxn id="112" idx="1"/>
          </p:cNvCxnSpPr>
          <p:nvPr/>
        </p:nvCxnSpPr>
        <p:spPr>
          <a:xfrm>
            <a:off x="5655142" y="1425947"/>
            <a:ext cx="600" cy="1285500"/>
          </a:xfrm>
          <a:prstGeom prst="bentConnector3">
            <a:avLst>
              <a:gd fmla="val -36484188" name="adj1"/>
            </a:avLst>
          </a:prstGeom>
          <a:noFill/>
          <a:ln cap="flat" cmpd="sng" w="28575">
            <a:solidFill>
              <a:srgbClr val="FF9E3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cxnSp>
        <p:nvCxnSpPr>
          <p:cNvPr id="145" name="Google Shape;145;p18"/>
          <p:cNvCxnSpPr>
            <a:stCxn id="146" idx="3"/>
            <a:endCxn id="147" idx="2"/>
          </p:cNvCxnSpPr>
          <p:nvPr/>
        </p:nvCxnSpPr>
        <p:spPr>
          <a:xfrm flipH="1" rot="10800000">
            <a:off x="6123450" y="534125"/>
            <a:ext cx="2229300" cy="222900"/>
          </a:xfrm>
          <a:prstGeom prst="bentConnector2">
            <a:avLst/>
          </a:prstGeom>
          <a:noFill/>
          <a:ln cap="flat" cmpd="sng" w="28575">
            <a:solidFill>
              <a:srgbClr val="FF9E32"/>
            </a:solidFill>
            <a:prstDash val="solid"/>
            <a:round/>
            <a:headEnd len="med" w="med" type="none"/>
            <a:tailEnd len="med" w="med" type="triangle"/>
          </a:ln>
        </p:spPr>
      </p:cxnSp>
      <p:sp>
        <p:nvSpPr>
          <p:cNvPr id="146" name="Google Shape;146;p18"/>
          <p:cNvSpPr txBox="1"/>
          <p:nvPr/>
        </p:nvSpPr>
        <p:spPr>
          <a:xfrm>
            <a:off x="3020550" y="556925"/>
            <a:ext cx="3102900" cy="400200"/>
          </a:xfrm>
          <a:prstGeom prst="rect">
            <a:avLst/>
          </a:prstGeom>
          <a:solidFill>
            <a:schemeClr val="lt1"/>
          </a:solid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a:pPr>
            <a:r>
              <a:rPr lang="fr">
                <a:solidFill>
                  <a:schemeClr val="dk2"/>
                </a:solidFill>
                <a:latin typeface="Lexend"/>
                <a:ea typeface="Lexend"/>
                <a:cs typeface="Lexend"/>
                <a:sym typeface="Lexend"/>
              </a:rPr>
              <a:t>Le nettoyage des données </a:t>
            </a:r>
            <a:endParaRPr sz="2100">
              <a:solidFill>
                <a:schemeClr val="lt1"/>
              </a:solidFill>
              <a:latin typeface="Lexend"/>
              <a:ea typeface="Lexend"/>
              <a:cs typeface="Lexend"/>
              <a:sym typeface="Lexend"/>
            </a:endParaRPr>
          </a:p>
        </p:txBody>
      </p:sp>
      <p:sp>
        <p:nvSpPr>
          <p:cNvPr id="148" name="Google Shape;148;p18"/>
          <p:cNvSpPr txBox="1"/>
          <p:nvPr/>
        </p:nvSpPr>
        <p:spPr>
          <a:xfrm>
            <a:off x="4681850" y="2924025"/>
            <a:ext cx="4317900" cy="17361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Parcourir les colonnes avec des valeurs manquantes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586C0"/>
                </a:solidFill>
                <a:highlight>
                  <a:srgbClr val="1F1F1F"/>
                </a:highlight>
                <a:latin typeface="Consolas"/>
                <a:ea typeface="Consolas"/>
                <a:cs typeface="Consolas"/>
                <a:sym typeface="Consolas"/>
              </a:rPr>
              <a:t>for</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column</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in</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columns_with_nan</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6A9955"/>
                </a:solidFill>
                <a:highlight>
                  <a:srgbClr val="1F1F1F"/>
                </a:highlight>
                <a:latin typeface="Consolas"/>
                <a:ea typeface="Consolas"/>
                <a:cs typeface="Consolas"/>
                <a:sym typeface="Consolas"/>
              </a:rPr>
              <a:t># Calculer le pourcentage de valeurs manquantes dans la colonne</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percentage_missing</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column</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isna</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sum</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100.0</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shape</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6A9955"/>
                </a:solidFill>
                <a:highlight>
                  <a:srgbClr val="1F1F1F"/>
                </a:highlight>
                <a:latin typeface="Consolas"/>
                <a:ea typeface="Consolas"/>
                <a:cs typeface="Consolas"/>
                <a:sym typeface="Consolas"/>
              </a:rPr>
              <a:t># Supprimer la colonne si le pourcentage de valeurs manquantes   est supérieur à 50%</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percentage_missing</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&gt;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50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drop</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column</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axis</a:t>
            </a:r>
            <a:r>
              <a:rPr lang="fr" sz="850">
                <a:solidFill>
                  <a:srgbClr val="D4D4D4"/>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inplace</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True</a:t>
            </a:r>
            <a:r>
              <a:rPr lang="fr" sz="850">
                <a:solidFill>
                  <a:srgbClr val="CCCCCC"/>
                </a:solidFill>
                <a:highlight>
                  <a:srgbClr val="1F1F1F"/>
                </a:highlight>
                <a:latin typeface="Consolas"/>
                <a:ea typeface="Consolas"/>
                <a:cs typeface="Consolas"/>
                <a:sym typeface="Consolas"/>
              </a:rPr>
              <a:t>)</a:t>
            </a:r>
            <a:endParaRPr sz="850">
              <a:solidFill>
                <a:srgbClr val="C586C0"/>
              </a:solidFill>
              <a:highlight>
                <a:srgbClr val="1F1F1F"/>
              </a:highlight>
              <a:latin typeface="Consolas"/>
              <a:ea typeface="Consolas"/>
              <a:cs typeface="Consolas"/>
              <a:sym typeface="Consolas"/>
            </a:endParaRPr>
          </a:p>
        </p:txBody>
      </p:sp>
      <p:sp>
        <p:nvSpPr>
          <p:cNvPr id="149" name="Google Shape;149;p18"/>
          <p:cNvSpPr txBox="1"/>
          <p:nvPr/>
        </p:nvSpPr>
        <p:spPr>
          <a:xfrm>
            <a:off x="172625" y="2924025"/>
            <a:ext cx="4317900" cy="13809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Déterminer les codes postaux de Paris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9CDCFE"/>
                </a:solidFill>
                <a:highlight>
                  <a:srgbClr val="1F1F1F"/>
                </a:highlight>
                <a:latin typeface="Consolas"/>
                <a:ea typeface="Consolas"/>
                <a:cs typeface="Consolas"/>
                <a:sym typeface="Consolas"/>
              </a:rPr>
              <a:t>paris_postal_codes</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75020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Filtrer les données pour n'inclure que les codes postaux de Paris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9CDCFE"/>
                </a:solidFill>
                <a:highlight>
                  <a:srgbClr val="1F1F1F"/>
                </a:highlight>
                <a:latin typeface="Consolas"/>
                <a:ea typeface="Consolas"/>
                <a:cs typeface="Consolas"/>
                <a:sym typeface="Consolas"/>
              </a:rPr>
              <a:t>vf_paris2022</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'Code postal'</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isin</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paris_postal_codes</a:t>
            </a:r>
            <a:r>
              <a:rPr lang="fr" sz="850">
                <a:solidFill>
                  <a:srgbClr val="CCCCCC"/>
                </a:solidFill>
                <a:highlight>
                  <a:srgbClr val="1F1F1F"/>
                </a:highlight>
                <a:latin typeface="Consolas"/>
                <a:ea typeface="Consolas"/>
                <a:cs typeface="Consolas"/>
                <a:sym typeface="Consolas"/>
              </a:rPr>
              <a:t>)]</a:t>
            </a:r>
            <a:endParaRPr sz="850">
              <a:solidFill>
                <a:srgbClr val="9CDCFE"/>
              </a:solidFill>
              <a:highlight>
                <a:srgbClr val="1F1F1F"/>
              </a:highlight>
              <a:latin typeface="Consolas"/>
              <a:ea typeface="Consolas"/>
              <a:cs typeface="Consolas"/>
              <a:sym typeface="Consolas"/>
            </a:endParaRPr>
          </a:p>
        </p:txBody>
      </p:sp>
      <p:sp>
        <p:nvSpPr>
          <p:cNvPr id="150" name="Google Shape;150;p18"/>
          <p:cNvSpPr txBox="1"/>
          <p:nvPr/>
        </p:nvSpPr>
        <p:spPr>
          <a:xfrm>
            <a:off x="172625" y="1632475"/>
            <a:ext cx="408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On détermine les codes postaux de Paris et on filtre les données afin de n’avoir que les données de cette ville</a:t>
            </a:r>
            <a:endParaRPr>
              <a:solidFill>
                <a:schemeClr val="dk2"/>
              </a:solidFill>
            </a:endParaRPr>
          </a:p>
        </p:txBody>
      </p:sp>
      <p:sp>
        <p:nvSpPr>
          <p:cNvPr id="151" name="Google Shape;151;p18"/>
          <p:cNvSpPr txBox="1"/>
          <p:nvPr/>
        </p:nvSpPr>
        <p:spPr>
          <a:xfrm>
            <a:off x="4681850" y="1632475"/>
            <a:ext cx="43179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On parcourt les colonnes avec des valeurs manquantes, on calcule ensuite le pourcentage de valeurs manquantes dans la colonnes et on supprime la colonne si le pourcentage est supérieur à 50%</a:t>
            </a:r>
            <a:endParaRPr>
              <a:solidFill>
                <a:schemeClr val="dk2"/>
              </a:solidFill>
            </a:endParaRPr>
          </a:p>
        </p:txBody>
      </p:sp>
      <p:grpSp>
        <p:nvGrpSpPr>
          <p:cNvPr id="152" name="Google Shape;152;p18"/>
          <p:cNvGrpSpPr/>
          <p:nvPr/>
        </p:nvGrpSpPr>
        <p:grpSpPr>
          <a:xfrm>
            <a:off x="7380000" y="180000"/>
            <a:ext cx="1627512" cy="354000"/>
            <a:chOff x="5903813" y="1582700"/>
            <a:chExt cx="1627512" cy="354000"/>
          </a:xfrm>
        </p:grpSpPr>
        <p:sp>
          <p:nvSpPr>
            <p:cNvPr id="147" name="Google Shape;147;p18"/>
            <p:cNvSpPr txBox="1"/>
            <p:nvPr/>
          </p:nvSpPr>
          <p:spPr>
            <a:xfrm>
              <a:off x="6221525" y="15827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data_cleaning.py</a:t>
              </a:r>
              <a:endParaRPr sz="1100">
                <a:solidFill>
                  <a:schemeClr val="dk2"/>
                </a:solidFill>
              </a:endParaRPr>
            </a:p>
          </p:txBody>
        </p:sp>
        <p:pic>
          <p:nvPicPr>
            <p:cNvPr id="153" name="Google Shape;153;p18"/>
            <p:cNvPicPr preferRelativeResize="0"/>
            <p:nvPr/>
          </p:nvPicPr>
          <p:blipFill>
            <a:blip r:embed="rId3">
              <a:alphaModFix/>
            </a:blip>
            <a:stretch>
              <a:fillRect/>
            </a:stretch>
          </p:blipFill>
          <p:spPr>
            <a:xfrm>
              <a:off x="5903813" y="1621443"/>
              <a:ext cx="332868" cy="251747"/>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cxnSp>
        <p:nvCxnSpPr>
          <p:cNvPr id="158" name="Google Shape;158;p19"/>
          <p:cNvCxnSpPr>
            <a:stCxn id="159" idx="3"/>
            <a:endCxn id="160" idx="2"/>
          </p:cNvCxnSpPr>
          <p:nvPr/>
        </p:nvCxnSpPr>
        <p:spPr>
          <a:xfrm flipH="1" rot="10800000">
            <a:off x="6871050" y="534125"/>
            <a:ext cx="1443000" cy="222900"/>
          </a:xfrm>
          <a:prstGeom prst="bentConnector2">
            <a:avLst/>
          </a:prstGeom>
          <a:noFill/>
          <a:ln cap="flat" cmpd="sng" w="28575">
            <a:solidFill>
              <a:srgbClr val="FF7A58"/>
            </a:solidFill>
            <a:prstDash val="solid"/>
            <a:round/>
            <a:headEnd len="med" w="med" type="none"/>
            <a:tailEnd len="med" w="med" type="triangle"/>
          </a:ln>
        </p:spPr>
      </p:cxnSp>
      <p:sp>
        <p:nvSpPr>
          <p:cNvPr id="159" name="Google Shape;159;p19"/>
          <p:cNvSpPr txBox="1"/>
          <p:nvPr/>
        </p:nvSpPr>
        <p:spPr>
          <a:xfrm>
            <a:off x="2272950" y="556925"/>
            <a:ext cx="45981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Extraction des données via des requêtes API</a:t>
            </a:r>
            <a:endParaRPr sz="2100">
              <a:solidFill>
                <a:schemeClr val="lt1"/>
              </a:solidFill>
              <a:latin typeface="Lexend"/>
              <a:ea typeface="Lexend"/>
              <a:cs typeface="Lexend"/>
              <a:sym typeface="Lexend"/>
            </a:endParaRPr>
          </a:p>
        </p:txBody>
      </p:sp>
      <p:sp>
        <p:nvSpPr>
          <p:cNvPr id="161" name="Google Shape;161;p19"/>
          <p:cNvSpPr txBox="1"/>
          <p:nvPr/>
        </p:nvSpPr>
        <p:spPr>
          <a:xfrm>
            <a:off x="364050" y="2178125"/>
            <a:ext cx="8415900" cy="28014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def</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download_csv_from_url</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url</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destination</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try</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requests</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get</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url</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status_code</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200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join</a:t>
            </a:r>
            <a:r>
              <a:rPr lang="fr" sz="850">
                <a:solidFill>
                  <a:srgbClr val="CCCCCC"/>
                </a:solidFill>
                <a:highlight>
                  <a:srgbClr val="1F1F1F"/>
                </a:highlight>
                <a:latin typeface="Consolas"/>
                <a:ea typeface="Consolas"/>
                <a:cs typeface="Consolas"/>
                <a:sym typeface="Consolas"/>
              </a:rPr>
              <a:t>(</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dirname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__file__</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'api_data'</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not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exists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makedirs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destination_path</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join</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destination</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with</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open</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destination_path</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'wb'</a:t>
            </a: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as</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write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content</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t>
            </a:r>
            <a:r>
              <a:rPr lang="fr" sz="850">
                <a:solidFill>
                  <a:srgbClr val="CE9178"/>
                </a:solidFill>
                <a:highlight>
                  <a:srgbClr val="1F1F1F"/>
                </a:highlight>
                <a:latin typeface="Consolas"/>
                <a:ea typeface="Consolas"/>
                <a:cs typeface="Consolas"/>
                <a:sym typeface="Consolas"/>
              </a:rPr>
              <a:t>"Le fichier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 a été téléchargé avec succès."</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else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t>
            </a:r>
            <a:r>
              <a:rPr lang="fr" sz="850">
                <a:solidFill>
                  <a:srgbClr val="CE9178"/>
                </a:solidFill>
                <a:highlight>
                  <a:srgbClr val="1F1F1F"/>
                </a:highlight>
                <a:latin typeface="Consolas"/>
                <a:ea typeface="Consolas"/>
                <a:cs typeface="Consolas"/>
                <a:sym typeface="Consolas"/>
              </a:rPr>
              <a:t>"Erreur lors du téléchargement du fichier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status_code</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except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Exception</a:t>
            </a: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as</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t>
            </a:r>
            <a:r>
              <a:rPr lang="fr" sz="850">
                <a:solidFill>
                  <a:srgbClr val="CE9178"/>
                </a:solidFill>
                <a:highlight>
                  <a:srgbClr val="1F1F1F"/>
                </a:highlight>
                <a:latin typeface="Consolas"/>
                <a:ea typeface="Consolas"/>
                <a:cs typeface="Consolas"/>
                <a:sym typeface="Consolas"/>
              </a:rPr>
              <a:t>"Une erreur s'est produite lors du téléchargement du fichier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a:t>
            </a:r>
            <a:r>
              <a:rPr lang="fr" sz="850">
                <a:solidFill>
                  <a:srgbClr val="4EC9B0"/>
                </a:solidFill>
                <a:highlight>
                  <a:srgbClr val="1F1F1F"/>
                </a:highlight>
                <a:latin typeface="Consolas"/>
                <a:ea typeface="Consolas"/>
                <a:cs typeface="Consolas"/>
                <a:sym typeface="Consolas"/>
              </a:rPr>
              <a:t>str</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e</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endParaRPr sz="850">
              <a:solidFill>
                <a:srgbClr val="569CD6"/>
              </a:solidFill>
              <a:highlight>
                <a:srgbClr val="1F1F1F"/>
              </a:highlight>
              <a:latin typeface="Consolas"/>
              <a:ea typeface="Consolas"/>
              <a:cs typeface="Consolas"/>
              <a:sym typeface="Consolas"/>
            </a:endParaRPr>
          </a:p>
        </p:txBody>
      </p:sp>
      <p:sp>
        <p:nvSpPr>
          <p:cNvPr id="162" name="Google Shape;162;p19"/>
          <p:cNvSpPr txBox="1"/>
          <p:nvPr/>
        </p:nvSpPr>
        <p:spPr>
          <a:xfrm>
            <a:off x="364050" y="1113875"/>
            <a:ext cx="8415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La fonction download_csv_from_url télécharge un fichier CSV à partir d'une URL spécifiée et le sauvegarde localement dans un répertoire appelé "api_data". Elle affiche un message de succès si le téléchargement est réussi et gère les erreurs en affichant un message explicatif si une exception se produit.</a:t>
            </a:r>
            <a:endParaRPr>
              <a:solidFill>
                <a:schemeClr val="dk2"/>
              </a:solidFill>
            </a:endParaRPr>
          </a:p>
        </p:txBody>
      </p:sp>
      <p:grpSp>
        <p:nvGrpSpPr>
          <p:cNvPr id="163" name="Google Shape;163;p19"/>
          <p:cNvGrpSpPr/>
          <p:nvPr/>
        </p:nvGrpSpPr>
        <p:grpSpPr>
          <a:xfrm>
            <a:off x="7380000" y="180000"/>
            <a:ext cx="1536340" cy="354000"/>
            <a:chOff x="7417238" y="202925"/>
            <a:chExt cx="1536340" cy="354000"/>
          </a:xfrm>
        </p:grpSpPr>
        <p:sp>
          <p:nvSpPr>
            <p:cNvPr id="160" name="Google Shape;160;p19"/>
            <p:cNvSpPr txBox="1"/>
            <p:nvPr/>
          </p:nvSpPr>
          <p:spPr>
            <a:xfrm>
              <a:off x="7748778" y="202925"/>
              <a:ext cx="12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api_request.py</a:t>
              </a:r>
              <a:endParaRPr sz="1100">
                <a:solidFill>
                  <a:schemeClr val="dk2"/>
                </a:solidFill>
              </a:endParaRPr>
            </a:p>
          </p:txBody>
        </p:sp>
        <p:pic>
          <p:nvPicPr>
            <p:cNvPr id="164" name="Google Shape;164;p19"/>
            <p:cNvPicPr preferRelativeResize="0"/>
            <p:nvPr/>
          </p:nvPicPr>
          <p:blipFill>
            <a:blip r:embed="rId3">
              <a:alphaModFix/>
            </a:blip>
            <a:stretch>
              <a:fillRect/>
            </a:stretch>
          </p:blipFill>
          <p:spPr>
            <a:xfrm>
              <a:off x="7417238" y="241672"/>
              <a:ext cx="332868" cy="25174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nvSpPr>
        <p:spPr>
          <a:xfrm>
            <a:off x="206400" y="2457450"/>
            <a:ext cx="8731200" cy="2091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6A9955"/>
                </a:solidFill>
                <a:highlight>
                  <a:srgbClr val="1F1F1F"/>
                </a:highlight>
                <a:latin typeface="Consolas"/>
                <a:ea typeface="Consolas"/>
                <a:cs typeface="Consolas"/>
                <a:sym typeface="Consolas"/>
              </a:rPr>
              <a:t># Les URL des différents fichiers CSV avec leurs destinations dans le dossier 'api_data'</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9CDCFE"/>
                </a:solidFill>
                <a:highlight>
                  <a:srgbClr val="1F1F1F"/>
                </a:highlight>
                <a:latin typeface="Consolas"/>
                <a:ea typeface="Consolas"/>
                <a:cs typeface="Consolas"/>
                <a:sym typeface="Consolas"/>
              </a:rPr>
              <a:t>files</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"https://opendata.paris.fr/api/explore/v2.1/catalog/datasets/arrondissements/exports/csv?lang=fr&amp;timezone=Europe</a:t>
            </a:r>
            <a:r>
              <a:rPr lang="fr" sz="850">
                <a:solidFill>
                  <a:srgbClr val="569CD6"/>
                </a:solidFill>
                <a:highlight>
                  <a:srgbClr val="1F1F1F"/>
                </a:highlight>
                <a:latin typeface="Consolas"/>
                <a:ea typeface="Consolas"/>
                <a:cs typeface="Consolas"/>
                <a:sym typeface="Consolas"/>
              </a:rPr>
              <a:t>%2F</a:t>
            </a:r>
            <a:r>
              <a:rPr lang="fr" sz="850">
                <a:solidFill>
                  <a:srgbClr val="CE9178"/>
                </a:solidFill>
                <a:highlight>
                  <a:srgbClr val="1F1F1F"/>
                </a:highlight>
                <a:latin typeface="Consolas"/>
                <a:ea typeface="Consolas"/>
                <a:cs typeface="Consolas"/>
                <a:sym typeface="Consolas"/>
              </a:rPr>
              <a:t>Berlin&amp;use_labels=true&amp;delimiter=%3B"</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"arrondissements.csv"</a:t>
            </a:r>
            <a:r>
              <a:rPr lang="fr" sz="850">
                <a:solidFill>
                  <a:srgbClr val="CCCCCC"/>
                </a:solidFill>
                <a:highlight>
                  <a:srgbClr val="1F1F1F"/>
                </a:highlight>
                <a:latin typeface="Consolas"/>
                <a:ea typeface="Consolas"/>
                <a:cs typeface="Consolas"/>
                <a:sym typeface="Consolas"/>
              </a:rPr>
              <a:t>),   </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"https://opendata.paris.fr/api/explore/v2.1/catalog/datasets/logement-encadrement-des-loyers/exports/csv?lang=fr&amp;timezone=Europe</a:t>
            </a:r>
            <a:r>
              <a:rPr lang="fr" sz="850">
                <a:solidFill>
                  <a:srgbClr val="569CD6"/>
                </a:solidFill>
                <a:highlight>
                  <a:srgbClr val="1F1F1F"/>
                </a:highlight>
                <a:latin typeface="Consolas"/>
                <a:ea typeface="Consolas"/>
                <a:cs typeface="Consolas"/>
                <a:sym typeface="Consolas"/>
              </a:rPr>
              <a:t>%2F</a:t>
            </a:r>
            <a:r>
              <a:rPr lang="fr" sz="850">
                <a:solidFill>
                  <a:srgbClr val="CE9178"/>
                </a:solidFill>
                <a:highlight>
                  <a:srgbClr val="1F1F1F"/>
                </a:highlight>
                <a:latin typeface="Consolas"/>
                <a:ea typeface="Consolas"/>
                <a:cs typeface="Consolas"/>
                <a:sym typeface="Consolas"/>
              </a:rPr>
              <a:t>Berlin&amp;use_labels=true&amp;delimiter=%3B"</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"logement_encadrement_des_loyers.csv"</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6A9955"/>
                </a:solidFill>
                <a:highlight>
                  <a:srgbClr val="1F1F1F"/>
                </a:highlight>
                <a:latin typeface="Consolas"/>
                <a:ea typeface="Consolas"/>
                <a:cs typeface="Consolas"/>
                <a:sym typeface="Consolas"/>
              </a:rPr>
              <a:t># Télécharger chaque fichier dans 'api_data'</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586C0"/>
                </a:solidFill>
                <a:highlight>
                  <a:srgbClr val="1F1F1F"/>
                </a:highlight>
                <a:latin typeface="Consolas"/>
                <a:ea typeface="Consolas"/>
                <a:cs typeface="Consolas"/>
                <a:sym typeface="Consolas"/>
              </a:rPr>
              <a:t>for</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in</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files</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download_csv_from_url</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p:txBody>
      </p:sp>
      <p:sp>
        <p:nvSpPr>
          <p:cNvPr id="170" name="Google Shape;170;p20"/>
          <p:cNvSpPr txBox="1"/>
          <p:nvPr/>
        </p:nvSpPr>
        <p:spPr>
          <a:xfrm>
            <a:off x="206400" y="1492250"/>
            <a:ext cx="873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1F1F1F"/>
                </a:solidFill>
              </a:rPr>
              <a:t>Ensuite on définit une liste contenant des tuples où chacun représente un url et son nom. On les</a:t>
            </a:r>
            <a:r>
              <a:rPr lang="fr">
                <a:solidFill>
                  <a:srgbClr val="1F1F1F"/>
                </a:solidFill>
              </a:rPr>
              <a:t> télécharge et les enregistre dans le dossier "api_data".</a:t>
            </a:r>
            <a:endParaRPr>
              <a:solidFill>
                <a:srgbClr val="1F1F1F"/>
              </a:solidFill>
            </a:endParaRPr>
          </a:p>
        </p:txBody>
      </p:sp>
      <p:cxnSp>
        <p:nvCxnSpPr>
          <p:cNvPr id="171" name="Google Shape;171;p20"/>
          <p:cNvCxnSpPr>
            <a:stCxn id="172" idx="3"/>
            <a:endCxn id="173" idx="2"/>
          </p:cNvCxnSpPr>
          <p:nvPr/>
        </p:nvCxnSpPr>
        <p:spPr>
          <a:xfrm flipH="1" rot="10800000">
            <a:off x="6871050" y="534125"/>
            <a:ext cx="1443000" cy="222900"/>
          </a:xfrm>
          <a:prstGeom prst="bentConnector2">
            <a:avLst/>
          </a:prstGeom>
          <a:noFill/>
          <a:ln cap="flat" cmpd="sng" w="28575">
            <a:solidFill>
              <a:srgbClr val="FF7A58"/>
            </a:solidFill>
            <a:prstDash val="solid"/>
            <a:round/>
            <a:headEnd len="med" w="med" type="none"/>
            <a:tailEnd len="med" w="med" type="triangle"/>
          </a:ln>
        </p:spPr>
      </p:cxnSp>
      <p:sp>
        <p:nvSpPr>
          <p:cNvPr id="172" name="Google Shape;172;p20"/>
          <p:cNvSpPr txBox="1"/>
          <p:nvPr/>
        </p:nvSpPr>
        <p:spPr>
          <a:xfrm>
            <a:off x="2272950" y="556925"/>
            <a:ext cx="45981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Extraction des données via des requêtes API</a:t>
            </a:r>
            <a:endParaRPr sz="2100">
              <a:solidFill>
                <a:schemeClr val="lt1"/>
              </a:solidFill>
              <a:latin typeface="Lexend"/>
              <a:ea typeface="Lexend"/>
              <a:cs typeface="Lexend"/>
              <a:sym typeface="Lexend"/>
            </a:endParaRPr>
          </a:p>
        </p:txBody>
      </p:sp>
      <p:grpSp>
        <p:nvGrpSpPr>
          <p:cNvPr id="174" name="Google Shape;174;p20"/>
          <p:cNvGrpSpPr/>
          <p:nvPr/>
        </p:nvGrpSpPr>
        <p:grpSpPr>
          <a:xfrm>
            <a:off x="7380000" y="180000"/>
            <a:ext cx="1536340" cy="354000"/>
            <a:chOff x="7417238" y="202925"/>
            <a:chExt cx="1536340" cy="354000"/>
          </a:xfrm>
        </p:grpSpPr>
        <p:sp>
          <p:nvSpPr>
            <p:cNvPr id="173" name="Google Shape;173;p20"/>
            <p:cNvSpPr txBox="1"/>
            <p:nvPr/>
          </p:nvSpPr>
          <p:spPr>
            <a:xfrm>
              <a:off x="7748778" y="202925"/>
              <a:ext cx="12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api_request.py</a:t>
              </a:r>
              <a:endParaRPr sz="1100">
                <a:solidFill>
                  <a:schemeClr val="dk2"/>
                </a:solidFill>
              </a:endParaRPr>
            </a:p>
          </p:txBody>
        </p:sp>
        <p:pic>
          <p:nvPicPr>
            <p:cNvPr id="175" name="Google Shape;175;p20"/>
            <p:cNvPicPr preferRelativeResize="0"/>
            <p:nvPr/>
          </p:nvPicPr>
          <p:blipFill>
            <a:blip r:embed="rId3">
              <a:alphaModFix/>
            </a:blip>
            <a:stretch>
              <a:fillRect/>
            </a:stretch>
          </p:blipFill>
          <p:spPr>
            <a:xfrm>
              <a:off x="7417238" y="241672"/>
              <a:ext cx="332868" cy="251747"/>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cxnSp>
        <p:nvCxnSpPr>
          <p:cNvPr id="180" name="Google Shape;180;p21"/>
          <p:cNvCxnSpPr>
            <a:stCxn id="181" idx="3"/>
            <a:endCxn id="182" idx="2"/>
          </p:cNvCxnSpPr>
          <p:nvPr/>
        </p:nvCxnSpPr>
        <p:spPr>
          <a:xfrm flipH="1" rot="10800000">
            <a:off x="6361800" y="534125"/>
            <a:ext cx="1687200" cy="222900"/>
          </a:xfrm>
          <a:prstGeom prst="bentConnector2">
            <a:avLst/>
          </a:prstGeom>
          <a:noFill/>
          <a:ln cap="flat" cmpd="sng" w="28575">
            <a:solidFill>
              <a:srgbClr val="FF6173"/>
            </a:solidFill>
            <a:prstDash val="solid"/>
            <a:round/>
            <a:headEnd len="med" w="med" type="none"/>
            <a:tailEnd len="med" w="med" type="triangle"/>
          </a:ln>
        </p:spPr>
      </p:cxnSp>
      <p:sp>
        <p:nvSpPr>
          <p:cNvPr id="181" name="Google Shape;181;p21"/>
          <p:cNvSpPr txBox="1"/>
          <p:nvPr/>
        </p:nvSpPr>
        <p:spPr>
          <a:xfrm>
            <a:off x="2782200" y="556925"/>
            <a:ext cx="3579600" cy="400200"/>
          </a:xfrm>
          <a:prstGeom prst="rect">
            <a:avLst/>
          </a:prstGeom>
          <a:solidFill>
            <a:schemeClr val="lt1"/>
          </a:solid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3"/>
            </a:pPr>
            <a:r>
              <a:rPr lang="fr">
                <a:solidFill>
                  <a:schemeClr val="dk2"/>
                </a:solidFill>
                <a:latin typeface="Lexend"/>
                <a:ea typeface="Lexend"/>
                <a:cs typeface="Lexend"/>
                <a:sym typeface="Lexend"/>
              </a:rPr>
              <a:t>Nettoyage des résultats obtenus</a:t>
            </a:r>
            <a:endParaRPr sz="2100">
              <a:solidFill>
                <a:schemeClr val="lt1"/>
              </a:solidFill>
              <a:latin typeface="Lexend"/>
              <a:ea typeface="Lexend"/>
              <a:cs typeface="Lexend"/>
              <a:sym typeface="Lexend"/>
            </a:endParaRPr>
          </a:p>
        </p:txBody>
      </p:sp>
      <p:grpSp>
        <p:nvGrpSpPr>
          <p:cNvPr id="183" name="Google Shape;183;p21"/>
          <p:cNvGrpSpPr/>
          <p:nvPr/>
        </p:nvGrpSpPr>
        <p:grpSpPr>
          <a:xfrm>
            <a:off x="6846600" y="180000"/>
            <a:ext cx="2073361" cy="354000"/>
            <a:chOff x="5903813" y="4475025"/>
            <a:chExt cx="2073361" cy="354000"/>
          </a:xfrm>
        </p:grpSpPr>
        <p:sp>
          <p:nvSpPr>
            <p:cNvPr id="182" name="Google Shape;182;p21"/>
            <p:cNvSpPr txBox="1"/>
            <p:nvPr/>
          </p:nvSpPr>
          <p:spPr>
            <a:xfrm>
              <a:off x="6235375" y="4475025"/>
              <a:ext cx="17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cleaning_csv_for_bdd.py</a:t>
              </a:r>
              <a:endParaRPr sz="1100">
                <a:solidFill>
                  <a:schemeClr val="dk2"/>
                </a:solidFill>
              </a:endParaRPr>
            </a:p>
          </p:txBody>
        </p:sp>
        <p:pic>
          <p:nvPicPr>
            <p:cNvPr id="184" name="Google Shape;184;p21"/>
            <p:cNvPicPr preferRelativeResize="0"/>
            <p:nvPr/>
          </p:nvPicPr>
          <p:blipFill>
            <a:blip r:embed="rId3">
              <a:alphaModFix/>
            </a:blip>
            <a:stretch>
              <a:fillRect/>
            </a:stretch>
          </p:blipFill>
          <p:spPr>
            <a:xfrm>
              <a:off x="5903813" y="4513756"/>
              <a:ext cx="332868" cy="251747"/>
            </a:xfrm>
            <a:prstGeom prst="rect">
              <a:avLst/>
            </a:prstGeom>
            <a:noFill/>
            <a:ln>
              <a:noFill/>
            </a:ln>
          </p:spPr>
        </p:pic>
      </p:grpSp>
      <p:sp>
        <p:nvSpPr>
          <p:cNvPr id="185" name="Google Shape;185;p21"/>
          <p:cNvSpPr txBox="1"/>
          <p:nvPr/>
        </p:nvSpPr>
        <p:spPr>
          <a:xfrm>
            <a:off x="404688" y="2410900"/>
            <a:ext cx="8435100" cy="24462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Vérifier si le fichier des arrondissements existe</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isfile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arrondissements_csv_path</a:t>
            </a:r>
            <a:r>
              <a:rPr lang="fr" sz="850">
                <a:solidFill>
                  <a:srgbClr val="CCCCCC"/>
                </a:solidFill>
                <a:highlight>
                  <a:srgbClr val="1F1F1F"/>
                </a:highlight>
                <a:latin typeface="Consolas"/>
                <a:ea typeface="Consolas"/>
                <a:cs typeface="Consolas"/>
                <a:sym typeface="Consolas"/>
              </a:rPr>
              <a:t>):</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arrondissements_df</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pd</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read_csv</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arrondissements_csv_path</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delimiter</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r>
              <a:rPr lang="fr" sz="850">
                <a:solidFill>
                  <a:srgbClr val="6A9955"/>
                </a:solidFill>
                <a:highlight>
                  <a:srgbClr val="1F1F1F"/>
                </a:highlight>
                <a:latin typeface="Consolas"/>
                <a:ea typeface="Consolas"/>
                <a:cs typeface="Consolas"/>
                <a:sym typeface="Consolas"/>
              </a:rPr>
              <a:t># Charger le fichier CSV des 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arrondissements_df</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rename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columns</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r>
              <a:rPr lang="fr" sz="850">
                <a:solidFill>
                  <a:srgbClr val="6A9955"/>
                </a:solidFill>
                <a:highlight>
                  <a:srgbClr val="1F1F1F"/>
                </a:highlight>
                <a:latin typeface="Consolas"/>
                <a:ea typeface="Consolas"/>
                <a:cs typeface="Consolas"/>
                <a:sym typeface="Consolas"/>
              </a:rPr>
              <a:t> </a:t>
            </a:r>
            <a:r>
              <a:rPr lang="fr" sz="850">
                <a:solidFill>
                  <a:srgbClr val="6A9955"/>
                </a:solidFill>
                <a:highlight>
                  <a:srgbClr val="1F1F1F"/>
                </a:highlight>
                <a:latin typeface="Consolas"/>
                <a:ea typeface="Consolas"/>
                <a:cs typeface="Consolas"/>
                <a:sym typeface="Consolas"/>
              </a:rPr>
              <a:t># Renommer les colonnes des 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'n_sq_ar'</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'IDENTIFIANT_SEQUENTIEL'</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'c_ar'</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'NUMERO_ARRONDISSEMENT'</a:t>
            </a:r>
            <a:r>
              <a:rPr lang="fr" sz="850">
                <a:solidFill>
                  <a:srgbClr val="CCCCCC"/>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 </a:t>
            </a:r>
            <a:r>
              <a:rPr lang="fr" sz="850">
                <a:solidFill>
                  <a:srgbClr val="9CDCFE"/>
                </a:solidFill>
                <a:highlight>
                  <a:srgbClr val="1F1F1F"/>
                </a:highlight>
                <a:latin typeface="Consolas"/>
                <a:ea typeface="Consolas"/>
                <a:cs typeface="Consolas"/>
                <a:sym typeface="Consolas"/>
              </a:rPr>
              <a:t>inplace</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True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arrondissements_df</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to_csv</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arrondissements_csv_path</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sep</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index</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False</a:t>
            </a:r>
            <a:r>
              <a:rPr lang="fr" sz="850">
                <a:solidFill>
                  <a:srgbClr val="CCCCCC"/>
                </a:solidFill>
                <a:highlight>
                  <a:srgbClr val="1F1F1F"/>
                </a:highlight>
                <a:latin typeface="Consolas"/>
                <a:ea typeface="Consolas"/>
                <a:cs typeface="Consolas"/>
                <a:sym typeface="Consolas"/>
              </a:rPr>
              <a:t>)</a:t>
            </a:r>
            <a:r>
              <a:rPr lang="fr" sz="850">
                <a:solidFill>
                  <a:srgbClr val="6A9955"/>
                </a:solidFill>
                <a:highlight>
                  <a:srgbClr val="1F1F1F"/>
                </a:highlight>
                <a:latin typeface="Consolas"/>
                <a:ea typeface="Consolas"/>
                <a:cs typeface="Consolas"/>
                <a:sym typeface="Consolas"/>
              </a:rPr>
              <a:t># Enregistrer le fichier CSV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"Les noms des en-têtes du fichier des arrondissements ont été modifiés avec succès."</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586C0"/>
                </a:solidFill>
                <a:highlight>
                  <a:srgbClr val="1F1F1F"/>
                </a:highlight>
                <a:latin typeface="Consolas"/>
                <a:ea typeface="Consolas"/>
                <a:cs typeface="Consolas"/>
                <a:sym typeface="Consolas"/>
              </a:rPr>
              <a:t>else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"Le fichier 'arrondissements.csv' n'a pas été trouvé dans 'api_data'. Veuillez vérifier que le téléchargement a réussi."</a:t>
            </a:r>
            <a:r>
              <a:rPr lang="fr" sz="850">
                <a:solidFill>
                  <a:srgbClr val="CCCCCC"/>
                </a:solidFill>
                <a:highlight>
                  <a:srgbClr val="1F1F1F"/>
                </a:highlight>
                <a:latin typeface="Consolas"/>
                <a:ea typeface="Consolas"/>
                <a:cs typeface="Consolas"/>
                <a:sym typeface="Consolas"/>
              </a:rPr>
              <a:t>)</a:t>
            </a:r>
            <a:endParaRPr sz="650">
              <a:solidFill>
                <a:srgbClr val="6A9955"/>
              </a:solidFill>
              <a:highlight>
                <a:srgbClr val="1F1F1F"/>
              </a:highlight>
              <a:latin typeface="Consolas"/>
              <a:ea typeface="Consolas"/>
              <a:cs typeface="Consolas"/>
              <a:sym typeface="Consolas"/>
            </a:endParaRPr>
          </a:p>
        </p:txBody>
      </p:sp>
      <p:sp>
        <p:nvSpPr>
          <p:cNvPr id="186" name="Google Shape;186;p21"/>
          <p:cNvSpPr txBox="1"/>
          <p:nvPr/>
        </p:nvSpPr>
        <p:spPr>
          <a:xfrm>
            <a:off x="304213" y="1299575"/>
            <a:ext cx="8535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Ce code vérifie d'abord si le fichier arrondissements.csv existe. S'il existe, il charge le fichier CSV dans un DataFrame, renomme des colonnes, puis enregistre le DataFrame modifié dans le fichier CSV. Si le fichier n'est pas trouvé, il affiche un message approprié.</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