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659"/>
    <a:srgbClr val="F1E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6FA43-AC63-4ED1-9248-5960BB50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B7620-D252-4422-B88B-50BF2865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6BAC2-D122-41DD-8EC4-59E75B9F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02월 10일 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1B7D-3B85-40EE-8904-D4DBD600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7DCA2-2042-414B-9FBD-9BCB03B3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81908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CE824-6C04-469D-A873-B7887C4E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E66A4-256C-4BA2-9936-8CBD579D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084DF-BC0E-4246-B90C-147D5968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02월 10일 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68ACB-063D-416F-AE49-2A9533F0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0674E-4EA7-4C65-A93C-F940E1AE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1696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3221AE-CFBA-4481-B64C-3373B4624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F4542-D286-41CD-BBDB-C286B5FA2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E84EE-A4F7-4E5E-BFEF-6D9B0219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02월 10일 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ADCC7-2ADF-411D-B9B5-EEFA5B26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1B2F0-F576-4C52-B732-C3A3BA0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93639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AB6A-8899-4B16-9C8F-64E8A62C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A04AB-2B4E-4BCC-B608-1529E5C3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57499-CAC5-4898-B8AC-725D9A39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02월 10일 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3102D-1E0A-4F84-9C62-82B74E42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4B49F-84E0-4EFE-A777-37E59782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07062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2D864-978D-4D4E-B252-58BD778A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D99B1-CBDD-47DE-ABB4-2ECC9B5BF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F6B00-F76D-4E92-8905-82549968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02월 10일 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FDA6E-DB84-4247-A6FA-54519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9D11D-BC7E-42F5-B016-DCF3CC8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690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736E-CF85-410A-90F7-F27ED2A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02D60-C5C5-48BC-A04D-674731ADA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967DC0-3F8F-42AA-A859-A8997415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BE8AD-53B1-47A4-BF74-AA1C6A5C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02월 10일 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167DD-71FF-4C11-9BDE-AF9FF8DE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99CAF-16E1-40E5-AC9C-E81EFBE6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97304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E0BEB-4E39-4EFB-AF3E-4EABCD61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D3BAF-6E69-4C8F-9423-D95482C4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636A1-8FA2-429C-8F1D-E4F6642AC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032792-ABC4-4E95-8C5F-A776FCF79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4EF34-49D5-4B7F-A404-AEEC789E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F6ED10-1712-4A9E-BEA7-F304A756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02월 10일 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23B05-1557-4B39-A3C3-57C40935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167069-F201-455B-A7E3-D4C8B93B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82238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D165-0EC1-44DD-9D5E-BAAD320E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F3206C-DF57-4689-9FB7-33731D2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02월 10일 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502DA-D604-442F-8CDF-F13666B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5B22D8-DA7F-4EF6-B2A5-34EBF650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3874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8F7D3C-D8F0-403B-8E37-A69B0C7D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02월 10일 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5CAEA-3187-44A8-9522-080338C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7FDF7-95C3-4F70-9934-1D1D28D2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9780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7DAD-F77E-4416-835D-96101EB9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27E33-7599-4FB6-A454-5D0E2929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D80CF-669E-4FCB-A79F-CCC226E5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EA837-7730-46F7-83FD-9DCBB5DF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02월 10일 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9D44F-CACD-4143-B8E0-3E56156E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08E33-70AB-4DF3-BD3C-D729E4DD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3540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DCF6F-118C-4630-B7FD-56E25687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B50EAD-1CBF-4271-907F-A5FD1CD62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743E7-77D5-47C7-92D7-B9D4CF0A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76B92-B4D2-4891-8BC2-99515B46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02월 10일 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03EED-F9BF-4FDC-B028-80E6C73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22C5D-AA5F-45E4-9CA9-16E76B07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57922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2F54CE-EAF5-403B-94A7-59A333C9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6ED0E-10BF-4B93-B8F3-9529C92E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20255-B153-46BA-8E5A-FFC4D8F2C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02월 10일 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790ED-CCE9-44AD-8C87-969A36F86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8EBD6-C313-483C-9A71-AF5A1F285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84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1FAEF16B-2931-4496-AAB6-6F5C52823476}"/>
              </a:ext>
            </a:extLst>
          </p:cNvPr>
          <p:cNvSpPr txBox="1"/>
          <p:nvPr/>
        </p:nvSpPr>
        <p:spPr>
          <a:xfrm>
            <a:off x="2245282" y="2252716"/>
            <a:ext cx="7701436" cy="2498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F46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호텔 예약 사이트</a:t>
            </a:r>
            <a:endParaRPr lang="en-US" altLang="ko-KR" sz="4400" b="1" kern="0" dirty="0">
              <a:solidFill>
                <a:srgbClr val="EF4659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F46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리뷰 기반 추천 시스템 개발</a:t>
            </a:r>
            <a:endParaRPr lang="en-US" altLang="ko-KR" sz="4400" b="1" kern="0" dirty="0">
              <a:solidFill>
                <a:srgbClr val="EF4659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[</a:t>
            </a:r>
            <a:r>
              <a:rPr lang="ko-KR" altLang="en-US" kern="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싹캠퍼스</a:t>
            </a:r>
            <a:r>
              <a:rPr lang="en-US" altLang="ko-KR" kern="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] 3</a:t>
            </a:r>
            <a:r>
              <a:rPr lang="ko-KR" altLang="en-US" kern="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 </a:t>
            </a:r>
            <a:r>
              <a:rPr lang="ko-KR" altLang="en-US" kern="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딥러닝팀</a:t>
            </a:r>
            <a:r>
              <a:rPr lang="ko-KR" altLang="en-US" kern="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kern="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kern="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우문주</a:t>
            </a:r>
            <a:r>
              <a:rPr lang="en-US" altLang="ko-KR" kern="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kern="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원천표</a:t>
            </a:r>
            <a:endParaRPr lang="ko-KR" altLang="en-US" kern="0" dirty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291808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1FAEF16B-2931-4496-AAB6-6F5C52823476}"/>
              </a:ext>
            </a:extLst>
          </p:cNvPr>
          <p:cNvSpPr txBox="1"/>
          <p:nvPr/>
        </p:nvSpPr>
        <p:spPr>
          <a:xfrm>
            <a:off x="-363446" y="92224"/>
            <a:ext cx="7701436" cy="841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EF46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프로젝트 협업도구 </a:t>
            </a:r>
            <a:r>
              <a:rPr lang="en-US" altLang="ko-KR" sz="3600" b="1" kern="0" dirty="0">
                <a:solidFill>
                  <a:srgbClr val="EF46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Notion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9847D9-12FD-4791-80A4-027AC5FCF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42" y="1046004"/>
            <a:ext cx="9164635" cy="571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1969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1FAEF16B-2931-4496-AAB6-6F5C52823476}"/>
              </a:ext>
            </a:extLst>
          </p:cNvPr>
          <p:cNvSpPr txBox="1"/>
          <p:nvPr/>
        </p:nvSpPr>
        <p:spPr>
          <a:xfrm>
            <a:off x="-363446" y="92224"/>
            <a:ext cx="7701436" cy="841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EF46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프로젝트 협업도구 </a:t>
            </a:r>
            <a:r>
              <a:rPr lang="en-US" altLang="ko-KR" sz="3600" b="1" kern="0" dirty="0">
                <a:solidFill>
                  <a:srgbClr val="EF46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en-US" altLang="ko-KR" sz="3600" b="1" kern="0" dirty="0" err="1">
                <a:solidFill>
                  <a:srgbClr val="EF46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</a:t>
            </a:r>
            <a:endParaRPr lang="en-US" altLang="ko-KR" sz="3600" b="1" kern="0" dirty="0">
              <a:solidFill>
                <a:srgbClr val="EF4659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C74926-A67B-458A-B488-39AEACB44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19220"/>
            <a:ext cx="11125200" cy="515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1842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1FAEF16B-2931-4496-AAB6-6F5C52823476}"/>
              </a:ext>
            </a:extLst>
          </p:cNvPr>
          <p:cNvSpPr txBox="1"/>
          <p:nvPr/>
        </p:nvSpPr>
        <p:spPr>
          <a:xfrm>
            <a:off x="2245282" y="2494763"/>
            <a:ext cx="7701436" cy="1007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F46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감사합니다</a:t>
            </a:r>
            <a:r>
              <a:rPr lang="en-US" altLang="ko-KR" sz="4400" b="1" kern="0" dirty="0">
                <a:solidFill>
                  <a:srgbClr val="EF46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968969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순서도: 수동 입력 22">
            <a:extLst>
              <a:ext uri="{FF2B5EF4-FFF2-40B4-BE49-F238E27FC236}">
                <a16:creationId xmlns:a16="http://schemas.microsoft.com/office/drawing/2014/main" id="{EDA03BA4-43CF-400E-A84C-E7265EB8A7C4}"/>
              </a:ext>
            </a:extLst>
          </p:cNvPr>
          <p:cNvSpPr/>
          <p:nvPr/>
        </p:nvSpPr>
        <p:spPr>
          <a:xfrm rot="16200000" flipV="1">
            <a:off x="-124360" y="124359"/>
            <a:ext cx="954888" cy="70617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3"/>
              <a:gd name="connsiteY0" fmla="*/ 4788 h 10000"/>
              <a:gd name="connsiteX1" fmla="*/ 10033 w 10033"/>
              <a:gd name="connsiteY1" fmla="*/ 0 h 10000"/>
              <a:gd name="connsiteX2" fmla="*/ 10033 w 10033"/>
              <a:gd name="connsiteY2" fmla="*/ 10000 h 10000"/>
              <a:gd name="connsiteX3" fmla="*/ 33 w 10033"/>
              <a:gd name="connsiteY3" fmla="*/ 10000 h 10000"/>
              <a:gd name="connsiteX4" fmla="*/ 0 w 10033"/>
              <a:gd name="connsiteY4" fmla="*/ 478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3" h="10000">
                <a:moveTo>
                  <a:pt x="0" y="4788"/>
                </a:moveTo>
                <a:lnTo>
                  <a:pt x="10033" y="0"/>
                </a:lnTo>
                <a:lnTo>
                  <a:pt x="10033" y="10000"/>
                </a:lnTo>
                <a:lnTo>
                  <a:pt x="33" y="10000"/>
                </a:lnTo>
                <a:cubicBezTo>
                  <a:pt x="22" y="8263"/>
                  <a:pt x="11" y="6525"/>
                  <a:pt x="0" y="4788"/>
                </a:cubicBezTo>
                <a:close/>
              </a:path>
            </a:pathLst>
          </a:custGeom>
          <a:solidFill>
            <a:srgbClr val="EF4659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4A7E0E9A-C041-421A-B668-15D762ACE246}"/>
              </a:ext>
            </a:extLst>
          </p:cNvPr>
          <p:cNvSpPr/>
          <p:nvPr/>
        </p:nvSpPr>
        <p:spPr>
          <a:xfrm rot="16200000" flipV="1">
            <a:off x="-161930" y="161928"/>
            <a:ext cx="954888" cy="631032"/>
          </a:xfrm>
          <a:custGeom>
            <a:avLst/>
            <a:gdLst>
              <a:gd name="connsiteX0" fmla="*/ 954888 w 954888"/>
              <a:gd name="connsiteY0" fmla="*/ 631032 h 631032"/>
              <a:gd name="connsiteX1" fmla="*/ 954888 w 954888"/>
              <a:gd name="connsiteY1" fmla="*/ 0 h 631032"/>
              <a:gd name="connsiteX2" fmla="*/ 0 w 954888"/>
              <a:gd name="connsiteY2" fmla="*/ 338114 h 631032"/>
              <a:gd name="connsiteX3" fmla="*/ 2500 w 954888"/>
              <a:gd name="connsiteY3" fmla="*/ 631032 h 63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4888" h="631032">
                <a:moveTo>
                  <a:pt x="954888" y="631032"/>
                </a:moveTo>
                <a:lnTo>
                  <a:pt x="954888" y="0"/>
                </a:lnTo>
                <a:lnTo>
                  <a:pt x="0" y="338114"/>
                </a:lnTo>
                <a:lnTo>
                  <a:pt x="2500" y="631032"/>
                </a:lnTo>
                <a:close/>
              </a:path>
            </a:pathLst>
          </a:custGeom>
          <a:solidFill>
            <a:srgbClr val="EF4659"/>
          </a:solidFill>
          <a:ln>
            <a:noFill/>
          </a:ln>
          <a:effectLst>
            <a:outerShdw dist="254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6FFD724-0D16-40B3-B446-8790C29B3A68}"/>
              </a:ext>
            </a:extLst>
          </p:cNvPr>
          <p:cNvCxnSpPr>
            <a:cxnSpLocks/>
          </p:cNvCxnSpPr>
          <p:nvPr/>
        </p:nvCxnSpPr>
        <p:spPr>
          <a:xfrm>
            <a:off x="575948" y="954889"/>
            <a:ext cx="10800000" cy="0"/>
          </a:xfrm>
          <a:prstGeom prst="line">
            <a:avLst/>
          </a:prstGeom>
          <a:ln>
            <a:gradFill flip="none" rotWithShape="1">
              <a:gsLst>
                <a:gs pos="0">
                  <a:srgbClr val="EF4659"/>
                </a:gs>
                <a:gs pos="100000">
                  <a:srgbClr val="F1EEE9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FAEF16B-2931-4496-AAB6-6F5C52823476}"/>
              </a:ext>
            </a:extLst>
          </p:cNvPr>
          <p:cNvSpPr txBox="1"/>
          <p:nvPr/>
        </p:nvSpPr>
        <p:spPr>
          <a:xfrm>
            <a:off x="883765" y="0"/>
            <a:ext cx="609750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EF46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프로젝트 주제 선정 배경과 목표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  <a:p>
            <a:pPr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호텔 예약 사이트 리뷰 기반 추천 시스템 개발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5722BC-9F22-4BE7-AC48-D30B0F1F7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64" y="1562942"/>
            <a:ext cx="5284783" cy="47155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B1EBD4-C749-4DA4-9B21-B6E9EE174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947" y="1562942"/>
            <a:ext cx="5535665" cy="4715566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F789DF65-186C-4298-946F-9C5D9BBE970A}"/>
              </a:ext>
            </a:extLst>
          </p:cNvPr>
          <p:cNvSpPr/>
          <p:nvPr/>
        </p:nvSpPr>
        <p:spPr>
          <a:xfrm>
            <a:off x="998589" y="1017681"/>
            <a:ext cx="10800000" cy="508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기존 호텔 예약 사이트 추천 시스템의 문제점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(1)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어떤 알고리즘으로 추천되는지 알 수 없음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50803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순서도: 수동 입력 22">
            <a:extLst>
              <a:ext uri="{FF2B5EF4-FFF2-40B4-BE49-F238E27FC236}">
                <a16:creationId xmlns:a16="http://schemas.microsoft.com/office/drawing/2014/main" id="{EDA03BA4-43CF-400E-A84C-E7265EB8A7C4}"/>
              </a:ext>
            </a:extLst>
          </p:cNvPr>
          <p:cNvSpPr/>
          <p:nvPr/>
        </p:nvSpPr>
        <p:spPr>
          <a:xfrm rot="16200000" flipV="1">
            <a:off x="-124360" y="124359"/>
            <a:ext cx="954888" cy="70617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3"/>
              <a:gd name="connsiteY0" fmla="*/ 4788 h 10000"/>
              <a:gd name="connsiteX1" fmla="*/ 10033 w 10033"/>
              <a:gd name="connsiteY1" fmla="*/ 0 h 10000"/>
              <a:gd name="connsiteX2" fmla="*/ 10033 w 10033"/>
              <a:gd name="connsiteY2" fmla="*/ 10000 h 10000"/>
              <a:gd name="connsiteX3" fmla="*/ 33 w 10033"/>
              <a:gd name="connsiteY3" fmla="*/ 10000 h 10000"/>
              <a:gd name="connsiteX4" fmla="*/ 0 w 10033"/>
              <a:gd name="connsiteY4" fmla="*/ 478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3" h="10000">
                <a:moveTo>
                  <a:pt x="0" y="4788"/>
                </a:moveTo>
                <a:lnTo>
                  <a:pt x="10033" y="0"/>
                </a:lnTo>
                <a:lnTo>
                  <a:pt x="10033" y="10000"/>
                </a:lnTo>
                <a:lnTo>
                  <a:pt x="33" y="10000"/>
                </a:lnTo>
                <a:cubicBezTo>
                  <a:pt x="22" y="8263"/>
                  <a:pt x="11" y="6525"/>
                  <a:pt x="0" y="4788"/>
                </a:cubicBezTo>
                <a:close/>
              </a:path>
            </a:pathLst>
          </a:custGeom>
          <a:solidFill>
            <a:srgbClr val="EF4659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4A7E0E9A-C041-421A-B668-15D762ACE246}"/>
              </a:ext>
            </a:extLst>
          </p:cNvPr>
          <p:cNvSpPr/>
          <p:nvPr/>
        </p:nvSpPr>
        <p:spPr>
          <a:xfrm rot="16200000" flipV="1">
            <a:off x="-161930" y="161928"/>
            <a:ext cx="954888" cy="631032"/>
          </a:xfrm>
          <a:custGeom>
            <a:avLst/>
            <a:gdLst>
              <a:gd name="connsiteX0" fmla="*/ 954888 w 954888"/>
              <a:gd name="connsiteY0" fmla="*/ 631032 h 631032"/>
              <a:gd name="connsiteX1" fmla="*/ 954888 w 954888"/>
              <a:gd name="connsiteY1" fmla="*/ 0 h 631032"/>
              <a:gd name="connsiteX2" fmla="*/ 0 w 954888"/>
              <a:gd name="connsiteY2" fmla="*/ 338114 h 631032"/>
              <a:gd name="connsiteX3" fmla="*/ 2500 w 954888"/>
              <a:gd name="connsiteY3" fmla="*/ 631032 h 63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4888" h="631032">
                <a:moveTo>
                  <a:pt x="954888" y="631032"/>
                </a:moveTo>
                <a:lnTo>
                  <a:pt x="954888" y="0"/>
                </a:lnTo>
                <a:lnTo>
                  <a:pt x="0" y="338114"/>
                </a:lnTo>
                <a:lnTo>
                  <a:pt x="2500" y="631032"/>
                </a:lnTo>
                <a:close/>
              </a:path>
            </a:pathLst>
          </a:custGeom>
          <a:solidFill>
            <a:srgbClr val="EF4659"/>
          </a:solidFill>
          <a:ln>
            <a:noFill/>
          </a:ln>
          <a:effectLst>
            <a:outerShdw dist="254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6FFD724-0D16-40B3-B446-8790C29B3A68}"/>
              </a:ext>
            </a:extLst>
          </p:cNvPr>
          <p:cNvCxnSpPr>
            <a:cxnSpLocks/>
          </p:cNvCxnSpPr>
          <p:nvPr/>
        </p:nvCxnSpPr>
        <p:spPr>
          <a:xfrm>
            <a:off x="575948" y="954889"/>
            <a:ext cx="10800000" cy="0"/>
          </a:xfrm>
          <a:prstGeom prst="line">
            <a:avLst/>
          </a:prstGeom>
          <a:ln>
            <a:gradFill flip="none" rotWithShape="1">
              <a:gsLst>
                <a:gs pos="0">
                  <a:srgbClr val="EF4659"/>
                </a:gs>
                <a:gs pos="100000">
                  <a:srgbClr val="F1EEE9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FAEF16B-2931-4496-AAB6-6F5C52823476}"/>
              </a:ext>
            </a:extLst>
          </p:cNvPr>
          <p:cNvSpPr txBox="1"/>
          <p:nvPr/>
        </p:nvSpPr>
        <p:spPr>
          <a:xfrm>
            <a:off x="883765" y="0"/>
            <a:ext cx="609750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EF46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프로젝트 주제 선정 배경과 목표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  <a:p>
            <a:pPr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호텔 예약 사이트 리뷰 기반 추천 시스템 개발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789DF65-186C-4298-946F-9C5D9BBE970A}"/>
              </a:ext>
            </a:extLst>
          </p:cNvPr>
          <p:cNvSpPr/>
          <p:nvPr/>
        </p:nvSpPr>
        <p:spPr>
          <a:xfrm>
            <a:off x="998589" y="1017681"/>
            <a:ext cx="10377359" cy="508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기존 호텔 예약 사이트 추천 시스템의 문제점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(2)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리뷰평점이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리뷰텍스트의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감성을 반영하지 못함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74FC84-B3D9-4E58-9912-CB454D9F3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83" y="1816663"/>
            <a:ext cx="11582400" cy="23116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C8DB13-120A-430F-9FC8-613CFD94C4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44" r="11936"/>
          <a:stretch/>
        </p:blipFill>
        <p:spPr>
          <a:xfrm>
            <a:off x="353082" y="4276163"/>
            <a:ext cx="5380913" cy="20592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B438CD-0CE2-41A1-B136-ADA6EACB22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73" r="23294"/>
          <a:stretch/>
        </p:blipFill>
        <p:spPr>
          <a:xfrm>
            <a:off x="5982918" y="4276163"/>
            <a:ext cx="5952565" cy="205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9730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순서도: 수동 입력 22">
            <a:extLst>
              <a:ext uri="{FF2B5EF4-FFF2-40B4-BE49-F238E27FC236}">
                <a16:creationId xmlns:a16="http://schemas.microsoft.com/office/drawing/2014/main" id="{EDA03BA4-43CF-400E-A84C-E7265EB8A7C4}"/>
              </a:ext>
            </a:extLst>
          </p:cNvPr>
          <p:cNvSpPr/>
          <p:nvPr/>
        </p:nvSpPr>
        <p:spPr>
          <a:xfrm rot="16200000" flipV="1">
            <a:off x="-124360" y="124359"/>
            <a:ext cx="954888" cy="70617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3"/>
              <a:gd name="connsiteY0" fmla="*/ 4788 h 10000"/>
              <a:gd name="connsiteX1" fmla="*/ 10033 w 10033"/>
              <a:gd name="connsiteY1" fmla="*/ 0 h 10000"/>
              <a:gd name="connsiteX2" fmla="*/ 10033 w 10033"/>
              <a:gd name="connsiteY2" fmla="*/ 10000 h 10000"/>
              <a:gd name="connsiteX3" fmla="*/ 33 w 10033"/>
              <a:gd name="connsiteY3" fmla="*/ 10000 h 10000"/>
              <a:gd name="connsiteX4" fmla="*/ 0 w 10033"/>
              <a:gd name="connsiteY4" fmla="*/ 478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3" h="10000">
                <a:moveTo>
                  <a:pt x="0" y="4788"/>
                </a:moveTo>
                <a:lnTo>
                  <a:pt x="10033" y="0"/>
                </a:lnTo>
                <a:lnTo>
                  <a:pt x="10033" y="10000"/>
                </a:lnTo>
                <a:lnTo>
                  <a:pt x="33" y="10000"/>
                </a:lnTo>
                <a:cubicBezTo>
                  <a:pt x="22" y="8263"/>
                  <a:pt x="11" y="6525"/>
                  <a:pt x="0" y="4788"/>
                </a:cubicBezTo>
                <a:close/>
              </a:path>
            </a:pathLst>
          </a:custGeom>
          <a:solidFill>
            <a:srgbClr val="EF4659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4A7E0E9A-C041-421A-B668-15D762ACE246}"/>
              </a:ext>
            </a:extLst>
          </p:cNvPr>
          <p:cNvSpPr/>
          <p:nvPr/>
        </p:nvSpPr>
        <p:spPr>
          <a:xfrm rot="16200000" flipV="1">
            <a:off x="-161930" y="161928"/>
            <a:ext cx="954888" cy="631032"/>
          </a:xfrm>
          <a:custGeom>
            <a:avLst/>
            <a:gdLst>
              <a:gd name="connsiteX0" fmla="*/ 954888 w 954888"/>
              <a:gd name="connsiteY0" fmla="*/ 631032 h 631032"/>
              <a:gd name="connsiteX1" fmla="*/ 954888 w 954888"/>
              <a:gd name="connsiteY1" fmla="*/ 0 h 631032"/>
              <a:gd name="connsiteX2" fmla="*/ 0 w 954888"/>
              <a:gd name="connsiteY2" fmla="*/ 338114 h 631032"/>
              <a:gd name="connsiteX3" fmla="*/ 2500 w 954888"/>
              <a:gd name="connsiteY3" fmla="*/ 631032 h 63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4888" h="631032">
                <a:moveTo>
                  <a:pt x="954888" y="631032"/>
                </a:moveTo>
                <a:lnTo>
                  <a:pt x="954888" y="0"/>
                </a:lnTo>
                <a:lnTo>
                  <a:pt x="0" y="338114"/>
                </a:lnTo>
                <a:lnTo>
                  <a:pt x="2500" y="631032"/>
                </a:lnTo>
                <a:close/>
              </a:path>
            </a:pathLst>
          </a:custGeom>
          <a:solidFill>
            <a:srgbClr val="EF4659"/>
          </a:solidFill>
          <a:ln>
            <a:noFill/>
          </a:ln>
          <a:effectLst>
            <a:outerShdw dist="254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6FFD724-0D16-40B3-B446-8790C29B3A68}"/>
              </a:ext>
            </a:extLst>
          </p:cNvPr>
          <p:cNvCxnSpPr>
            <a:cxnSpLocks/>
          </p:cNvCxnSpPr>
          <p:nvPr/>
        </p:nvCxnSpPr>
        <p:spPr>
          <a:xfrm>
            <a:off x="575948" y="954889"/>
            <a:ext cx="10800000" cy="0"/>
          </a:xfrm>
          <a:prstGeom prst="line">
            <a:avLst/>
          </a:prstGeom>
          <a:ln>
            <a:gradFill flip="none" rotWithShape="1">
              <a:gsLst>
                <a:gs pos="0">
                  <a:srgbClr val="EF4659"/>
                </a:gs>
                <a:gs pos="100000">
                  <a:srgbClr val="F1EEE9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FAEF16B-2931-4496-AAB6-6F5C52823476}"/>
              </a:ext>
            </a:extLst>
          </p:cNvPr>
          <p:cNvSpPr txBox="1"/>
          <p:nvPr/>
        </p:nvSpPr>
        <p:spPr>
          <a:xfrm>
            <a:off x="883764" y="0"/>
            <a:ext cx="863675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EF46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수집과 저장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(Crawling)</a:t>
            </a:r>
          </a:p>
          <a:p>
            <a:pPr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호텔 예약 사이트 리뷰 기반 추천 시스템 개발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789DF65-186C-4298-946F-9C5D9BBE970A}"/>
              </a:ext>
            </a:extLst>
          </p:cNvPr>
          <p:cNvSpPr/>
          <p:nvPr/>
        </p:nvSpPr>
        <p:spPr>
          <a:xfrm>
            <a:off x="998589" y="1609351"/>
            <a:ext cx="10978258" cy="407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크롤링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방법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: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JSON, HTML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url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파싱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(selenium,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beautifulsoup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			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→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dbhelper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이용해서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PYCHARM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으로 코드 구현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Maria DB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저장 및 수정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HeidiSQL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(windows),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Sequal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pro(mac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os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툴 사용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Seed TABLE :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HOTEL_KEY, HOTEL_SITE, HOTEL_NAME, HOTEL_ADDR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Crwl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TABLE :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GRADE, IMG_PATH, SCORE, WIFI, PARK, FITNESS, AMENITY, REST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Crwl_review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TABLE :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HOTEL_KEY, REVIEW_KEY, REVIEW_ REVIEW_SCORE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1400" dirty="0">
              <a:solidFill>
                <a:prstClr val="white">
                  <a:lumMod val="50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2181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순서도: 수동 입력 22">
            <a:extLst>
              <a:ext uri="{FF2B5EF4-FFF2-40B4-BE49-F238E27FC236}">
                <a16:creationId xmlns:a16="http://schemas.microsoft.com/office/drawing/2014/main" id="{EDA03BA4-43CF-400E-A84C-E7265EB8A7C4}"/>
              </a:ext>
            </a:extLst>
          </p:cNvPr>
          <p:cNvSpPr/>
          <p:nvPr/>
        </p:nvSpPr>
        <p:spPr>
          <a:xfrm rot="16200000" flipV="1">
            <a:off x="-124360" y="124359"/>
            <a:ext cx="954888" cy="70617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3"/>
              <a:gd name="connsiteY0" fmla="*/ 4788 h 10000"/>
              <a:gd name="connsiteX1" fmla="*/ 10033 w 10033"/>
              <a:gd name="connsiteY1" fmla="*/ 0 h 10000"/>
              <a:gd name="connsiteX2" fmla="*/ 10033 w 10033"/>
              <a:gd name="connsiteY2" fmla="*/ 10000 h 10000"/>
              <a:gd name="connsiteX3" fmla="*/ 33 w 10033"/>
              <a:gd name="connsiteY3" fmla="*/ 10000 h 10000"/>
              <a:gd name="connsiteX4" fmla="*/ 0 w 10033"/>
              <a:gd name="connsiteY4" fmla="*/ 478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3" h="10000">
                <a:moveTo>
                  <a:pt x="0" y="4788"/>
                </a:moveTo>
                <a:lnTo>
                  <a:pt x="10033" y="0"/>
                </a:lnTo>
                <a:lnTo>
                  <a:pt x="10033" y="10000"/>
                </a:lnTo>
                <a:lnTo>
                  <a:pt x="33" y="10000"/>
                </a:lnTo>
                <a:cubicBezTo>
                  <a:pt x="22" y="8263"/>
                  <a:pt x="11" y="6525"/>
                  <a:pt x="0" y="4788"/>
                </a:cubicBezTo>
                <a:close/>
              </a:path>
            </a:pathLst>
          </a:custGeom>
          <a:solidFill>
            <a:srgbClr val="EF4659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4A7E0E9A-C041-421A-B668-15D762ACE246}"/>
              </a:ext>
            </a:extLst>
          </p:cNvPr>
          <p:cNvSpPr/>
          <p:nvPr/>
        </p:nvSpPr>
        <p:spPr>
          <a:xfrm rot="16200000" flipV="1">
            <a:off x="-161930" y="161928"/>
            <a:ext cx="954888" cy="631032"/>
          </a:xfrm>
          <a:custGeom>
            <a:avLst/>
            <a:gdLst>
              <a:gd name="connsiteX0" fmla="*/ 954888 w 954888"/>
              <a:gd name="connsiteY0" fmla="*/ 631032 h 631032"/>
              <a:gd name="connsiteX1" fmla="*/ 954888 w 954888"/>
              <a:gd name="connsiteY1" fmla="*/ 0 h 631032"/>
              <a:gd name="connsiteX2" fmla="*/ 0 w 954888"/>
              <a:gd name="connsiteY2" fmla="*/ 338114 h 631032"/>
              <a:gd name="connsiteX3" fmla="*/ 2500 w 954888"/>
              <a:gd name="connsiteY3" fmla="*/ 631032 h 63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4888" h="631032">
                <a:moveTo>
                  <a:pt x="954888" y="631032"/>
                </a:moveTo>
                <a:lnTo>
                  <a:pt x="954888" y="0"/>
                </a:lnTo>
                <a:lnTo>
                  <a:pt x="0" y="338114"/>
                </a:lnTo>
                <a:lnTo>
                  <a:pt x="2500" y="631032"/>
                </a:lnTo>
                <a:close/>
              </a:path>
            </a:pathLst>
          </a:custGeom>
          <a:solidFill>
            <a:srgbClr val="EF4659"/>
          </a:solidFill>
          <a:ln>
            <a:noFill/>
          </a:ln>
          <a:effectLst>
            <a:outerShdw dist="254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6FFD724-0D16-40B3-B446-8790C29B3A68}"/>
              </a:ext>
            </a:extLst>
          </p:cNvPr>
          <p:cNvCxnSpPr>
            <a:cxnSpLocks/>
          </p:cNvCxnSpPr>
          <p:nvPr/>
        </p:nvCxnSpPr>
        <p:spPr>
          <a:xfrm>
            <a:off x="575948" y="954889"/>
            <a:ext cx="10800000" cy="0"/>
          </a:xfrm>
          <a:prstGeom prst="line">
            <a:avLst/>
          </a:prstGeom>
          <a:ln>
            <a:gradFill flip="none" rotWithShape="1">
              <a:gsLst>
                <a:gs pos="0">
                  <a:srgbClr val="EF4659"/>
                </a:gs>
                <a:gs pos="100000">
                  <a:srgbClr val="F1EEE9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FAEF16B-2931-4496-AAB6-6F5C52823476}"/>
              </a:ext>
            </a:extLst>
          </p:cNvPr>
          <p:cNvSpPr txBox="1"/>
          <p:nvPr/>
        </p:nvSpPr>
        <p:spPr>
          <a:xfrm>
            <a:off x="883764" y="0"/>
            <a:ext cx="863675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EF46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리뷰 텍스트 </a:t>
            </a:r>
            <a:r>
              <a:rPr lang="ko-KR" altLang="en-US" sz="28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전처리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(Preprocessing)</a:t>
            </a:r>
          </a:p>
          <a:p>
            <a:pPr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호텔 예약 사이트 리뷰 기반 추천 시스템 개발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789DF65-186C-4298-946F-9C5D9BBE970A}"/>
              </a:ext>
            </a:extLst>
          </p:cNvPr>
          <p:cNvSpPr/>
          <p:nvPr/>
        </p:nvSpPr>
        <p:spPr>
          <a:xfrm>
            <a:off x="883764" y="1474881"/>
            <a:ext cx="10978258" cy="4354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u="sng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3200" u="sng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 </a:t>
            </a:r>
            <a:r>
              <a:rPr lang="ko-KR" altLang="en-US" sz="3200" u="sng" dirty="0" err="1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전처리</a:t>
            </a:r>
            <a:r>
              <a:rPr lang="ko-KR" altLang="en-US" sz="3200" u="sng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작업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구두점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이모티콘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영어 제거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null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값 제거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3)  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자모음 중복 제거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4)  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공백 있는 행 제거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5)  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중복행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제거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6)  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맞춤법 검사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py-hanspell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→ 네이버 맞춤법 검사기를 이용한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파이썬용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한글 맞춤법 검사 라이브러리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1400" dirty="0">
              <a:solidFill>
                <a:prstClr val="white">
                  <a:lumMod val="50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8557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순서도: 수동 입력 22">
            <a:extLst>
              <a:ext uri="{FF2B5EF4-FFF2-40B4-BE49-F238E27FC236}">
                <a16:creationId xmlns:a16="http://schemas.microsoft.com/office/drawing/2014/main" id="{EDA03BA4-43CF-400E-A84C-E7265EB8A7C4}"/>
              </a:ext>
            </a:extLst>
          </p:cNvPr>
          <p:cNvSpPr/>
          <p:nvPr/>
        </p:nvSpPr>
        <p:spPr>
          <a:xfrm rot="16200000" flipV="1">
            <a:off x="-124360" y="124359"/>
            <a:ext cx="954888" cy="70617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3"/>
              <a:gd name="connsiteY0" fmla="*/ 4788 h 10000"/>
              <a:gd name="connsiteX1" fmla="*/ 10033 w 10033"/>
              <a:gd name="connsiteY1" fmla="*/ 0 h 10000"/>
              <a:gd name="connsiteX2" fmla="*/ 10033 w 10033"/>
              <a:gd name="connsiteY2" fmla="*/ 10000 h 10000"/>
              <a:gd name="connsiteX3" fmla="*/ 33 w 10033"/>
              <a:gd name="connsiteY3" fmla="*/ 10000 h 10000"/>
              <a:gd name="connsiteX4" fmla="*/ 0 w 10033"/>
              <a:gd name="connsiteY4" fmla="*/ 478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3" h="10000">
                <a:moveTo>
                  <a:pt x="0" y="4788"/>
                </a:moveTo>
                <a:lnTo>
                  <a:pt x="10033" y="0"/>
                </a:lnTo>
                <a:lnTo>
                  <a:pt x="10033" y="10000"/>
                </a:lnTo>
                <a:lnTo>
                  <a:pt x="33" y="10000"/>
                </a:lnTo>
                <a:cubicBezTo>
                  <a:pt x="22" y="8263"/>
                  <a:pt x="11" y="6525"/>
                  <a:pt x="0" y="4788"/>
                </a:cubicBezTo>
                <a:close/>
              </a:path>
            </a:pathLst>
          </a:custGeom>
          <a:solidFill>
            <a:srgbClr val="EF4659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4A7E0E9A-C041-421A-B668-15D762ACE246}"/>
              </a:ext>
            </a:extLst>
          </p:cNvPr>
          <p:cNvSpPr/>
          <p:nvPr/>
        </p:nvSpPr>
        <p:spPr>
          <a:xfrm rot="16200000" flipV="1">
            <a:off x="-161930" y="161928"/>
            <a:ext cx="954888" cy="631032"/>
          </a:xfrm>
          <a:custGeom>
            <a:avLst/>
            <a:gdLst>
              <a:gd name="connsiteX0" fmla="*/ 954888 w 954888"/>
              <a:gd name="connsiteY0" fmla="*/ 631032 h 631032"/>
              <a:gd name="connsiteX1" fmla="*/ 954888 w 954888"/>
              <a:gd name="connsiteY1" fmla="*/ 0 h 631032"/>
              <a:gd name="connsiteX2" fmla="*/ 0 w 954888"/>
              <a:gd name="connsiteY2" fmla="*/ 338114 h 631032"/>
              <a:gd name="connsiteX3" fmla="*/ 2500 w 954888"/>
              <a:gd name="connsiteY3" fmla="*/ 631032 h 63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4888" h="631032">
                <a:moveTo>
                  <a:pt x="954888" y="631032"/>
                </a:moveTo>
                <a:lnTo>
                  <a:pt x="954888" y="0"/>
                </a:lnTo>
                <a:lnTo>
                  <a:pt x="0" y="338114"/>
                </a:lnTo>
                <a:lnTo>
                  <a:pt x="2500" y="631032"/>
                </a:lnTo>
                <a:close/>
              </a:path>
            </a:pathLst>
          </a:custGeom>
          <a:solidFill>
            <a:srgbClr val="EF4659"/>
          </a:solidFill>
          <a:ln>
            <a:noFill/>
          </a:ln>
          <a:effectLst>
            <a:outerShdw dist="254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6FFD724-0D16-40B3-B446-8790C29B3A68}"/>
              </a:ext>
            </a:extLst>
          </p:cNvPr>
          <p:cNvCxnSpPr>
            <a:cxnSpLocks/>
          </p:cNvCxnSpPr>
          <p:nvPr/>
        </p:nvCxnSpPr>
        <p:spPr>
          <a:xfrm>
            <a:off x="575948" y="954889"/>
            <a:ext cx="10800000" cy="0"/>
          </a:xfrm>
          <a:prstGeom prst="line">
            <a:avLst/>
          </a:prstGeom>
          <a:ln>
            <a:gradFill flip="none" rotWithShape="1">
              <a:gsLst>
                <a:gs pos="0">
                  <a:srgbClr val="EF4659"/>
                </a:gs>
                <a:gs pos="100000">
                  <a:srgbClr val="F1EEE9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FAEF16B-2931-4496-AAB6-6F5C52823476}"/>
              </a:ext>
            </a:extLst>
          </p:cNvPr>
          <p:cNvSpPr txBox="1"/>
          <p:nvPr/>
        </p:nvSpPr>
        <p:spPr>
          <a:xfrm>
            <a:off x="883764" y="0"/>
            <a:ext cx="863675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EF46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리뷰 텍스트 </a:t>
            </a:r>
            <a:r>
              <a:rPr lang="ko-KR" altLang="en-US" sz="28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전처리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(Preprocessing)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prstClr val="white">
                    <a:lumMod val="7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Enjoy your stylish business and campus life with BIZCAM</a:t>
            </a:r>
            <a:endParaRPr lang="ko-KR" altLang="en-US" dirty="0"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789DF65-186C-4298-946F-9C5D9BBE970A}"/>
              </a:ext>
            </a:extLst>
          </p:cNvPr>
          <p:cNvSpPr/>
          <p:nvPr/>
        </p:nvSpPr>
        <p:spPr>
          <a:xfrm>
            <a:off x="973640" y="861774"/>
            <a:ext cx="10978258" cy="5863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u="sng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3200" u="sng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 </a:t>
            </a:r>
            <a:r>
              <a:rPr lang="ko-KR" altLang="en-US" sz="3200" u="sng" dirty="0" err="1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전처리</a:t>
            </a:r>
            <a:r>
              <a:rPr lang="ko-KR" altLang="en-US" sz="3200" u="sng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작업</a:t>
            </a:r>
            <a:endParaRPr lang="en-US" altLang="ko-KR" sz="3200" u="sng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TRAIN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데이터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(2/3)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와 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TEST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데이터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(1/3)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 분리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레이블링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(Labeling)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하기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</a:t>
            </a:r>
            <a:r>
              <a:rPr lang="ko-KR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①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평점 기반 모델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				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② 키워드 기반 모델 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	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리뷰평점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1~4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점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부정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(0)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	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리뷰평점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점    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긍정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(1)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					     n = {(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부정 키워드 개수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전체 키워드 개수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 * w} * 100 </a:t>
            </a:r>
          </a:p>
          <a:p>
            <a:pPr marL="457200" indent="-457200">
              <a:lnSpc>
                <a:spcPct val="150000"/>
              </a:lnSpc>
              <a:buAutoNum type="arabicParenR" startAt="3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토큰화와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불용어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제거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Mecab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Counter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 startAt="3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정수 인코딩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패딩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8CBCC49-BF45-4F46-B03D-168C0BB16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333692"/>
              </p:ext>
            </p:extLst>
          </p:nvPr>
        </p:nvGraphicFramePr>
        <p:xfrm>
          <a:off x="6843530" y="3007659"/>
          <a:ext cx="3795058" cy="23388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4431">
                  <a:extLst>
                    <a:ext uri="{9D8B030D-6E8A-4147-A177-3AD203B41FA5}">
                      <a16:colId xmlns:a16="http://schemas.microsoft.com/office/drawing/2014/main" val="892168865"/>
                    </a:ext>
                  </a:extLst>
                </a:gridCol>
                <a:gridCol w="1277968">
                  <a:extLst>
                    <a:ext uri="{9D8B030D-6E8A-4147-A177-3AD203B41FA5}">
                      <a16:colId xmlns:a16="http://schemas.microsoft.com/office/drawing/2014/main" val="633705382"/>
                    </a:ext>
                  </a:extLst>
                </a:gridCol>
                <a:gridCol w="1102659">
                  <a:extLst>
                    <a:ext uri="{9D8B030D-6E8A-4147-A177-3AD203B41FA5}">
                      <a16:colId xmlns:a16="http://schemas.microsoft.com/office/drawing/2014/main" val="4080219129"/>
                    </a:ext>
                  </a:extLst>
                </a:gridCol>
              </a:tblGrid>
              <a:tr h="34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n</a:t>
                      </a:r>
                      <a:endParaRPr lang="ko-KR" altLang="en-US" sz="16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키워드평점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레이블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528740"/>
                  </a:ext>
                </a:extLst>
              </a:tr>
              <a:tr h="34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0 &lt; n &lt; 10</a:t>
                      </a:r>
                      <a:endParaRPr lang="ko-KR" altLang="en-US" sz="16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5</a:t>
                      </a:r>
                      <a:endParaRPr lang="ko-KR" altLang="en-US" sz="16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긍정</a:t>
                      </a:r>
                      <a:r>
                        <a:rPr lang="en-US" altLang="ko-KR" sz="16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(1)</a:t>
                      </a:r>
                      <a:endParaRPr lang="ko-KR" altLang="en-US" sz="16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944569"/>
                  </a:ext>
                </a:extLst>
              </a:tr>
              <a:tr h="435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10 &lt;= n &lt; 20</a:t>
                      </a:r>
                      <a:endParaRPr lang="ko-KR" altLang="en-US" sz="16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4</a:t>
                      </a:r>
                      <a:endParaRPr lang="ko-KR" altLang="en-US" sz="16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41909"/>
                  </a:ext>
                </a:extLst>
              </a:tr>
              <a:tr h="435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20 &lt;= n &lt; 30</a:t>
                      </a:r>
                      <a:endParaRPr lang="ko-KR" altLang="en-US" sz="16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3</a:t>
                      </a:r>
                      <a:endParaRPr lang="ko-KR" altLang="en-US" sz="16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부정</a:t>
                      </a:r>
                      <a:r>
                        <a:rPr lang="en-US" altLang="ko-KR" sz="16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(0)</a:t>
                      </a:r>
                      <a:endParaRPr lang="ko-KR" altLang="en-US" sz="16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58947"/>
                  </a:ext>
                </a:extLst>
              </a:tr>
              <a:tr h="435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30 &lt;= n &lt; 40</a:t>
                      </a:r>
                      <a:endParaRPr lang="ko-KR" altLang="en-US" sz="16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2</a:t>
                      </a:r>
                      <a:endParaRPr lang="ko-KR" altLang="en-US" sz="16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74846"/>
                  </a:ext>
                </a:extLst>
              </a:tr>
              <a:tr h="34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40 &lt;= n</a:t>
                      </a:r>
                      <a:endParaRPr lang="ko-KR" altLang="en-US" sz="16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</a:t>
                      </a:r>
                      <a:endParaRPr lang="ko-KR" altLang="en-US" sz="16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883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2924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순서도: 수동 입력 22">
            <a:extLst>
              <a:ext uri="{FF2B5EF4-FFF2-40B4-BE49-F238E27FC236}">
                <a16:creationId xmlns:a16="http://schemas.microsoft.com/office/drawing/2014/main" id="{EDA03BA4-43CF-400E-A84C-E7265EB8A7C4}"/>
              </a:ext>
            </a:extLst>
          </p:cNvPr>
          <p:cNvSpPr/>
          <p:nvPr/>
        </p:nvSpPr>
        <p:spPr>
          <a:xfrm rot="16200000" flipV="1">
            <a:off x="-124360" y="124359"/>
            <a:ext cx="954888" cy="70617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3"/>
              <a:gd name="connsiteY0" fmla="*/ 4788 h 10000"/>
              <a:gd name="connsiteX1" fmla="*/ 10033 w 10033"/>
              <a:gd name="connsiteY1" fmla="*/ 0 h 10000"/>
              <a:gd name="connsiteX2" fmla="*/ 10033 w 10033"/>
              <a:gd name="connsiteY2" fmla="*/ 10000 h 10000"/>
              <a:gd name="connsiteX3" fmla="*/ 33 w 10033"/>
              <a:gd name="connsiteY3" fmla="*/ 10000 h 10000"/>
              <a:gd name="connsiteX4" fmla="*/ 0 w 10033"/>
              <a:gd name="connsiteY4" fmla="*/ 478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3" h="10000">
                <a:moveTo>
                  <a:pt x="0" y="4788"/>
                </a:moveTo>
                <a:lnTo>
                  <a:pt x="10033" y="0"/>
                </a:lnTo>
                <a:lnTo>
                  <a:pt x="10033" y="10000"/>
                </a:lnTo>
                <a:lnTo>
                  <a:pt x="33" y="10000"/>
                </a:lnTo>
                <a:cubicBezTo>
                  <a:pt x="22" y="8263"/>
                  <a:pt x="11" y="6525"/>
                  <a:pt x="0" y="4788"/>
                </a:cubicBezTo>
                <a:close/>
              </a:path>
            </a:pathLst>
          </a:custGeom>
          <a:solidFill>
            <a:srgbClr val="EF4659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4A7E0E9A-C041-421A-B668-15D762ACE246}"/>
              </a:ext>
            </a:extLst>
          </p:cNvPr>
          <p:cNvSpPr/>
          <p:nvPr/>
        </p:nvSpPr>
        <p:spPr>
          <a:xfrm rot="16200000" flipV="1">
            <a:off x="-161930" y="161928"/>
            <a:ext cx="954888" cy="631032"/>
          </a:xfrm>
          <a:custGeom>
            <a:avLst/>
            <a:gdLst>
              <a:gd name="connsiteX0" fmla="*/ 954888 w 954888"/>
              <a:gd name="connsiteY0" fmla="*/ 631032 h 631032"/>
              <a:gd name="connsiteX1" fmla="*/ 954888 w 954888"/>
              <a:gd name="connsiteY1" fmla="*/ 0 h 631032"/>
              <a:gd name="connsiteX2" fmla="*/ 0 w 954888"/>
              <a:gd name="connsiteY2" fmla="*/ 338114 h 631032"/>
              <a:gd name="connsiteX3" fmla="*/ 2500 w 954888"/>
              <a:gd name="connsiteY3" fmla="*/ 631032 h 63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4888" h="631032">
                <a:moveTo>
                  <a:pt x="954888" y="631032"/>
                </a:moveTo>
                <a:lnTo>
                  <a:pt x="954888" y="0"/>
                </a:lnTo>
                <a:lnTo>
                  <a:pt x="0" y="338114"/>
                </a:lnTo>
                <a:lnTo>
                  <a:pt x="2500" y="631032"/>
                </a:lnTo>
                <a:close/>
              </a:path>
            </a:pathLst>
          </a:custGeom>
          <a:solidFill>
            <a:srgbClr val="EF4659"/>
          </a:solidFill>
          <a:ln>
            <a:noFill/>
          </a:ln>
          <a:effectLst>
            <a:outerShdw dist="254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6FFD724-0D16-40B3-B446-8790C29B3A68}"/>
              </a:ext>
            </a:extLst>
          </p:cNvPr>
          <p:cNvCxnSpPr>
            <a:cxnSpLocks/>
          </p:cNvCxnSpPr>
          <p:nvPr/>
        </p:nvCxnSpPr>
        <p:spPr>
          <a:xfrm>
            <a:off x="575948" y="954889"/>
            <a:ext cx="10800000" cy="0"/>
          </a:xfrm>
          <a:prstGeom prst="line">
            <a:avLst/>
          </a:prstGeom>
          <a:ln>
            <a:gradFill flip="none" rotWithShape="1">
              <a:gsLst>
                <a:gs pos="0">
                  <a:srgbClr val="EF4659"/>
                </a:gs>
                <a:gs pos="100000">
                  <a:srgbClr val="F1EEE9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FAEF16B-2931-4496-AAB6-6F5C52823476}"/>
              </a:ext>
            </a:extLst>
          </p:cNvPr>
          <p:cNvSpPr txBox="1"/>
          <p:nvPr/>
        </p:nvSpPr>
        <p:spPr>
          <a:xfrm>
            <a:off x="883764" y="0"/>
            <a:ext cx="863675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EF46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모델링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(Modeling)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prstClr val="white">
                    <a:lumMod val="7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Enjoy your stylish business and campus life with BIZCAM</a:t>
            </a:r>
            <a:endParaRPr lang="ko-KR" altLang="en-US" dirty="0"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CEB915-A269-4756-8F58-E218C615B0E8}"/>
              </a:ext>
            </a:extLst>
          </p:cNvPr>
          <p:cNvSpPr/>
          <p:nvPr/>
        </p:nvSpPr>
        <p:spPr>
          <a:xfrm>
            <a:off x="883764" y="1474881"/>
            <a:ext cx="10978258" cy="4663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Model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 대 일 구조의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LSTM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Hyperparameter Setting :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	Embedding vector dimension : 100, hidden unit size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128</a:t>
            </a:r>
          </a:p>
          <a:p>
            <a:pPr marL="457200" indent="-457200">
              <a:lnSpc>
                <a:spcPct val="150000"/>
              </a:lnSpc>
              <a:buAutoNum type="arabicParenR" startAt="3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이진 분류 문제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긍정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부정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	-&gt;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출력층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logistic regression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	(activation function : sigmoid, loss function :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crossentropy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4)   Batch size : 64, Epochs : 15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5)   </a:t>
            </a:r>
            <a:r>
              <a:rPr lang="en-US" altLang="ko-KR" sz="2000" dirty="0" err="1">
                <a:solidFill>
                  <a:srgbClr val="EF46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EarlyStopping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: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validation loss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 증가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-&gt; Epoch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조기종료 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6)   </a:t>
            </a:r>
            <a:r>
              <a:rPr lang="en-US" altLang="ko-KR" sz="2000" dirty="0" err="1">
                <a:solidFill>
                  <a:srgbClr val="EF46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ModelCheckpoint</a:t>
            </a:r>
            <a:r>
              <a:rPr lang="en-US" altLang="ko-KR" sz="2000" dirty="0">
                <a:solidFill>
                  <a:srgbClr val="EF46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validation accuracy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이전보다 나아질 경우에만 모델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save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7)   Validation data : train data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81510303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순서도: 수동 입력 22">
            <a:extLst>
              <a:ext uri="{FF2B5EF4-FFF2-40B4-BE49-F238E27FC236}">
                <a16:creationId xmlns:a16="http://schemas.microsoft.com/office/drawing/2014/main" id="{EDA03BA4-43CF-400E-A84C-E7265EB8A7C4}"/>
              </a:ext>
            </a:extLst>
          </p:cNvPr>
          <p:cNvSpPr/>
          <p:nvPr/>
        </p:nvSpPr>
        <p:spPr>
          <a:xfrm rot="16200000" flipV="1">
            <a:off x="-124360" y="124359"/>
            <a:ext cx="954888" cy="70617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3"/>
              <a:gd name="connsiteY0" fmla="*/ 4788 h 10000"/>
              <a:gd name="connsiteX1" fmla="*/ 10033 w 10033"/>
              <a:gd name="connsiteY1" fmla="*/ 0 h 10000"/>
              <a:gd name="connsiteX2" fmla="*/ 10033 w 10033"/>
              <a:gd name="connsiteY2" fmla="*/ 10000 h 10000"/>
              <a:gd name="connsiteX3" fmla="*/ 33 w 10033"/>
              <a:gd name="connsiteY3" fmla="*/ 10000 h 10000"/>
              <a:gd name="connsiteX4" fmla="*/ 0 w 10033"/>
              <a:gd name="connsiteY4" fmla="*/ 478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3" h="10000">
                <a:moveTo>
                  <a:pt x="0" y="4788"/>
                </a:moveTo>
                <a:lnTo>
                  <a:pt x="10033" y="0"/>
                </a:lnTo>
                <a:lnTo>
                  <a:pt x="10033" y="10000"/>
                </a:lnTo>
                <a:lnTo>
                  <a:pt x="33" y="10000"/>
                </a:lnTo>
                <a:cubicBezTo>
                  <a:pt x="22" y="8263"/>
                  <a:pt x="11" y="6525"/>
                  <a:pt x="0" y="4788"/>
                </a:cubicBezTo>
                <a:close/>
              </a:path>
            </a:pathLst>
          </a:custGeom>
          <a:solidFill>
            <a:srgbClr val="EF4659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4A7E0E9A-C041-421A-B668-15D762ACE246}"/>
              </a:ext>
            </a:extLst>
          </p:cNvPr>
          <p:cNvSpPr/>
          <p:nvPr/>
        </p:nvSpPr>
        <p:spPr>
          <a:xfrm rot="16200000" flipV="1">
            <a:off x="-161930" y="161928"/>
            <a:ext cx="954888" cy="631032"/>
          </a:xfrm>
          <a:custGeom>
            <a:avLst/>
            <a:gdLst>
              <a:gd name="connsiteX0" fmla="*/ 954888 w 954888"/>
              <a:gd name="connsiteY0" fmla="*/ 631032 h 631032"/>
              <a:gd name="connsiteX1" fmla="*/ 954888 w 954888"/>
              <a:gd name="connsiteY1" fmla="*/ 0 h 631032"/>
              <a:gd name="connsiteX2" fmla="*/ 0 w 954888"/>
              <a:gd name="connsiteY2" fmla="*/ 338114 h 631032"/>
              <a:gd name="connsiteX3" fmla="*/ 2500 w 954888"/>
              <a:gd name="connsiteY3" fmla="*/ 631032 h 63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4888" h="631032">
                <a:moveTo>
                  <a:pt x="954888" y="631032"/>
                </a:moveTo>
                <a:lnTo>
                  <a:pt x="954888" y="0"/>
                </a:lnTo>
                <a:lnTo>
                  <a:pt x="0" y="338114"/>
                </a:lnTo>
                <a:lnTo>
                  <a:pt x="2500" y="631032"/>
                </a:lnTo>
                <a:close/>
              </a:path>
            </a:pathLst>
          </a:custGeom>
          <a:solidFill>
            <a:srgbClr val="EF4659"/>
          </a:solidFill>
          <a:ln>
            <a:noFill/>
          </a:ln>
          <a:effectLst>
            <a:outerShdw dist="254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6FFD724-0D16-40B3-B446-8790C29B3A68}"/>
              </a:ext>
            </a:extLst>
          </p:cNvPr>
          <p:cNvCxnSpPr>
            <a:cxnSpLocks/>
          </p:cNvCxnSpPr>
          <p:nvPr/>
        </p:nvCxnSpPr>
        <p:spPr>
          <a:xfrm>
            <a:off x="575948" y="954889"/>
            <a:ext cx="10800000" cy="0"/>
          </a:xfrm>
          <a:prstGeom prst="line">
            <a:avLst/>
          </a:prstGeom>
          <a:ln>
            <a:gradFill flip="none" rotWithShape="1">
              <a:gsLst>
                <a:gs pos="0">
                  <a:srgbClr val="EF4659"/>
                </a:gs>
                <a:gs pos="100000">
                  <a:srgbClr val="F1EEE9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FAEF16B-2931-4496-AAB6-6F5C52823476}"/>
              </a:ext>
            </a:extLst>
          </p:cNvPr>
          <p:cNvSpPr txBox="1"/>
          <p:nvPr/>
        </p:nvSpPr>
        <p:spPr>
          <a:xfrm>
            <a:off x="883764" y="0"/>
            <a:ext cx="863675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EF46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모델로 리뷰 예측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(Prediction)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prstClr val="white">
                    <a:lumMod val="7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Enjoy your stylish business and campus life with BIZCAM</a:t>
            </a:r>
            <a:endParaRPr lang="ko-KR" altLang="en-US" dirty="0"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628BD74-14AE-4BDB-91AE-3D553A83F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030524"/>
              </p:ext>
            </p:extLst>
          </p:nvPr>
        </p:nvGraphicFramePr>
        <p:xfrm>
          <a:off x="1574800" y="1732678"/>
          <a:ext cx="8128000" cy="3479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075905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34139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평점 기반 감성분석 모델</a:t>
                      </a:r>
                    </a:p>
                  </a:txBody>
                  <a:tcPr>
                    <a:solidFill>
                      <a:srgbClr val="EF46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키워드 기반 감성분석 모델</a:t>
                      </a:r>
                    </a:p>
                  </a:txBody>
                  <a:tcPr>
                    <a:solidFill>
                      <a:srgbClr val="EF46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0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- 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전체 리뷰 개수 </a:t>
                      </a: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: 111,172</a:t>
                      </a:r>
                    </a:p>
                    <a:p>
                      <a:pPr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   - 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긍정으로 판단한 리뷰 개수 </a:t>
                      </a: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: 77,269</a:t>
                      </a:r>
                    </a:p>
                    <a:p>
                      <a:pPr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   - 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부정으로 판단한 리뷰 개수 </a:t>
                      </a: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: 33,903</a:t>
                      </a:r>
                    </a:p>
                    <a:p>
                      <a:pPr latinLnBrk="1"/>
                      <a:endParaRPr lang="en-US" altLang="ko-KR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평점 라벨링과 일치 여부</a:t>
                      </a:r>
                      <a:endParaRPr lang="en-US" altLang="ko-KR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   - 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일치 </a:t>
                      </a: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: 86,750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   - 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불일치 </a:t>
                      </a: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: 24,422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정확도 </a:t>
                      </a: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: 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약 </a:t>
                      </a: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78.03%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*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시간 관계상 </a:t>
                      </a: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50,000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개 샘플로 예측</a:t>
                      </a:r>
                      <a:endParaRPr lang="en-US" altLang="ko-KR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….</a:t>
                      </a:r>
                    </a:p>
                    <a:p>
                      <a:pPr latinLnBrk="1"/>
                      <a:endParaRPr lang="en-US" altLang="ko-KR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- 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평점 라벨링과 일치 여부</a:t>
                      </a:r>
                    </a:p>
                    <a:p>
                      <a:pPr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   - 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일치 </a:t>
                      </a: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: 49,034</a:t>
                      </a:r>
                    </a:p>
                    <a:p>
                      <a:pPr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   - 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불일치 </a:t>
                      </a: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: 966</a:t>
                      </a:r>
                    </a:p>
                    <a:p>
                      <a:pPr latinLnBrk="1"/>
                      <a:endParaRPr lang="en-US" altLang="ko-KR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정확도 </a:t>
                      </a: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: 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약 </a:t>
                      </a: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98.07%</a:t>
                      </a:r>
                    </a:p>
                    <a:p>
                      <a:pPr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585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80291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순서도: 수동 입력 22">
            <a:extLst>
              <a:ext uri="{FF2B5EF4-FFF2-40B4-BE49-F238E27FC236}">
                <a16:creationId xmlns:a16="http://schemas.microsoft.com/office/drawing/2014/main" id="{EDA03BA4-43CF-400E-A84C-E7265EB8A7C4}"/>
              </a:ext>
            </a:extLst>
          </p:cNvPr>
          <p:cNvSpPr/>
          <p:nvPr/>
        </p:nvSpPr>
        <p:spPr>
          <a:xfrm rot="16200000" flipV="1">
            <a:off x="-124360" y="124359"/>
            <a:ext cx="954888" cy="70617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3"/>
              <a:gd name="connsiteY0" fmla="*/ 4788 h 10000"/>
              <a:gd name="connsiteX1" fmla="*/ 10033 w 10033"/>
              <a:gd name="connsiteY1" fmla="*/ 0 h 10000"/>
              <a:gd name="connsiteX2" fmla="*/ 10033 w 10033"/>
              <a:gd name="connsiteY2" fmla="*/ 10000 h 10000"/>
              <a:gd name="connsiteX3" fmla="*/ 33 w 10033"/>
              <a:gd name="connsiteY3" fmla="*/ 10000 h 10000"/>
              <a:gd name="connsiteX4" fmla="*/ 0 w 10033"/>
              <a:gd name="connsiteY4" fmla="*/ 478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3" h="10000">
                <a:moveTo>
                  <a:pt x="0" y="4788"/>
                </a:moveTo>
                <a:lnTo>
                  <a:pt x="10033" y="0"/>
                </a:lnTo>
                <a:lnTo>
                  <a:pt x="10033" y="10000"/>
                </a:lnTo>
                <a:lnTo>
                  <a:pt x="33" y="10000"/>
                </a:lnTo>
                <a:cubicBezTo>
                  <a:pt x="22" y="8263"/>
                  <a:pt x="11" y="6525"/>
                  <a:pt x="0" y="4788"/>
                </a:cubicBezTo>
                <a:close/>
              </a:path>
            </a:pathLst>
          </a:custGeom>
          <a:solidFill>
            <a:srgbClr val="EF4659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4A7E0E9A-C041-421A-B668-15D762ACE246}"/>
              </a:ext>
            </a:extLst>
          </p:cNvPr>
          <p:cNvSpPr/>
          <p:nvPr/>
        </p:nvSpPr>
        <p:spPr>
          <a:xfrm rot="16200000" flipV="1">
            <a:off x="-161930" y="161928"/>
            <a:ext cx="954888" cy="631032"/>
          </a:xfrm>
          <a:custGeom>
            <a:avLst/>
            <a:gdLst>
              <a:gd name="connsiteX0" fmla="*/ 954888 w 954888"/>
              <a:gd name="connsiteY0" fmla="*/ 631032 h 631032"/>
              <a:gd name="connsiteX1" fmla="*/ 954888 w 954888"/>
              <a:gd name="connsiteY1" fmla="*/ 0 h 631032"/>
              <a:gd name="connsiteX2" fmla="*/ 0 w 954888"/>
              <a:gd name="connsiteY2" fmla="*/ 338114 h 631032"/>
              <a:gd name="connsiteX3" fmla="*/ 2500 w 954888"/>
              <a:gd name="connsiteY3" fmla="*/ 631032 h 63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4888" h="631032">
                <a:moveTo>
                  <a:pt x="954888" y="631032"/>
                </a:moveTo>
                <a:lnTo>
                  <a:pt x="954888" y="0"/>
                </a:lnTo>
                <a:lnTo>
                  <a:pt x="0" y="338114"/>
                </a:lnTo>
                <a:lnTo>
                  <a:pt x="2500" y="631032"/>
                </a:lnTo>
                <a:close/>
              </a:path>
            </a:pathLst>
          </a:custGeom>
          <a:solidFill>
            <a:srgbClr val="EF4659"/>
          </a:solidFill>
          <a:ln>
            <a:noFill/>
          </a:ln>
          <a:effectLst>
            <a:outerShdw dist="254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6FFD724-0D16-40B3-B446-8790C29B3A68}"/>
              </a:ext>
            </a:extLst>
          </p:cNvPr>
          <p:cNvCxnSpPr>
            <a:cxnSpLocks/>
          </p:cNvCxnSpPr>
          <p:nvPr/>
        </p:nvCxnSpPr>
        <p:spPr>
          <a:xfrm>
            <a:off x="575948" y="954889"/>
            <a:ext cx="10800000" cy="0"/>
          </a:xfrm>
          <a:prstGeom prst="line">
            <a:avLst/>
          </a:prstGeom>
          <a:ln>
            <a:gradFill flip="none" rotWithShape="1">
              <a:gsLst>
                <a:gs pos="0">
                  <a:srgbClr val="EF4659"/>
                </a:gs>
                <a:gs pos="100000">
                  <a:srgbClr val="F1EEE9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FAEF16B-2931-4496-AAB6-6F5C52823476}"/>
              </a:ext>
            </a:extLst>
          </p:cNvPr>
          <p:cNvSpPr txBox="1"/>
          <p:nvPr/>
        </p:nvSpPr>
        <p:spPr>
          <a:xfrm>
            <a:off x="883764" y="0"/>
            <a:ext cx="863675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EF46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추천 시스템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(Recommendation System)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prstClr val="white">
                    <a:lumMod val="7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Enjoy your stylish business and campus life with BIZCAM</a:t>
            </a:r>
            <a:endParaRPr lang="ko-KR" altLang="en-US" dirty="0"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3CACD6-0534-4D5F-80C6-908089C6DEE7}"/>
              </a:ext>
            </a:extLst>
          </p:cNvPr>
          <p:cNvSpPr/>
          <p:nvPr/>
        </p:nvSpPr>
        <p:spPr>
          <a:xfrm>
            <a:off x="1018234" y="1247411"/>
            <a:ext cx="10978258" cy="508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EF46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키워드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기반 감성분석 모델의 정확도가 더 높으므로 이를 바탕으로 긍정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부정리뷰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레이블된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표 작성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3204BA3A-FFA4-4965-8000-6DC2B4126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753436"/>
              </p:ext>
            </p:extLst>
          </p:nvPr>
        </p:nvGraphicFramePr>
        <p:xfrm>
          <a:off x="631030" y="1914295"/>
          <a:ext cx="10800000" cy="22852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7075905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134139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64137600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78310555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25393310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38451928"/>
                    </a:ext>
                  </a:extLst>
                </a:gridCol>
              </a:tblGrid>
              <a:tr h="457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호텔이름</a:t>
                      </a:r>
                    </a:p>
                  </a:txBody>
                  <a:tcPr>
                    <a:solidFill>
                      <a:srgbClr val="EF46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리뷰내용</a:t>
                      </a:r>
                    </a:p>
                  </a:txBody>
                  <a:tcPr>
                    <a:solidFill>
                      <a:srgbClr val="EF46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긍정키워드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개수</a:t>
                      </a:r>
                    </a:p>
                  </a:txBody>
                  <a:tcPr>
                    <a:solidFill>
                      <a:srgbClr val="EF46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부정키워드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개수</a:t>
                      </a:r>
                    </a:p>
                  </a:txBody>
                  <a:tcPr>
                    <a:solidFill>
                      <a:srgbClr val="EF46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키워드별점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solidFill>
                      <a:srgbClr val="EF46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긍정</a:t>
                      </a: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/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부정</a:t>
                      </a:r>
                    </a:p>
                  </a:txBody>
                  <a:tcPr>
                    <a:solidFill>
                      <a:srgbClr val="EF46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09973"/>
                  </a:ext>
                </a:extLst>
              </a:tr>
              <a:tr h="457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A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호텔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4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4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긍정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585659"/>
                  </a:ext>
                </a:extLst>
              </a:tr>
              <a:tr h="457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A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호텔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5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836637"/>
                  </a:ext>
                </a:extLst>
              </a:tr>
              <a:tr h="457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85062"/>
                  </a:ext>
                </a:extLst>
              </a:tr>
              <a:tr h="457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B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호텔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6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5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긍정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1241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65ACA4A-C658-4AEC-8894-CBB23AAFF6B5}"/>
              </a:ext>
            </a:extLst>
          </p:cNvPr>
          <p:cNvSpPr/>
          <p:nvPr/>
        </p:nvSpPr>
        <p:spPr>
          <a:xfrm>
            <a:off x="821010" y="4632935"/>
            <a:ext cx="10978258" cy="1893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추천 알고리즘 계산식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	</a:t>
            </a:r>
            <a:r>
              <a:rPr lang="ko-KR" altLang="en-US" sz="2000" dirty="0">
                <a:solidFill>
                  <a:srgbClr val="EF46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네거티브 점수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= (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부정리뷰 개수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전체 리뷰개수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 X 100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	→ 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네거티브 점수 최하위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개를 뽑아서 추천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부정적인 리뷰에 가중치를 두어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매긴 점수이므로 좀 더 안전한 선택을 할 수 있을 것으로 기대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822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736</Words>
  <Application>Microsoft Office PowerPoint</Application>
  <PresentationFormat>와이드스크린</PresentationFormat>
  <Paragraphs>135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KoPub돋움체 Bold</vt:lpstr>
      <vt:lpstr>KoPub돋움체 Medium</vt:lpstr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우 문주</cp:lastModifiedBy>
  <cp:revision>7</cp:revision>
  <dcterms:created xsi:type="dcterms:W3CDTF">2022-01-30T05:26:12Z</dcterms:created>
  <dcterms:modified xsi:type="dcterms:W3CDTF">2022-02-10T04:18:39Z</dcterms:modified>
</cp:coreProperties>
</file>