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Robo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oboto-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Roboto-italic.fntdata"/><Relationship Id="rId21" Type="http://schemas.openxmlformats.org/officeDocument/2006/relationships/slide" Target="slides/slide16.xml"/><Relationship Id="rId43" Type="http://schemas.openxmlformats.org/officeDocument/2006/relationships/font" Target="fonts/Robot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9f9f8bb7e_0_4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9f9f8bb7e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a6b1c535b_0_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a6b1c535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a6b1c535b_0_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a6b1c535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a6b1c535b_0_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a6b1c535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a6b1c535b_0_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a6b1c535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a6b1c535b_0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a6b1c535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9f9f8bb7e_0_6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9f9f8bb7e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a6b1c535b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ca6b1c535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9f9f8bb7e_1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9f9f8bb7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a6b1c535b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ca6b1c53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ca6b1c535b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ca6b1c535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ca6b1c535b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ca6b1c535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ca6b1c535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ca6b1c535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a6b1c535b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a6b1c535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c9f9f8bb7e_0_4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c9f9f8bb7e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c9f9f8bb7e_0_5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c9f9f8bb7e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c9f9f8bb7e_0_5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c9f9f8bb7e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c9f9f8bb7e_0_9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c9f9f8bb7e_0_9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c9f9f8bb7e_0_9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c9f9f8bb7e_0_9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c9f9f8bb7e_1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c9f9f8bb7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c9f9f8bb7e_0_9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c9f9f8bb7e_0_9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c9f9f8bb7e_0_9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c9f9f8bb7e_0_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c9f9f8bb7e_0_9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c9f9f8bb7e_0_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c9f9f8bb7e_0_9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c9f9f8bb7e_0_9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c6f980f91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c6f980f9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ca6b1c535b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ca6b1c535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ca6b1c535b_0_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ca6b1c535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a6b1c535b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a6b1c535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a6b1c535b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a6b1c535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a6b1c535b_0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a6b1c535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a6b1c535b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a6b1c535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H1N1 and Seasonal Flu Vaccine</a:t>
            </a:r>
            <a:endParaRPr/>
          </a:p>
          <a:p>
            <a:pPr indent="0" lvl="0" marL="0" rtl="0" algn="l">
              <a:spcBef>
                <a:spcPts val="0"/>
              </a:spcBef>
              <a:spcAft>
                <a:spcPts val="0"/>
              </a:spcAft>
              <a:buNone/>
            </a:pPr>
            <a:r>
              <a:rPr lang="en"/>
              <a:t>Administration Data</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March 24,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Feature Interactions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 name="Shape 142"/>
        <p:cNvGrpSpPr/>
        <p:nvPr/>
      </p:nvGrpSpPr>
      <p:grpSpPr>
        <a:xfrm>
          <a:off x="0" y="0"/>
          <a:ext cx="0" cy="0"/>
          <a:chOff x="0" y="0"/>
          <a:chExt cx="0" cy="0"/>
        </a:xfrm>
      </p:grpSpPr>
      <p:sp>
        <p:nvSpPr>
          <p:cNvPr id="143" name="Google Shape;143;p23"/>
          <p:cNvSpPr txBox="1"/>
          <p:nvPr>
            <p:ph type="title"/>
          </p:nvPr>
        </p:nvSpPr>
        <p:spPr>
          <a:xfrm>
            <a:off x="414225" y="1485650"/>
            <a:ext cx="3068400" cy="1675800"/>
          </a:xfrm>
          <a:prstGeom prst="rect">
            <a:avLst/>
          </a:prstGeom>
          <a:solidFill>
            <a:schemeClr val="lt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rmAutofit/>
          </a:bodyPr>
          <a:lstStyle/>
          <a:p>
            <a:pPr indent="0" lvl="0" marL="0" rtl="0" algn="ctr">
              <a:spcBef>
                <a:spcPts val="0"/>
              </a:spcBef>
              <a:spcAft>
                <a:spcPts val="0"/>
              </a:spcAft>
              <a:buNone/>
            </a:pPr>
            <a:r>
              <a:rPr lang="en"/>
              <a:t>H1N1</a:t>
            </a:r>
            <a:endParaRPr/>
          </a:p>
          <a:p>
            <a:pPr indent="0" lvl="0" marL="0" rtl="0" algn="ctr">
              <a:spcBef>
                <a:spcPts val="0"/>
              </a:spcBef>
              <a:spcAft>
                <a:spcPts val="0"/>
              </a:spcAft>
              <a:buNone/>
            </a:pPr>
            <a:r>
              <a:rPr lang="en"/>
              <a:t>(Behavioral)</a:t>
            </a:r>
            <a:endParaRPr/>
          </a:p>
        </p:txBody>
      </p:sp>
      <p:pic>
        <p:nvPicPr>
          <p:cNvPr id="144" name="Google Shape;144;p23"/>
          <p:cNvPicPr preferRelativeResize="0"/>
          <p:nvPr/>
        </p:nvPicPr>
        <p:blipFill>
          <a:blip r:embed="rId3">
            <a:alphaModFix/>
          </a:blip>
          <a:stretch>
            <a:fillRect/>
          </a:stretch>
        </p:blipFill>
        <p:spPr>
          <a:xfrm>
            <a:off x="3780150" y="308550"/>
            <a:ext cx="5025524" cy="4030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228325" y="1510775"/>
            <a:ext cx="3093300" cy="167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H1N1</a:t>
            </a:r>
            <a:endParaRPr/>
          </a:p>
          <a:p>
            <a:pPr indent="0" lvl="0" marL="0" rtl="0" algn="ctr">
              <a:spcBef>
                <a:spcPts val="0"/>
              </a:spcBef>
              <a:spcAft>
                <a:spcPts val="0"/>
              </a:spcAft>
              <a:buNone/>
            </a:pPr>
            <a:r>
              <a:rPr lang="en"/>
              <a:t>(Opinion)</a:t>
            </a:r>
            <a:endParaRPr/>
          </a:p>
        </p:txBody>
      </p:sp>
      <p:pic>
        <p:nvPicPr>
          <p:cNvPr id="150" name="Google Shape;150;p24"/>
          <p:cNvPicPr preferRelativeResize="0"/>
          <p:nvPr/>
        </p:nvPicPr>
        <p:blipFill>
          <a:blip r:embed="rId3">
            <a:alphaModFix/>
          </a:blip>
          <a:stretch>
            <a:fillRect/>
          </a:stretch>
        </p:blipFill>
        <p:spPr>
          <a:xfrm>
            <a:off x="3705825" y="237338"/>
            <a:ext cx="5263475" cy="4222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265500" y="1733850"/>
            <a:ext cx="3452700" cy="167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Seasonal Flu</a:t>
            </a:r>
            <a:endParaRPr/>
          </a:p>
          <a:p>
            <a:pPr indent="0" lvl="0" marL="0" rtl="0" algn="ctr">
              <a:spcBef>
                <a:spcPts val="0"/>
              </a:spcBef>
              <a:spcAft>
                <a:spcPts val="0"/>
              </a:spcAft>
              <a:buNone/>
            </a:pPr>
            <a:r>
              <a:rPr lang="en"/>
              <a:t>(Behavioral)</a:t>
            </a:r>
            <a:endParaRPr/>
          </a:p>
        </p:txBody>
      </p:sp>
      <p:pic>
        <p:nvPicPr>
          <p:cNvPr id="156" name="Google Shape;156;p25"/>
          <p:cNvPicPr preferRelativeResize="0"/>
          <p:nvPr/>
        </p:nvPicPr>
        <p:blipFill>
          <a:blip r:embed="rId3">
            <a:alphaModFix/>
          </a:blip>
          <a:stretch>
            <a:fillRect/>
          </a:stretch>
        </p:blipFill>
        <p:spPr>
          <a:xfrm>
            <a:off x="3662050" y="152400"/>
            <a:ext cx="5329550" cy="4247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265500" y="1733850"/>
            <a:ext cx="3279300" cy="167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Seasonal Flu</a:t>
            </a:r>
            <a:endParaRPr/>
          </a:p>
          <a:p>
            <a:pPr indent="0" lvl="0" marL="0" rtl="0" algn="ctr">
              <a:spcBef>
                <a:spcPts val="0"/>
              </a:spcBef>
              <a:spcAft>
                <a:spcPts val="0"/>
              </a:spcAft>
              <a:buNone/>
            </a:pPr>
            <a:r>
              <a:rPr lang="en"/>
              <a:t>(Opinion)</a:t>
            </a:r>
            <a:endParaRPr/>
          </a:p>
        </p:txBody>
      </p:sp>
      <p:pic>
        <p:nvPicPr>
          <p:cNvPr id="162" name="Google Shape;162;p26"/>
          <p:cNvPicPr preferRelativeResize="0"/>
          <p:nvPr/>
        </p:nvPicPr>
        <p:blipFill>
          <a:blip r:embed="rId3">
            <a:alphaModFix/>
          </a:blip>
          <a:stretch>
            <a:fillRect/>
          </a:stretch>
        </p:blipFill>
        <p:spPr>
          <a:xfrm>
            <a:off x="3785800" y="152400"/>
            <a:ext cx="5205800" cy="4160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Feature Engineering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265500" y="1733850"/>
            <a:ext cx="4045200" cy="167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Null Values</a:t>
            </a:r>
            <a:endParaRPr/>
          </a:p>
        </p:txBody>
      </p:sp>
      <p:sp>
        <p:nvSpPr>
          <p:cNvPr id="173" name="Google Shape;173;p2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lnSpcReduction="20000"/>
          </a:bodyPr>
          <a:lstStyle/>
          <a:p>
            <a:pPr indent="0" lvl="0" marL="0" rtl="0" algn="l">
              <a:spcBef>
                <a:spcPts val="0"/>
              </a:spcBef>
              <a:spcAft>
                <a:spcPts val="0"/>
              </a:spcAft>
              <a:buNone/>
            </a:pPr>
            <a:r>
              <a:rPr lang="en"/>
              <a:t>Null values were replaced with the mode of each feature. This was ideal in our situation because there were many categorical </a:t>
            </a:r>
            <a:r>
              <a:rPr lang="en"/>
              <a:t>variables. Choosing the mode selected the most common response for each feature.</a:t>
            </a:r>
            <a:endParaRPr/>
          </a:p>
          <a:p>
            <a:pPr indent="0" lvl="0" marL="0" rtl="0" algn="l">
              <a:spcBef>
                <a:spcPts val="1200"/>
              </a:spcBef>
              <a:spcAft>
                <a:spcPts val="1200"/>
              </a:spcAft>
              <a:buNone/>
            </a:pPr>
            <a:r>
              <a:rPr lang="en"/>
              <a:t>'health_insurance', 'income_poverty', 'employment_industry', and 'employment_occupation' had very high numbers of missing values so I removed them from the analysis.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265500" y="1733850"/>
            <a:ext cx="4045200" cy="167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One-Hot Encoding</a:t>
            </a:r>
            <a:endParaRPr/>
          </a:p>
        </p:txBody>
      </p:sp>
      <p:sp>
        <p:nvSpPr>
          <p:cNvPr id="179" name="Google Shape;179;p2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lnSpcReduction="10000"/>
          </a:bodyPr>
          <a:lstStyle/>
          <a:p>
            <a:pPr indent="0" lvl="0" marL="0" rtl="0" algn="l">
              <a:spcBef>
                <a:spcPts val="0"/>
              </a:spcBef>
              <a:spcAft>
                <a:spcPts val="0"/>
              </a:spcAft>
              <a:buNone/>
            </a:pPr>
            <a:r>
              <a:rPr lang="en"/>
              <a:t>One-hot encoding is a type of vector representation in which all of the elements in a vector are 0, except for one, which has 1 as its value, where 1 represents a boolean specifying a category of the element. </a:t>
            </a:r>
            <a:endParaRPr/>
          </a:p>
          <a:p>
            <a:pPr indent="0" lvl="0" marL="0" rtl="0" algn="l">
              <a:spcBef>
                <a:spcPts val="1200"/>
              </a:spcBef>
              <a:spcAft>
                <a:spcPts val="1200"/>
              </a:spcAft>
              <a:buNone/>
            </a:pPr>
            <a:r>
              <a:rPr lang="en"/>
              <a:t>This allowed me to utilize more features than I would have previously been able to use to make a stronger model.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 Preparation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265500" y="1733850"/>
            <a:ext cx="4045200" cy="167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Training and Test Data Split</a:t>
            </a:r>
            <a:endParaRPr/>
          </a:p>
        </p:txBody>
      </p:sp>
      <p:sp>
        <p:nvSpPr>
          <p:cNvPr id="190" name="Google Shape;190;p3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So that the model performance can be evaluated accurately, we will split our dataset into training and test datasets. The models will be trained with the training data and then evaluated by comparing the predictions for the test set to the actual results.</a:t>
            </a:r>
            <a:endParaRPr/>
          </a:p>
          <a:p>
            <a:pPr indent="0" lvl="0" marL="0" rtl="0" algn="l">
              <a:spcBef>
                <a:spcPts val="1200"/>
              </a:spcBef>
              <a:spcAft>
                <a:spcPts val="1200"/>
              </a:spcAft>
              <a:buNone/>
            </a:pPr>
            <a:r>
              <a:rPr lang="en"/>
              <a:t>For this scenario, I split the dataset into 80% training and 20% test data.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National 2009 H1N1 Flu Survey (NHFS) was sponsored by the National Center for Immunization and Respiratory Diseases (NCIRD) and conducted jointly by NCIRD and the National Center for Health Statistics (NCHS), Centers for Disease Control and Prevention (CDC). The NHFS was a list-assisted random-digit-dialing telephone survey of households, designed to monitor influenza immunization coverage in the 2009-10 season.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265500" y="1733850"/>
            <a:ext cx="4045200" cy="167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Training and Test Data Split</a:t>
            </a:r>
            <a:endParaRPr/>
          </a:p>
        </p:txBody>
      </p:sp>
      <p:sp>
        <p:nvSpPr>
          <p:cNvPr id="196" name="Google Shape;196;p32"/>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Two different training and test data sets were split. I created one training and test set that identified the target variable as ‘h1n1_vaccine’ and I </a:t>
            </a:r>
            <a:r>
              <a:rPr lang="en"/>
              <a:t>created</a:t>
            </a:r>
            <a:r>
              <a:rPr lang="en"/>
              <a:t> one training and test set that identified the target variable as ‘seasonal_vaccine’.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265500" y="1733850"/>
            <a:ext cx="4045200" cy="167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Feature</a:t>
            </a:r>
            <a:endParaRPr/>
          </a:p>
          <a:p>
            <a:pPr indent="0" lvl="0" marL="0" rtl="0" algn="ctr">
              <a:spcBef>
                <a:spcPts val="0"/>
              </a:spcBef>
              <a:spcAft>
                <a:spcPts val="0"/>
              </a:spcAft>
              <a:buNone/>
            </a:pPr>
            <a:r>
              <a:rPr lang="en"/>
              <a:t>Scaling </a:t>
            </a:r>
            <a:endParaRPr/>
          </a:p>
        </p:txBody>
      </p:sp>
      <p:sp>
        <p:nvSpPr>
          <p:cNvPr id="202" name="Google Shape;202;p3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Feature scaling was applied to these training and test datasets. Feature scaling normalizes the data so that modeling is easily calculable and in order to standardize the range of functionality of the input dataset.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Feature Selection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265500" y="1733850"/>
            <a:ext cx="4045200" cy="167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Lasso (L1) Regularization</a:t>
            </a:r>
            <a:endParaRPr/>
          </a:p>
        </p:txBody>
      </p:sp>
      <p:sp>
        <p:nvSpPr>
          <p:cNvPr id="213" name="Google Shape;213;p3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lnSpcReduction="10000"/>
          </a:bodyPr>
          <a:lstStyle/>
          <a:p>
            <a:pPr indent="0" lvl="0" marL="0" rtl="0" algn="l">
              <a:spcBef>
                <a:spcPts val="0"/>
              </a:spcBef>
              <a:spcAft>
                <a:spcPts val="0"/>
              </a:spcAft>
              <a:buNone/>
            </a:pPr>
            <a:r>
              <a:rPr lang="en"/>
              <a:t>I utilized Lasso (L1-Regularization) for feature selection. This method determines the most important variables to include in analysis and zeros out the coefficients for the less important features in a way that avoids overfitting. This allows for a more robust model. </a:t>
            </a:r>
            <a:endParaRPr/>
          </a:p>
          <a:p>
            <a:pPr indent="0" lvl="0" marL="0" rtl="0" algn="l">
              <a:spcBef>
                <a:spcPts val="1200"/>
              </a:spcBef>
              <a:spcAft>
                <a:spcPts val="1200"/>
              </a:spcAft>
              <a:buNone/>
            </a:pPr>
            <a:r>
              <a:rPr lang="en"/>
              <a:t>This was performed on both the H1N1 and Seasonal Flu datasets separately.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6"/>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Modeling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265500" y="1733850"/>
            <a:ext cx="4045200" cy="167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Models Tested</a:t>
            </a:r>
            <a:endParaRPr/>
          </a:p>
        </p:txBody>
      </p:sp>
      <p:sp>
        <p:nvSpPr>
          <p:cNvPr id="224" name="Google Shape;224;p3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Logistic Regression</a:t>
            </a:r>
            <a:endParaRPr/>
          </a:p>
          <a:p>
            <a:pPr indent="-342900" lvl="0" marL="457200" rtl="0" algn="l">
              <a:spcBef>
                <a:spcPts val="0"/>
              </a:spcBef>
              <a:spcAft>
                <a:spcPts val="0"/>
              </a:spcAft>
              <a:buSzPts val="1800"/>
              <a:buChar char="●"/>
            </a:pPr>
            <a:r>
              <a:rPr lang="en"/>
              <a:t>K-Nearest Neighbors</a:t>
            </a:r>
            <a:endParaRPr/>
          </a:p>
          <a:p>
            <a:pPr indent="-342900" lvl="0" marL="457200" rtl="0" algn="l">
              <a:spcBef>
                <a:spcPts val="0"/>
              </a:spcBef>
              <a:spcAft>
                <a:spcPts val="0"/>
              </a:spcAft>
              <a:buSzPts val="1800"/>
              <a:buChar char="●"/>
            </a:pPr>
            <a:r>
              <a:rPr lang="en"/>
              <a:t>Gradient Boosting Classifier</a:t>
            </a:r>
            <a:endParaRPr/>
          </a:p>
          <a:p>
            <a:pPr indent="-342900" lvl="0" marL="457200" rtl="0" algn="l">
              <a:spcBef>
                <a:spcPts val="0"/>
              </a:spcBef>
              <a:spcAft>
                <a:spcPts val="0"/>
              </a:spcAft>
              <a:buSzPts val="1800"/>
              <a:buChar char="●"/>
            </a:pPr>
            <a:r>
              <a:rPr lang="en"/>
              <a:t>Decision Tree</a:t>
            </a:r>
            <a:endParaRPr/>
          </a:p>
          <a:p>
            <a:pPr indent="-342900" lvl="0" marL="457200" rtl="0" algn="l">
              <a:spcBef>
                <a:spcPts val="0"/>
              </a:spcBef>
              <a:spcAft>
                <a:spcPts val="0"/>
              </a:spcAft>
              <a:buSzPts val="1800"/>
              <a:buChar char="●"/>
            </a:pPr>
            <a:r>
              <a:rPr lang="en"/>
              <a:t>Decision Tree with Tuning</a:t>
            </a:r>
            <a:endParaRPr/>
          </a:p>
          <a:p>
            <a:pPr indent="-342900" lvl="0" marL="457200" rtl="0" algn="l">
              <a:spcBef>
                <a:spcPts val="0"/>
              </a:spcBef>
              <a:spcAft>
                <a:spcPts val="0"/>
              </a:spcAft>
              <a:buSzPts val="1800"/>
              <a:buChar char="●"/>
            </a:pPr>
            <a:r>
              <a:rPr lang="en"/>
              <a:t>Random Forest</a:t>
            </a:r>
            <a:endParaRPr/>
          </a:p>
          <a:p>
            <a:pPr indent="-342900" lvl="0" marL="457200" rtl="0" algn="l">
              <a:spcBef>
                <a:spcPts val="0"/>
              </a:spcBef>
              <a:spcAft>
                <a:spcPts val="0"/>
              </a:spcAft>
              <a:buSzPts val="1800"/>
              <a:buChar char="●"/>
            </a:pPr>
            <a:r>
              <a:rPr lang="en"/>
              <a:t>Random Forest with Tuning</a:t>
            </a:r>
            <a:endParaRPr/>
          </a:p>
          <a:p>
            <a:pPr indent="-342900" lvl="0" marL="457200" rtl="0" algn="l">
              <a:spcBef>
                <a:spcPts val="0"/>
              </a:spcBef>
              <a:spcAft>
                <a:spcPts val="0"/>
              </a:spcAft>
              <a:buSzPts val="1800"/>
              <a:buChar char="●"/>
            </a:pPr>
            <a:r>
              <a:rPr lang="en"/>
              <a:t>Voting Classifier Ensemble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8"/>
          <p:cNvSpPr txBox="1"/>
          <p:nvPr>
            <p:ph type="title"/>
          </p:nvPr>
        </p:nvSpPr>
        <p:spPr>
          <a:xfrm>
            <a:off x="265500" y="1733850"/>
            <a:ext cx="4045200" cy="167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Metrics</a:t>
            </a:r>
            <a:endParaRPr/>
          </a:p>
        </p:txBody>
      </p:sp>
      <p:sp>
        <p:nvSpPr>
          <p:cNvPr id="230" name="Google Shape;230;p3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Accuracy</a:t>
            </a:r>
            <a:endParaRPr/>
          </a:p>
          <a:p>
            <a:pPr indent="0" lvl="0" marL="0" rtl="0" algn="l">
              <a:spcBef>
                <a:spcPts val="1200"/>
              </a:spcBef>
              <a:spcAft>
                <a:spcPts val="0"/>
              </a:spcAft>
              <a:buNone/>
            </a:pPr>
            <a:r>
              <a:rPr lang="en"/>
              <a:t>Precision</a:t>
            </a:r>
            <a:endParaRPr/>
          </a:p>
          <a:p>
            <a:pPr indent="0" lvl="0" marL="0" rtl="0" algn="l">
              <a:spcBef>
                <a:spcPts val="1200"/>
              </a:spcBef>
              <a:spcAft>
                <a:spcPts val="0"/>
              </a:spcAft>
              <a:buNone/>
            </a:pPr>
            <a:r>
              <a:rPr lang="en"/>
              <a:t>Recall</a:t>
            </a:r>
            <a:endParaRPr/>
          </a:p>
          <a:p>
            <a:pPr indent="0" lvl="0" marL="0" rtl="0" algn="l">
              <a:spcBef>
                <a:spcPts val="1200"/>
              </a:spcBef>
              <a:spcAft>
                <a:spcPts val="0"/>
              </a:spcAft>
              <a:buNone/>
            </a:pPr>
            <a:r>
              <a:rPr lang="en"/>
              <a:t>F1 Score</a:t>
            </a:r>
            <a:endParaRPr/>
          </a:p>
          <a:p>
            <a:pPr indent="0" lvl="0" marL="0" rtl="0" algn="l">
              <a:spcBef>
                <a:spcPts val="1200"/>
              </a:spcBef>
              <a:spcAft>
                <a:spcPts val="0"/>
              </a:spcAft>
              <a:buNone/>
            </a:pPr>
            <a:r>
              <a:rPr lang="en"/>
              <a:t>Misclassified Samples </a:t>
            </a:r>
            <a:endParaRPr/>
          </a:p>
          <a:p>
            <a:pPr indent="0" lvl="0" marL="0" rtl="0" algn="l">
              <a:spcBef>
                <a:spcPts val="1200"/>
              </a:spcBef>
              <a:spcAft>
                <a:spcPts val="1200"/>
              </a:spcAft>
              <a:buNone/>
            </a:pPr>
            <a:r>
              <a:rPr lang="en"/>
              <a:t>AUC/ROC Score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9"/>
          <p:cNvSpPr txBox="1"/>
          <p:nvPr>
            <p:ph type="title"/>
          </p:nvPr>
        </p:nvSpPr>
        <p:spPr>
          <a:xfrm>
            <a:off x="598100" y="2152347"/>
            <a:ext cx="8222100" cy="83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All Models &amp; Metrics - H1N1 Vaccine</a:t>
            </a:r>
            <a:endParaRPr/>
          </a:p>
        </p:txBody>
      </p:sp>
      <p:pic>
        <p:nvPicPr>
          <p:cNvPr id="236" name="Google Shape;236;p39"/>
          <p:cNvPicPr preferRelativeResize="0"/>
          <p:nvPr/>
        </p:nvPicPr>
        <p:blipFill>
          <a:blip r:embed="rId3">
            <a:alphaModFix/>
          </a:blip>
          <a:stretch>
            <a:fillRect/>
          </a:stretch>
        </p:blipFill>
        <p:spPr>
          <a:xfrm>
            <a:off x="0" y="263081"/>
            <a:ext cx="9143999" cy="461733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0"/>
          <p:cNvSpPr txBox="1"/>
          <p:nvPr>
            <p:ph type="title"/>
          </p:nvPr>
        </p:nvSpPr>
        <p:spPr>
          <a:xfrm>
            <a:off x="598100" y="2152347"/>
            <a:ext cx="8222100" cy="83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All Models &amp; Metrics - Seasonal Flu Vaccine</a:t>
            </a:r>
            <a:endParaRPr/>
          </a:p>
        </p:txBody>
      </p:sp>
      <p:pic>
        <p:nvPicPr>
          <p:cNvPr id="242" name="Google Shape;242;p40"/>
          <p:cNvPicPr preferRelativeResize="0"/>
          <p:nvPr/>
        </p:nvPicPr>
        <p:blipFill>
          <a:blip r:embed="rId3">
            <a:alphaModFix/>
          </a:blip>
          <a:stretch>
            <a:fillRect/>
          </a:stretch>
        </p:blipFill>
        <p:spPr>
          <a:xfrm>
            <a:off x="0" y="252466"/>
            <a:ext cx="9144001" cy="463856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1"/>
          <p:cNvSpPr txBox="1"/>
          <p:nvPr>
            <p:ph type="title"/>
          </p:nvPr>
        </p:nvSpPr>
        <p:spPr>
          <a:xfrm>
            <a:off x="265500" y="1733850"/>
            <a:ext cx="4045200" cy="1675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Why use ROC/AUC to Determine the Best Model?</a:t>
            </a:r>
            <a:endParaRPr/>
          </a:p>
        </p:txBody>
      </p:sp>
      <p:sp>
        <p:nvSpPr>
          <p:cNvPr id="248" name="Google Shape;248;p4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lnSpcReduction="20000"/>
          </a:bodyPr>
          <a:lstStyle/>
          <a:p>
            <a:pPr indent="0" lvl="0" marL="0" rtl="0" algn="l">
              <a:spcBef>
                <a:spcPts val="0"/>
              </a:spcBef>
              <a:spcAft>
                <a:spcPts val="0"/>
              </a:spcAft>
              <a:buNone/>
            </a:pPr>
            <a:r>
              <a:rPr lang="en"/>
              <a:t>The ROC is plotted between true positive (1.0) and false positive (0.0) rates. </a:t>
            </a:r>
            <a:endParaRPr/>
          </a:p>
          <a:p>
            <a:pPr indent="0" lvl="0" marL="0" rtl="0" algn="l">
              <a:spcBef>
                <a:spcPts val="1200"/>
              </a:spcBef>
              <a:spcAft>
                <a:spcPts val="0"/>
              </a:spcAft>
              <a:buNone/>
            </a:pPr>
            <a:r>
              <a:rPr lang="en"/>
              <a:t>The area under the curve (AUC) is the summary of this curve that tells generally how well a model is performing.</a:t>
            </a:r>
            <a:endParaRPr/>
          </a:p>
          <a:p>
            <a:pPr indent="0" lvl="0" marL="0" rtl="0" algn="l">
              <a:spcBef>
                <a:spcPts val="1200"/>
              </a:spcBef>
              <a:spcAft>
                <a:spcPts val="1200"/>
              </a:spcAft>
              <a:buNone/>
            </a:pPr>
            <a:r>
              <a:rPr lang="en"/>
              <a:t>The AUC measures the quality of the model's predictions irrespective of what classification threshold is chosen - ideal for an unbalanced problem like ours.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490250" y="526350"/>
            <a:ext cx="7950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4200"/>
              <a:t>Project objective: </a:t>
            </a:r>
            <a:endParaRPr b="1" sz="4200"/>
          </a:p>
          <a:p>
            <a:pPr indent="0" lvl="0" marL="0" rtl="0" algn="l">
              <a:spcBef>
                <a:spcPts val="0"/>
              </a:spcBef>
              <a:spcAft>
                <a:spcPts val="0"/>
              </a:spcAft>
              <a:buNone/>
            </a:pPr>
            <a:r>
              <a:rPr lang="en" sz="3300"/>
              <a:t>Predict whether a respondent will receive the H1N1 and/or seasonal flu vaccines using information they shared about their backgrounds, opinions, and health behaviors.</a:t>
            </a:r>
            <a:endParaRPr sz="33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42"/>
          <p:cNvPicPr preferRelativeResize="0"/>
          <p:nvPr/>
        </p:nvPicPr>
        <p:blipFill>
          <a:blip r:embed="rId3">
            <a:alphaModFix/>
          </a:blip>
          <a:stretch>
            <a:fillRect/>
          </a:stretch>
        </p:blipFill>
        <p:spPr>
          <a:xfrm>
            <a:off x="263975" y="261800"/>
            <a:ext cx="6540326" cy="40311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43"/>
          <p:cNvPicPr preferRelativeResize="0"/>
          <p:nvPr/>
        </p:nvPicPr>
        <p:blipFill>
          <a:blip r:embed="rId3">
            <a:alphaModFix/>
          </a:blip>
          <a:stretch>
            <a:fillRect/>
          </a:stretch>
        </p:blipFill>
        <p:spPr>
          <a:xfrm>
            <a:off x="0" y="-1"/>
            <a:ext cx="6233168" cy="49911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44"/>
          <p:cNvPicPr preferRelativeResize="0"/>
          <p:nvPr/>
        </p:nvPicPr>
        <p:blipFill>
          <a:blip r:embed="rId3">
            <a:alphaModFix/>
          </a:blip>
          <a:stretch>
            <a:fillRect/>
          </a:stretch>
        </p:blipFill>
        <p:spPr>
          <a:xfrm>
            <a:off x="90425" y="152400"/>
            <a:ext cx="6664275" cy="41307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45"/>
          <p:cNvPicPr preferRelativeResize="0"/>
          <p:nvPr/>
        </p:nvPicPr>
        <p:blipFill>
          <a:blip r:embed="rId3">
            <a:alphaModFix/>
          </a:blip>
          <a:stretch>
            <a:fillRect/>
          </a:stretch>
        </p:blipFill>
        <p:spPr>
          <a:xfrm>
            <a:off x="0" y="0"/>
            <a:ext cx="6225604" cy="49911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Models</a:t>
            </a:r>
            <a:endParaRPr/>
          </a:p>
        </p:txBody>
      </p:sp>
      <p:grpSp>
        <p:nvGrpSpPr>
          <p:cNvPr id="274" name="Google Shape;274;p46"/>
          <p:cNvGrpSpPr/>
          <p:nvPr/>
        </p:nvGrpSpPr>
        <p:grpSpPr>
          <a:xfrm>
            <a:off x="424825" y="1253973"/>
            <a:ext cx="8294372" cy="799416"/>
            <a:chOff x="424813" y="1177875"/>
            <a:chExt cx="8294372" cy="849900"/>
          </a:xfrm>
        </p:grpSpPr>
        <p:sp>
          <p:nvSpPr>
            <p:cNvPr id="275" name="Google Shape;275;p46"/>
            <p:cNvSpPr/>
            <p:nvPr/>
          </p:nvSpPr>
          <p:spPr>
            <a:xfrm>
              <a:off x="2927684" y="1177875"/>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6"/>
            <p:cNvSpPr/>
            <p:nvPr/>
          </p:nvSpPr>
          <p:spPr>
            <a:xfrm>
              <a:off x="424813" y="117787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 name="Google Shape;277;p46"/>
          <p:cNvSpPr txBox="1"/>
          <p:nvPr>
            <p:ph idx="4294967295" type="body"/>
          </p:nvPr>
        </p:nvSpPr>
        <p:spPr>
          <a:xfrm>
            <a:off x="539675" y="1254200"/>
            <a:ext cx="2422500" cy="7992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en">
                <a:solidFill>
                  <a:schemeClr val="lt1"/>
                </a:solidFill>
              </a:rPr>
              <a:t>H1N1 - Primary</a:t>
            </a:r>
            <a:endParaRPr>
              <a:solidFill>
                <a:schemeClr val="lt1"/>
              </a:solidFill>
            </a:endParaRPr>
          </a:p>
        </p:txBody>
      </p:sp>
      <p:sp>
        <p:nvSpPr>
          <p:cNvPr id="278" name="Google Shape;278;p46"/>
          <p:cNvSpPr txBox="1"/>
          <p:nvPr>
            <p:ph idx="4294967295" type="body"/>
          </p:nvPr>
        </p:nvSpPr>
        <p:spPr>
          <a:xfrm>
            <a:off x="3480453" y="1254158"/>
            <a:ext cx="5111700" cy="799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lt1"/>
                </a:solidFill>
              </a:rPr>
              <a:t>Random Forest with Cross Validation</a:t>
            </a:r>
            <a:endParaRPr>
              <a:solidFill>
                <a:schemeClr val="lt1"/>
              </a:solidFill>
            </a:endParaRPr>
          </a:p>
        </p:txBody>
      </p:sp>
      <p:grpSp>
        <p:nvGrpSpPr>
          <p:cNvPr id="279" name="Google Shape;279;p46"/>
          <p:cNvGrpSpPr/>
          <p:nvPr/>
        </p:nvGrpSpPr>
        <p:grpSpPr>
          <a:xfrm>
            <a:off x="424825" y="2127339"/>
            <a:ext cx="8294360" cy="799416"/>
            <a:chOff x="424813" y="2075689"/>
            <a:chExt cx="8294360" cy="849900"/>
          </a:xfrm>
        </p:grpSpPr>
        <p:sp>
          <p:nvSpPr>
            <p:cNvPr id="280" name="Google Shape;280;p46"/>
            <p:cNvSpPr/>
            <p:nvPr/>
          </p:nvSpPr>
          <p:spPr>
            <a:xfrm>
              <a:off x="2927672" y="2075689"/>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6"/>
            <p:cNvSpPr/>
            <p:nvPr/>
          </p:nvSpPr>
          <p:spPr>
            <a:xfrm>
              <a:off x="424813" y="207568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 name="Google Shape;282;p46"/>
          <p:cNvSpPr txBox="1"/>
          <p:nvPr>
            <p:ph idx="4294967295" type="body"/>
          </p:nvPr>
        </p:nvSpPr>
        <p:spPr>
          <a:xfrm>
            <a:off x="539675" y="2127450"/>
            <a:ext cx="2422500" cy="7992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en">
                <a:solidFill>
                  <a:schemeClr val="lt1"/>
                </a:solidFill>
              </a:rPr>
              <a:t>H1N1 - Secondary</a:t>
            </a:r>
            <a:endParaRPr>
              <a:solidFill>
                <a:schemeClr val="lt1"/>
              </a:solidFill>
            </a:endParaRPr>
          </a:p>
        </p:txBody>
      </p:sp>
      <p:sp>
        <p:nvSpPr>
          <p:cNvPr id="283" name="Google Shape;283;p46"/>
          <p:cNvSpPr txBox="1"/>
          <p:nvPr>
            <p:ph idx="4294967295" type="body"/>
          </p:nvPr>
        </p:nvSpPr>
        <p:spPr>
          <a:xfrm>
            <a:off x="3480453" y="2127465"/>
            <a:ext cx="5111700" cy="799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lt1"/>
                </a:solidFill>
              </a:rPr>
              <a:t>Gradient Boosting Classifier</a:t>
            </a:r>
            <a:endParaRPr>
              <a:solidFill>
                <a:schemeClr val="lt1"/>
              </a:solidFill>
            </a:endParaRPr>
          </a:p>
        </p:txBody>
      </p:sp>
      <p:grpSp>
        <p:nvGrpSpPr>
          <p:cNvPr id="284" name="Google Shape;284;p46"/>
          <p:cNvGrpSpPr/>
          <p:nvPr/>
        </p:nvGrpSpPr>
        <p:grpSpPr>
          <a:xfrm>
            <a:off x="424825" y="3000705"/>
            <a:ext cx="8294360" cy="799447"/>
            <a:chOff x="424813" y="2974405"/>
            <a:chExt cx="8294360" cy="849933"/>
          </a:xfrm>
        </p:grpSpPr>
        <p:sp>
          <p:nvSpPr>
            <p:cNvPr id="285" name="Google Shape;285;p46"/>
            <p:cNvSpPr/>
            <p:nvPr/>
          </p:nvSpPr>
          <p:spPr>
            <a:xfrm>
              <a:off x="2927672" y="2974438"/>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6"/>
            <p:cNvSpPr/>
            <p:nvPr/>
          </p:nvSpPr>
          <p:spPr>
            <a:xfrm>
              <a:off x="424813" y="297440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 name="Google Shape;287;p46"/>
          <p:cNvSpPr txBox="1"/>
          <p:nvPr>
            <p:ph idx="4294967295" type="body"/>
          </p:nvPr>
        </p:nvSpPr>
        <p:spPr>
          <a:xfrm>
            <a:off x="539675" y="3000775"/>
            <a:ext cx="2940900" cy="7992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en">
                <a:solidFill>
                  <a:schemeClr val="lt1"/>
                </a:solidFill>
              </a:rPr>
              <a:t>Seasonal Flu - Primary</a:t>
            </a:r>
            <a:endParaRPr>
              <a:solidFill>
                <a:schemeClr val="lt1"/>
              </a:solidFill>
            </a:endParaRPr>
          </a:p>
        </p:txBody>
      </p:sp>
      <p:sp>
        <p:nvSpPr>
          <p:cNvPr id="288" name="Google Shape;288;p46"/>
          <p:cNvSpPr txBox="1"/>
          <p:nvPr>
            <p:ph idx="4294967295" type="body"/>
          </p:nvPr>
        </p:nvSpPr>
        <p:spPr>
          <a:xfrm>
            <a:off x="3480453" y="3004317"/>
            <a:ext cx="5111700" cy="799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lt1"/>
                </a:solidFill>
              </a:rPr>
              <a:t>Random Forest with Cross Validation</a:t>
            </a:r>
            <a:endParaRPr>
              <a:solidFill>
                <a:schemeClr val="lt1"/>
              </a:solidFill>
            </a:endParaRPr>
          </a:p>
        </p:txBody>
      </p:sp>
      <p:grpSp>
        <p:nvGrpSpPr>
          <p:cNvPr id="289" name="Google Shape;289;p46"/>
          <p:cNvGrpSpPr/>
          <p:nvPr/>
        </p:nvGrpSpPr>
        <p:grpSpPr>
          <a:xfrm>
            <a:off x="424825" y="3874103"/>
            <a:ext cx="8294360" cy="799447"/>
            <a:chOff x="424813" y="3871259"/>
            <a:chExt cx="8294360" cy="849933"/>
          </a:xfrm>
        </p:grpSpPr>
        <p:sp>
          <p:nvSpPr>
            <p:cNvPr id="290" name="Google Shape;290;p46"/>
            <p:cNvSpPr/>
            <p:nvPr/>
          </p:nvSpPr>
          <p:spPr>
            <a:xfrm>
              <a:off x="2927672" y="3871292"/>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6"/>
            <p:cNvSpPr/>
            <p:nvPr/>
          </p:nvSpPr>
          <p:spPr>
            <a:xfrm>
              <a:off x="424813" y="387125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46"/>
          <p:cNvSpPr txBox="1"/>
          <p:nvPr>
            <p:ph idx="4294967295" type="body"/>
          </p:nvPr>
        </p:nvSpPr>
        <p:spPr>
          <a:xfrm>
            <a:off x="539675" y="3874100"/>
            <a:ext cx="2856300" cy="7992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en">
                <a:solidFill>
                  <a:schemeClr val="lt1"/>
                </a:solidFill>
              </a:rPr>
              <a:t>Seasonal Flu - Secondary</a:t>
            </a:r>
            <a:endParaRPr>
              <a:solidFill>
                <a:schemeClr val="lt1"/>
              </a:solidFill>
            </a:endParaRPr>
          </a:p>
        </p:txBody>
      </p:sp>
      <p:sp>
        <p:nvSpPr>
          <p:cNvPr id="293" name="Google Shape;293;p46"/>
          <p:cNvSpPr txBox="1"/>
          <p:nvPr>
            <p:ph idx="4294967295" type="body"/>
          </p:nvPr>
        </p:nvSpPr>
        <p:spPr>
          <a:xfrm>
            <a:off x="3480453" y="3876311"/>
            <a:ext cx="5111700" cy="799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lt1"/>
                </a:solidFill>
              </a:rPr>
              <a:t>Gradient Boosting Classifier</a:t>
            </a:r>
            <a:endParaRPr>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7" name="Shape 297"/>
        <p:cNvGrpSpPr/>
        <p:nvPr/>
      </p:nvGrpSpPr>
      <p:grpSpPr>
        <a:xfrm>
          <a:off x="0" y="0"/>
          <a:ext cx="0" cy="0"/>
          <a:chOff x="0" y="0"/>
          <a:chExt cx="0" cy="0"/>
        </a:xfrm>
      </p:grpSpPr>
      <p:sp>
        <p:nvSpPr>
          <p:cNvPr id="298" name="Google Shape;298;p47"/>
          <p:cNvSpPr txBox="1"/>
          <p:nvPr>
            <p:ph type="title"/>
          </p:nvPr>
        </p:nvSpPr>
        <p:spPr>
          <a:xfrm>
            <a:off x="311700" y="1256050"/>
            <a:ext cx="8520600" cy="2030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pic>
        <p:nvPicPr>
          <p:cNvPr id="299" name="Google Shape;299;p47"/>
          <p:cNvPicPr preferRelativeResize="0"/>
          <p:nvPr/>
        </p:nvPicPr>
        <p:blipFill>
          <a:blip r:embed="rId3">
            <a:alphaModFix/>
          </a:blip>
          <a:stretch>
            <a:fillRect/>
          </a:stretch>
        </p:blipFill>
        <p:spPr>
          <a:xfrm>
            <a:off x="0" y="309666"/>
            <a:ext cx="9143999" cy="452415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8"/>
          <p:cNvSpPr txBox="1"/>
          <p:nvPr>
            <p:ph type="title"/>
          </p:nvPr>
        </p:nvSpPr>
        <p:spPr>
          <a:xfrm>
            <a:off x="490250" y="526350"/>
            <a:ext cx="7950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4200"/>
              <a:t>Questions?</a:t>
            </a:r>
            <a:endParaRPr sz="3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265500" y="1733850"/>
            <a:ext cx="4045200" cy="167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a:t>
            </a:r>
            <a:endParaRPr/>
          </a:p>
          <a:p>
            <a:pPr indent="0" lvl="0" marL="0" rtl="0" algn="ctr">
              <a:spcBef>
                <a:spcPts val="0"/>
              </a:spcBef>
              <a:spcAft>
                <a:spcPts val="0"/>
              </a:spcAft>
              <a:buNone/>
            </a:pPr>
            <a:r>
              <a:rPr lang="en"/>
              <a:t>Dictionary</a:t>
            </a:r>
            <a:endParaRPr/>
          </a:p>
        </p:txBody>
      </p:sp>
      <p:sp>
        <p:nvSpPr>
          <p:cNvPr id="103" name="Google Shape;103;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 data dictionary for this dataset was created and can be referenced in the final project.</a:t>
            </a:r>
            <a:endParaRPr/>
          </a:p>
          <a:p>
            <a:pPr indent="0" lvl="0" marL="0" rtl="0" algn="l">
              <a:spcBef>
                <a:spcPts val="1200"/>
              </a:spcBef>
              <a:spcAft>
                <a:spcPts val="1200"/>
              </a:spcAft>
              <a:buNone/>
            </a:pPr>
            <a:r>
              <a:rPr lang="en"/>
              <a:t>As this dataset contains results of a survey, the binary responses are yes/no and there are categorical response variables in which the respondents’ answers fall into a category.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Target Variables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265500" y="1733850"/>
            <a:ext cx="4045200" cy="167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Target Variables</a:t>
            </a:r>
            <a:endParaRPr/>
          </a:p>
        </p:txBody>
      </p:sp>
      <p:sp>
        <p:nvSpPr>
          <p:cNvPr id="114" name="Google Shape;114;p18"/>
          <p:cNvSpPr txBox="1"/>
          <p:nvPr>
            <p:ph idx="2" type="body"/>
          </p:nvPr>
        </p:nvSpPr>
        <p:spPr>
          <a:xfrm>
            <a:off x="4939500" y="724200"/>
            <a:ext cx="3837000" cy="369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a:t>H1N1 </a:t>
            </a:r>
            <a:br>
              <a:rPr b="1" lang="en" sz="2200"/>
            </a:br>
            <a:r>
              <a:rPr b="1" lang="en" sz="2200"/>
              <a:t>(h1n1_vaccine)</a:t>
            </a:r>
            <a:endParaRPr b="1" sz="2200"/>
          </a:p>
          <a:p>
            <a:pPr indent="0" lvl="0" marL="0" rtl="0" algn="l">
              <a:spcBef>
                <a:spcPts val="1200"/>
              </a:spcBef>
              <a:spcAft>
                <a:spcPts val="1200"/>
              </a:spcAft>
              <a:buNone/>
            </a:pPr>
            <a:r>
              <a:rPr lang="en"/>
              <a:t>There are almost four times more people who did not receive the H1N1 vaccine than those who did. We will need to rely on different metrics to gauge the fit of the models because of this. </a:t>
            </a:r>
            <a:endParaRPr/>
          </a:p>
        </p:txBody>
      </p:sp>
      <p:pic>
        <p:nvPicPr>
          <p:cNvPr id="115" name="Google Shape;115;p18"/>
          <p:cNvPicPr preferRelativeResize="0"/>
          <p:nvPr/>
        </p:nvPicPr>
        <p:blipFill>
          <a:blip r:embed="rId3">
            <a:alphaModFix/>
          </a:blip>
          <a:stretch>
            <a:fillRect/>
          </a:stretch>
        </p:blipFill>
        <p:spPr>
          <a:xfrm>
            <a:off x="197363" y="647700"/>
            <a:ext cx="4181475" cy="3848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265500" y="1733850"/>
            <a:ext cx="4045200" cy="167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Target Variables</a:t>
            </a:r>
            <a:endParaRPr/>
          </a:p>
        </p:txBody>
      </p:sp>
      <p:sp>
        <p:nvSpPr>
          <p:cNvPr id="121" name="Google Shape;121;p19"/>
          <p:cNvSpPr txBox="1"/>
          <p:nvPr>
            <p:ph idx="2" type="body"/>
          </p:nvPr>
        </p:nvSpPr>
        <p:spPr>
          <a:xfrm>
            <a:off x="4939500" y="724200"/>
            <a:ext cx="3837000" cy="369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a:t>Seasonal Flu (seasonal_vaccine)</a:t>
            </a:r>
            <a:endParaRPr b="1" sz="2200"/>
          </a:p>
          <a:p>
            <a:pPr indent="0" lvl="0" marL="0" rtl="0" algn="l">
              <a:spcBef>
                <a:spcPts val="1200"/>
              </a:spcBef>
              <a:spcAft>
                <a:spcPts val="1200"/>
              </a:spcAft>
              <a:buNone/>
            </a:pPr>
            <a:r>
              <a:rPr lang="en"/>
              <a:t>The number of people who received the flu shot is nearly as high as the number of people who did not. This number is much more balanced than the difference in the H1N1 vaccine recipients.</a:t>
            </a:r>
            <a:endParaRPr/>
          </a:p>
        </p:txBody>
      </p:sp>
      <p:pic>
        <p:nvPicPr>
          <p:cNvPr id="122" name="Google Shape;122;p19"/>
          <p:cNvPicPr preferRelativeResize="0"/>
          <p:nvPr/>
        </p:nvPicPr>
        <p:blipFill>
          <a:blip r:embed="rId3">
            <a:alphaModFix/>
          </a:blip>
          <a:stretch>
            <a:fillRect/>
          </a:stretch>
        </p:blipFill>
        <p:spPr>
          <a:xfrm>
            <a:off x="206875" y="638175"/>
            <a:ext cx="4162425" cy="3867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Exploratory Data Analysis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265500" y="1733850"/>
            <a:ext cx="4045200" cy="1675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Exploratory </a:t>
            </a:r>
            <a:endParaRPr/>
          </a:p>
          <a:p>
            <a:pPr indent="0" lvl="0" marL="0" rtl="0" algn="ctr">
              <a:spcBef>
                <a:spcPts val="0"/>
              </a:spcBef>
              <a:spcAft>
                <a:spcPts val="0"/>
              </a:spcAft>
              <a:buNone/>
            </a:pPr>
            <a:r>
              <a:rPr lang="en"/>
              <a:t>Data Analysis</a:t>
            </a:r>
            <a:endParaRPr/>
          </a:p>
          <a:p>
            <a:pPr indent="0" lvl="0" marL="0" rtl="0" algn="ctr">
              <a:spcBef>
                <a:spcPts val="0"/>
              </a:spcBef>
              <a:spcAft>
                <a:spcPts val="0"/>
              </a:spcAft>
              <a:buNone/>
            </a:pPr>
            <a:r>
              <a:rPr lang="en"/>
              <a:t>(EDA)</a:t>
            </a:r>
            <a:endParaRPr/>
          </a:p>
        </p:txBody>
      </p:sp>
      <p:sp>
        <p:nvSpPr>
          <p:cNvPr id="133" name="Google Shape;133;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Prior to modeling data for prediction, exploratory data </a:t>
            </a:r>
            <a:r>
              <a:rPr lang="en"/>
              <a:t>analysis (EDA) must occur. EDA is the process in which variables and their interactions are observed and explored.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