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Economica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.fntdata"/><Relationship Id="rId25" Type="http://schemas.openxmlformats.org/officeDocument/2006/relationships/font" Target="fonts/Economica-regular.fntdata"/><Relationship Id="rId28" Type="http://schemas.openxmlformats.org/officeDocument/2006/relationships/font" Target="fonts/Economica-boldItalic.fntdata"/><Relationship Id="rId27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b570eb905_1_2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b570eb905_1_2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b570eb905_1_2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b570eb905_1_2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b570eb90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b570eb90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b570eb90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b570eb90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b570eb905_1_2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b570eb905_1_2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b570eb90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b570eb90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b570eb90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b570eb90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b570eb905_1_2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b570eb905_1_2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b570eb905_1_2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b570eb905_1_2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b570eb90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b570eb90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b570eb90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b570eb90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570eb905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570eb90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570eb90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570eb90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b570eb90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b570eb90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b570eb905_1_2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b570eb905_1_2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570eb90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570eb90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b570eb905_1_2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b570eb905_1_2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b570eb905_1_2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b570eb905_1_2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15000" y="29975"/>
            <a:ext cx="9144000" cy="39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3">
            <a:alphaModFix amt="85000"/>
          </a:blip>
          <a:srcRect b="45617" l="0" r="0" t="9912"/>
          <a:stretch/>
        </p:blipFill>
        <p:spPr>
          <a:xfrm>
            <a:off x="150725" y="100475"/>
            <a:ext cx="8732025" cy="33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547075" y="3436525"/>
            <a:ext cx="52851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</a:rPr>
              <a:t>Melany Donis y Kirsten Jenatz</a:t>
            </a:r>
            <a:endParaRPr>
              <a:solidFill>
                <a:srgbClr val="351C75"/>
              </a:solidFill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4">
            <a:alphaModFix/>
          </a:blip>
          <a:srcRect b="0" l="0" r="0" t="87413"/>
          <a:stretch/>
        </p:blipFill>
        <p:spPr>
          <a:xfrm>
            <a:off x="0" y="3992575"/>
            <a:ext cx="9144000" cy="11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/>
          <p:nvPr/>
        </p:nvSpPr>
        <p:spPr>
          <a:xfrm>
            <a:off x="150725" y="5143700"/>
            <a:ext cx="538800" cy="1582500"/>
          </a:xfrm>
          <a:prstGeom prst="rect">
            <a:avLst/>
          </a:prstGeom>
          <a:solidFill>
            <a:srgbClr val="F422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788075" y="5143500"/>
            <a:ext cx="249600" cy="1582500"/>
          </a:xfrm>
          <a:prstGeom prst="rect">
            <a:avLst/>
          </a:prstGeom>
          <a:solidFill>
            <a:srgbClr val="22B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2090400" y="5143700"/>
            <a:ext cx="538800" cy="1582500"/>
          </a:xfrm>
          <a:prstGeom prst="rect">
            <a:avLst/>
          </a:prstGeom>
          <a:solidFill>
            <a:srgbClr val="416F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4754875" y="5143650"/>
            <a:ext cx="538800" cy="15825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6888150" y="5143500"/>
            <a:ext cx="538800" cy="1582500"/>
          </a:xfrm>
          <a:prstGeom prst="rect">
            <a:avLst/>
          </a:prstGeom>
          <a:solidFill>
            <a:srgbClr val="6735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8216175" y="5143500"/>
            <a:ext cx="538800" cy="158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5531600" y="5143650"/>
            <a:ext cx="387000" cy="15825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6278563" y="5143500"/>
            <a:ext cx="249600" cy="15825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/>
          <p:nvPr/>
        </p:nvSpPr>
        <p:spPr>
          <a:xfrm>
            <a:off x="-20100" y="3633100"/>
            <a:ext cx="9264600" cy="1510500"/>
          </a:xfrm>
          <a:prstGeom prst="rect">
            <a:avLst/>
          </a:prstGeom>
          <a:solidFill>
            <a:srgbClr val="763D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 txBox="1"/>
          <p:nvPr>
            <p:ph type="title"/>
          </p:nvPr>
        </p:nvSpPr>
        <p:spPr>
          <a:xfrm>
            <a:off x="3136300" y="3972700"/>
            <a:ext cx="58332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</a:rPr>
              <a:t>Causas de Inasistencia</a:t>
            </a:r>
            <a:endParaRPr b="1" sz="6000">
              <a:solidFill>
                <a:srgbClr val="FFFFFF"/>
              </a:solidFill>
            </a:endParaRPr>
          </a:p>
        </p:txBody>
      </p:sp>
      <p:pic>
        <p:nvPicPr>
          <p:cNvPr id="176" name="Google Shape;176;p22"/>
          <p:cNvPicPr preferRelativeResize="0"/>
          <p:nvPr/>
        </p:nvPicPr>
        <p:blipFill rotWithShape="1">
          <a:blip r:embed="rId3">
            <a:alphaModFix/>
          </a:blip>
          <a:srcRect b="0" l="0" r="0" t="3063"/>
          <a:stretch/>
        </p:blipFill>
        <p:spPr>
          <a:xfrm>
            <a:off x="47525" y="789475"/>
            <a:ext cx="4725450" cy="284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4">
            <a:alphaModFix/>
          </a:blip>
          <a:srcRect b="0" l="1458" r="0" t="4816"/>
          <a:stretch/>
        </p:blipFill>
        <p:spPr>
          <a:xfrm>
            <a:off x="4772975" y="681600"/>
            <a:ext cx="4371025" cy="295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>
            <a:off x="922825" y="20425"/>
            <a:ext cx="28734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763DA9"/>
                </a:solidFill>
                <a:latin typeface="Economica"/>
                <a:ea typeface="Economica"/>
                <a:cs typeface="Economica"/>
                <a:sym typeface="Economica"/>
              </a:rPr>
              <a:t>Departamentos</a:t>
            </a:r>
            <a:endParaRPr b="1" sz="3000">
              <a:solidFill>
                <a:srgbClr val="763DA9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6159125" y="20425"/>
            <a:ext cx="17037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763DA9"/>
                </a:solidFill>
                <a:latin typeface="Economica"/>
                <a:ea typeface="Economica"/>
                <a:cs typeface="Economica"/>
                <a:sym typeface="Economica"/>
              </a:rPr>
              <a:t>Municipios</a:t>
            </a:r>
            <a:endParaRPr b="1" sz="3000">
              <a:solidFill>
                <a:srgbClr val="763DA9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2761525" y="2447400"/>
            <a:ext cx="10347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763DA9"/>
                </a:solidFill>
                <a:latin typeface="Economica"/>
                <a:ea typeface="Economica"/>
                <a:cs typeface="Economica"/>
                <a:sym typeface="Economica"/>
              </a:rPr>
              <a:t>-</a:t>
            </a:r>
            <a:r>
              <a:rPr b="1" lang="en" sz="3600">
                <a:solidFill>
                  <a:srgbClr val="763DA9"/>
                </a:solidFill>
                <a:latin typeface="Economica"/>
                <a:ea typeface="Economica"/>
                <a:cs typeface="Economica"/>
                <a:sym typeface="Economica"/>
              </a:rPr>
              <a:t>10%</a:t>
            </a:r>
            <a:endParaRPr b="1" sz="3600">
              <a:solidFill>
                <a:srgbClr val="763DA9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3012725" y="875100"/>
            <a:ext cx="6147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63DA9"/>
                </a:solidFill>
                <a:latin typeface="Economica"/>
                <a:ea typeface="Economica"/>
                <a:cs typeface="Economica"/>
                <a:sym typeface="Economica"/>
              </a:rPr>
              <a:t>-1%</a:t>
            </a:r>
            <a:endParaRPr b="1" sz="2400">
              <a:solidFill>
                <a:srgbClr val="763DA9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7224675" y="2533100"/>
            <a:ext cx="10347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763DA9"/>
                </a:solidFill>
                <a:latin typeface="Economica"/>
                <a:ea typeface="Economica"/>
                <a:cs typeface="Economica"/>
                <a:sym typeface="Economica"/>
              </a:rPr>
              <a:t>+</a:t>
            </a:r>
            <a:r>
              <a:rPr b="1" lang="en" sz="3000">
                <a:solidFill>
                  <a:srgbClr val="763DA9"/>
                </a:solidFill>
                <a:latin typeface="Economica"/>
                <a:ea typeface="Economica"/>
                <a:cs typeface="Economica"/>
                <a:sym typeface="Economica"/>
              </a:rPr>
              <a:t>100%</a:t>
            </a:r>
            <a:endParaRPr b="1" sz="3000">
              <a:solidFill>
                <a:srgbClr val="763DA9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7522350" y="1202225"/>
            <a:ext cx="9156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63DA9"/>
                </a:solidFill>
                <a:latin typeface="Economica"/>
                <a:ea typeface="Economica"/>
                <a:cs typeface="Economica"/>
                <a:sym typeface="Economica"/>
              </a:rPr>
              <a:t>-1</a:t>
            </a:r>
            <a:r>
              <a:rPr b="1" lang="en" sz="2400">
                <a:solidFill>
                  <a:srgbClr val="763DA9"/>
                </a:solidFill>
                <a:latin typeface="Economica"/>
                <a:ea typeface="Economica"/>
                <a:cs typeface="Economica"/>
                <a:sym typeface="Economica"/>
              </a:rPr>
              <a:t>%</a:t>
            </a:r>
            <a:endParaRPr b="1" sz="2400">
              <a:solidFill>
                <a:srgbClr val="763DA9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/>
          <p:nvPr/>
        </p:nvSpPr>
        <p:spPr>
          <a:xfrm>
            <a:off x="-20100" y="3633100"/>
            <a:ext cx="9144000" cy="1510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3"/>
          <p:cNvSpPr txBox="1"/>
          <p:nvPr>
            <p:ph type="title"/>
          </p:nvPr>
        </p:nvSpPr>
        <p:spPr>
          <a:xfrm>
            <a:off x="5180200" y="3972700"/>
            <a:ext cx="38514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</a:rPr>
              <a:t>Lectura</a:t>
            </a:r>
            <a:endParaRPr b="1" sz="6000">
              <a:solidFill>
                <a:srgbClr val="FFFFFF"/>
              </a:solidFill>
            </a:endParaRPr>
          </a:p>
        </p:txBody>
      </p:sp>
      <p:pic>
        <p:nvPicPr>
          <p:cNvPr id="190" name="Google Shape;190;p23"/>
          <p:cNvPicPr preferRelativeResize="0"/>
          <p:nvPr/>
        </p:nvPicPr>
        <p:blipFill rotWithShape="1">
          <a:blip r:embed="rId3">
            <a:alphaModFix/>
          </a:blip>
          <a:srcRect b="0" l="0" r="0" t="3975"/>
          <a:stretch/>
        </p:blipFill>
        <p:spPr>
          <a:xfrm>
            <a:off x="4833100" y="751250"/>
            <a:ext cx="4290800" cy="26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 rotWithShape="1">
          <a:blip r:embed="rId4">
            <a:alphaModFix/>
          </a:blip>
          <a:srcRect b="0" l="0" r="0" t="3772"/>
          <a:stretch/>
        </p:blipFill>
        <p:spPr>
          <a:xfrm>
            <a:off x="0" y="800537"/>
            <a:ext cx="4833100" cy="25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/>
        </p:nvSpPr>
        <p:spPr>
          <a:xfrm>
            <a:off x="943775" y="20425"/>
            <a:ext cx="28734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Departamentos</a:t>
            </a:r>
            <a:endParaRPr b="1" sz="3000">
              <a:solidFill>
                <a:srgbClr val="CC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6159125" y="20425"/>
            <a:ext cx="17037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Municipios</a:t>
            </a:r>
            <a:endParaRPr b="1" sz="3000">
              <a:solidFill>
                <a:srgbClr val="CC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1987725" y="800525"/>
            <a:ext cx="111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7</a:t>
            </a:r>
            <a:r>
              <a:rPr b="1" lang="en" sz="48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0%</a:t>
            </a:r>
            <a:endParaRPr b="1" sz="4800">
              <a:solidFill>
                <a:srgbClr val="CC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6633600" y="751250"/>
            <a:ext cx="111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75</a:t>
            </a:r>
            <a:r>
              <a:rPr b="1" lang="en" sz="48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%</a:t>
            </a:r>
            <a:endParaRPr b="1" sz="4800">
              <a:solidFill>
                <a:srgbClr val="CC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2972075" y="1902050"/>
            <a:ext cx="8451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1</a:t>
            </a:r>
            <a:r>
              <a:rPr b="1" lang="en" sz="30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0%</a:t>
            </a:r>
            <a:endParaRPr b="1" sz="3000">
              <a:solidFill>
                <a:srgbClr val="CC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7433725" y="2150425"/>
            <a:ext cx="8451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5</a:t>
            </a:r>
            <a:r>
              <a:rPr b="1" lang="en" sz="30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%</a:t>
            </a:r>
            <a:endParaRPr b="1" sz="3000">
              <a:solidFill>
                <a:srgbClr val="CC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/>
          <p:nvPr/>
        </p:nvSpPr>
        <p:spPr>
          <a:xfrm>
            <a:off x="-20100" y="3633100"/>
            <a:ext cx="9144000" cy="1510500"/>
          </a:xfrm>
          <a:prstGeom prst="rect">
            <a:avLst/>
          </a:prstGeom>
          <a:solidFill>
            <a:srgbClr val="F422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 txBox="1"/>
          <p:nvPr>
            <p:ph type="title"/>
          </p:nvPr>
        </p:nvSpPr>
        <p:spPr>
          <a:xfrm>
            <a:off x="4684450" y="3972700"/>
            <a:ext cx="43470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</a:rPr>
              <a:t>Departamentos</a:t>
            </a:r>
            <a:endParaRPr b="1" sz="6000">
              <a:solidFill>
                <a:srgbClr val="FFFFFF"/>
              </a:solidFill>
            </a:endParaRPr>
          </a:p>
        </p:txBody>
      </p:sp>
      <p:pic>
        <p:nvPicPr>
          <p:cNvPr id="204" name="Google Shape;204;p24"/>
          <p:cNvPicPr preferRelativeResize="0"/>
          <p:nvPr/>
        </p:nvPicPr>
        <p:blipFill rotWithShape="1">
          <a:blip r:embed="rId3">
            <a:alphaModFix/>
          </a:blip>
          <a:srcRect b="0" l="0" r="0" t="4388"/>
          <a:stretch/>
        </p:blipFill>
        <p:spPr>
          <a:xfrm>
            <a:off x="173525" y="775975"/>
            <a:ext cx="4740125" cy="24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4"/>
          <p:cNvPicPr preferRelativeResize="0"/>
          <p:nvPr/>
        </p:nvPicPr>
        <p:blipFill rotWithShape="1">
          <a:blip r:embed="rId4">
            <a:alphaModFix/>
          </a:blip>
          <a:srcRect b="0" l="0" r="0" t="3437"/>
          <a:stretch/>
        </p:blipFill>
        <p:spPr>
          <a:xfrm>
            <a:off x="5053275" y="629175"/>
            <a:ext cx="3915375" cy="283034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4"/>
          <p:cNvSpPr txBox="1"/>
          <p:nvPr/>
        </p:nvSpPr>
        <p:spPr>
          <a:xfrm>
            <a:off x="943775" y="20425"/>
            <a:ext cx="28734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42277"/>
                </a:solidFill>
                <a:latin typeface="Economica"/>
                <a:ea typeface="Economica"/>
                <a:cs typeface="Economica"/>
                <a:sym typeface="Economica"/>
              </a:rPr>
              <a:t>Pueblo</a:t>
            </a:r>
            <a:endParaRPr b="1" sz="3000">
              <a:solidFill>
                <a:srgbClr val="F42277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6159125" y="20425"/>
            <a:ext cx="17037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42277"/>
                </a:solidFill>
                <a:latin typeface="Economica"/>
                <a:ea typeface="Economica"/>
                <a:cs typeface="Economica"/>
                <a:sym typeface="Economica"/>
              </a:rPr>
              <a:t>Idioma</a:t>
            </a:r>
            <a:endParaRPr b="1" sz="3000">
              <a:solidFill>
                <a:srgbClr val="F42277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1139800" y="1151700"/>
            <a:ext cx="11109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42277"/>
                </a:solidFill>
                <a:latin typeface="Economica"/>
                <a:ea typeface="Economica"/>
                <a:cs typeface="Economica"/>
                <a:sym typeface="Economica"/>
              </a:rPr>
              <a:t>50</a:t>
            </a:r>
            <a:r>
              <a:rPr b="1" lang="en" sz="4800">
                <a:solidFill>
                  <a:srgbClr val="F42277"/>
                </a:solidFill>
                <a:latin typeface="Economica"/>
                <a:ea typeface="Economica"/>
                <a:cs typeface="Economica"/>
                <a:sym typeface="Economica"/>
              </a:rPr>
              <a:t>%</a:t>
            </a:r>
            <a:endParaRPr b="1" sz="4800">
              <a:solidFill>
                <a:srgbClr val="F42277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7148375" y="2017400"/>
            <a:ext cx="11766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42277"/>
                </a:solidFill>
                <a:latin typeface="Economica"/>
                <a:ea typeface="Economica"/>
                <a:cs typeface="Economica"/>
                <a:sym typeface="Economica"/>
              </a:rPr>
              <a:t>8</a:t>
            </a:r>
            <a:r>
              <a:rPr b="1" lang="en" sz="3600">
                <a:solidFill>
                  <a:srgbClr val="F42277"/>
                </a:solidFill>
                <a:latin typeface="Economica"/>
                <a:ea typeface="Economica"/>
                <a:cs typeface="Economica"/>
                <a:sym typeface="Economica"/>
              </a:rPr>
              <a:t>0%</a:t>
            </a:r>
            <a:endParaRPr b="1" sz="3600">
              <a:solidFill>
                <a:srgbClr val="F42277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3168474" y="1109075"/>
            <a:ext cx="103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42277"/>
                </a:solidFill>
                <a:latin typeface="Economica"/>
                <a:ea typeface="Economica"/>
                <a:cs typeface="Economica"/>
                <a:sym typeface="Economica"/>
              </a:rPr>
              <a:t>4</a:t>
            </a:r>
            <a:r>
              <a:rPr b="1" lang="en" sz="3200">
                <a:solidFill>
                  <a:srgbClr val="F42277"/>
                </a:solidFill>
                <a:latin typeface="Economica"/>
                <a:ea typeface="Economica"/>
                <a:cs typeface="Economica"/>
                <a:sym typeface="Economica"/>
              </a:rPr>
              <a:t>0%</a:t>
            </a:r>
            <a:endParaRPr b="1" sz="3200">
              <a:solidFill>
                <a:srgbClr val="F42277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/>
          <p:nvPr/>
        </p:nvSpPr>
        <p:spPr>
          <a:xfrm>
            <a:off x="-20100" y="3633100"/>
            <a:ext cx="9144000" cy="1510500"/>
          </a:xfrm>
          <a:prstGeom prst="rect">
            <a:avLst/>
          </a:prstGeom>
          <a:solidFill>
            <a:srgbClr val="22B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 txBox="1"/>
          <p:nvPr>
            <p:ph type="title"/>
          </p:nvPr>
        </p:nvSpPr>
        <p:spPr>
          <a:xfrm>
            <a:off x="4252200" y="4026700"/>
            <a:ext cx="4666800" cy="7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</a:rPr>
              <a:t>Uso de Tecnología</a:t>
            </a:r>
            <a:endParaRPr b="1" sz="6000">
              <a:solidFill>
                <a:srgbClr val="FFFFFF"/>
              </a:solidFill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943775" y="20425"/>
            <a:ext cx="28734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2BDF4"/>
                </a:solidFill>
                <a:latin typeface="Economica"/>
                <a:ea typeface="Economica"/>
                <a:cs typeface="Economica"/>
                <a:sym typeface="Economica"/>
              </a:rPr>
              <a:t>Departamentos</a:t>
            </a:r>
            <a:endParaRPr b="1" sz="3000">
              <a:solidFill>
                <a:srgbClr val="22BDF4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5932725" y="20425"/>
            <a:ext cx="17037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2BDF4"/>
                </a:solidFill>
                <a:latin typeface="Economica"/>
                <a:ea typeface="Economica"/>
                <a:cs typeface="Economica"/>
                <a:sym typeface="Economica"/>
              </a:rPr>
              <a:t>Municipios</a:t>
            </a:r>
            <a:endParaRPr b="1" sz="3000">
              <a:solidFill>
                <a:srgbClr val="22BDF4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19" name="Google Shape;219;p25"/>
          <p:cNvPicPr preferRelativeResize="0"/>
          <p:nvPr/>
        </p:nvPicPr>
        <p:blipFill rotWithShape="1">
          <a:blip r:embed="rId3">
            <a:alphaModFix/>
          </a:blip>
          <a:srcRect b="0" l="0" r="0" t="4104"/>
          <a:stretch/>
        </p:blipFill>
        <p:spPr>
          <a:xfrm>
            <a:off x="125250" y="815000"/>
            <a:ext cx="4347000" cy="245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 rotWithShape="1">
          <a:blip r:embed="rId4">
            <a:alphaModFix/>
          </a:blip>
          <a:srcRect b="0" l="0" r="0" t="4067"/>
          <a:stretch/>
        </p:blipFill>
        <p:spPr>
          <a:xfrm>
            <a:off x="4572000" y="866137"/>
            <a:ext cx="4347000" cy="23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 txBox="1"/>
          <p:nvPr/>
        </p:nvSpPr>
        <p:spPr>
          <a:xfrm>
            <a:off x="1357950" y="631775"/>
            <a:ext cx="15312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22BDF4"/>
                </a:solidFill>
                <a:latin typeface="Economica"/>
                <a:ea typeface="Economica"/>
                <a:cs typeface="Economica"/>
                <a:sym typeface="Economica"/>
              </a:rPr>
              <a:t>+10</a:t>
            </a:r>
            <a:r>
              <a:rPr b="1" lang="en" sz="4800">
                <a:solidFill>
                  <a:srgbClr val="22BDF4"/>
                </a:solidFill>
                <a:latin typeface="Economica"/>
                <a:ea typeface="Economica"/>
                <a:cs typeface="Economica"/>
                <a:sym typeface="Economica"/>
              </a:rPr>
              <a:t>0%</a:t>
            </a:r>
            <a:endParaRPr b="1" sz="4800">
              <a:solidFill>
                <a:srgbClr val="22BDF4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6105225" y="815000"/>
            <a:ext cx="15312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2BDF4"/>
                </a:solidFill>
                <a:latin typeface="Economica"/>
                <a:ea typeface="Economica"/>
                <a:cs typeface="Economica"/>
                <a:sym typeface="Economica"/>
              </a:rPr>
              <a:t>-80%</a:t>
            </a:r>
            <a:endParaRPr b="1" sz="3000">
              <a:solidFill>
                <a:srgbClr val="22BDF4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/>
          <p:nvPr/>
        </p:nvSpPr>
        <p:spPr>
          <a:xfrm>
            <a:off x="-20100" y="3633100"/>
            <a:ext cx="9274500" cy="15105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6"/>
          <p:cNvSpPr txBox="1"/>
          <p:nvPr>
            <p:ph type="title"/>
          </p:nvPr>
        </p:nvSpPr>
        <p:spPr>
          <a:xfrm>
            <a:off x="1247850" y="3972700"/>
            <a:ext cx="77412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</a:rPr>
              <a:t>Dificultad para Caminar y Ver </a:t>
            </a:r>
            <a:endParaRPr b="1" sz="6000">
              <a:solidFill>
                <a:srgbClr val="FFFFFF"/>
              </a:solidFill>
            </a:endParaRPr>
          </a:p>
        </p:txBody>
      </p:sp>
      <p:pic>
        <p:nvPicPr>
          <p:cNvPr id="229" name="Google Shape;2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25" y="565825"/>
            <a:ext cx="4874960" cy="30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6"/>
          <p:cNvPicPr preferRelativeResize="0"/>
          <p:nvPr/>
        </p:nvPicPr>
        <p:blipFill rotWithShape="1">
          <a:blip r:embed="rId4">
            <a:alphaModFix/>
          </a:blip>
          <a:srcRect b="3446" l="0" r="0" t="0"/>
          <a:stretch/>
        </p:blipFill>
        <p:spPr>
          <a:xfrm>
            <a:off x="4898050" y="565825"/>
            <a:ext cx="4225850" cy="304685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6"/>
          <p:cNvSpPr txBox="1"/>
          <p:nvPr/>
        </p:nvSpPr>
        <p:spPr>
          <a:xfrm>
            <a:off x="943775" y="717525"/>
            <a:ext cx="18981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D500"/>
                </a:solidFill>
                <a:latin typeface="Economica"/>
                <a:ea typeface="Economica"/>
                <a:cs typeface="Economica"/>
                <a:sym typeface="Economica"/>
              </a:rPr>
              <a:t>+80%</a:t>
            </a:r>
            <a:endParaRPr b="1" sz="7200">
              <a:solidFill>
                <a:srgbClr val="FFD5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32" name="Google Shape;232;p26"/>
          <p:cNvSpPr txBox="1"/>
          <p:nvPr/>
        </p:nvSpPr>
        <p:spPr>
          <a:xfrm>
            <a:off x="5500400" y="717525"/>
            <a:ext cx="14940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rgbClr val="FFD500"/>
                </a:solidFill>
                <a:latin typeface="Economica"/>
                <a:ea typeface="Economica"/>
                <a:cs typeface="Economica"/>
                <a:sym typeface="Economica"/>
              </a:rPr>
              <a:t>80%</a:t>
            </a:r>
            <a:endParaRPr b="1" sz="7000">
              <a:solidFill>
                <a:srgbClr val="FFD5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943775" y="20425"/>
            <a:ext cx="28734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D500"/>
                </a:solidFill>
                <a:latin typeface="Economica"/>
                <a:ea typeface="Economica"/>
                <a:cs typeface="Economica"/>
                <a:sym typeface="Economica"/>
              </a:rPr>
              <a:t>Departamentos</a:t>
            </a:r>
            <a:endParaRPr b="1" sz="3000">
              <a:solidFill>
                <a:srgbClr val="FFD5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6159125" y="20425"/>
            <a:ext cx="17037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D500"/>
                </a:solidFill>
                <a:latin typeface="Economica"/>
                <a:ea typeface="Economica"/>
                <a:cs typeface="Economica"/>
                <a:sym typeface="Economica"/>
              </a:rPr>
              <a:t>Municipios</a:t>
            </a:r>
            <a:endParaRPr b="1" sz="3000">
              <a:solidFill>
                <a:srgbClr val="FFD5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35" name="Google Shape;235;p26"/>
          <p:cNvSpPr txBox="1"/>
          <p:nvPr/>
        </p:nvSpPr>
        <p:spPr>
          <a:xfrm>
            <a:off x="5254325" y="2390475"/>
            <a:ext cx="14940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D500"/>
                </a:solidFill>
                <a:latin typeface="Economica"/>
                <a:ea typeface="Economica"/>
                <a:cs typeface="Economica"/>
                <a:sym typeface="Economica"/>
              </a:rPr>
              <a:t>1</a:t>
            </a:r>
            <a:r>
              <a:rPr b="1" lang="en" sz="3600">
                <a:solidFill>
                  <a:srgbClr val="FFD500"/>
                </a:solidFill>
                <a:latin typeface="Economica"/>
                <a:ea typeface="Economica"/>
                <a:cs typeface="Economica"/>
                <a:sym typeface="Economica"/>
              </a:rPr>
              <a:t>0%</a:t>
            </a:r>
            <a:endParaRPr b="1" sz="3600">
              <a:solidFill>
                <a:srgbClr val="FFD5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551600" y="2571750"/>
            <a:ext cx="14940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D500"/>
                </a:solidFill>
                <a:latin typeface="Economica"/>
                <a:ea typeface="Economica"/>
                <a:cs typeface="Economica"/>
                <a:sym typeface="Economica"/>
              </a:rPr>
              <a:t>5</a:t>
            </a:r>
            <a:r>
              <a:rPr b="1" lang="en" sz="3600">
                <a:solidFill>
                  <a:srgbClr val="FFD500"/>
                </a:solidFill>
                <a:latin typeface="Economica"/>
                <a:ea typeface="Economica"/>
                <a:cs typeface="Economica"/>
                <a:sym typeface="Economica"/>
              </a:rPr>
              <a:t>%</a:t>
            </a:r>
            <a:endParaRPr b="1" sz="3600">
              <a:solidFill>
                <a:srgbClr val="FFD5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7"/>
          <p:cNvPicPr preferRelativeResize="0"/>
          <p:nvPr/>
        </p:nvPicPr>
        <p:blipFill rotWithShape="1">
          <a:blip r:embed="rId3">
            <a:alphaModFix/>
          </a:blip>
          <a:srcRect b="0" l="0" r="0" t="4552"/>
          <a:stretch/>
        </p:blipFill>
        <p:spPr>
          <a:xfrm>
            <a:off x="134750" y="865938"/>
            <a:ext cx="4437250" cy="2467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7"/>
          <p:cNvPicPr preferRelativeResize="0"/>
          <p:nvPr/>
        </p:nvPicPr>
        <p:blipFill rotWithShape="1">
          <a:blip r:embed="rId4">
            <a:alphaModFix/>
          </a:blip>
          <a:srcRect b="0" l="0" r="0" t="4852"/>
          <a:stretch/>
        </p:blipFill>
        <p:spPr>
          <a:xfrm>
            <a:off x="4691350" y="938000"/>
            <a:ext cx="4452650" cy="235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7"/>
          <p:cNvSpPr/>
          <p:nvPr/>
        </p:nvSpPr>
        <p:spPr>
          <a:xfrm>
            <a:off x="-20100" y="3633100"/>
            <a:ext cx="9164100" cy="15105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"/>
          <p:cNvSpPr txBox="1"/>
          <p:nvPr>
            <p:ph type="title"/>
          </p:nvPr>
        </p:nvSpPr>
        <p:spPr>
          <a:xfrm>
            <a:off x="172050" y="3972700"/>
            <a:ext cx="87468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</a:rPr>
              <a:t>Población Económicamente Activa</a:t>
            </a:r>
            <a:endParaRPr b="1" sz="6000">
              <a:solidFill>
                <a:srgbClr val="FFFFFF"/>
              </a:solidFill>
            </a:endParaRPr>
          </a:p>
        </p:txBody>
      </p:sp>
      <p:sp>
        <p:nvSpPr>
          <p:cNvPr id="245" name="Google Shape;245;p27"/>
          <p:cNvSpPr txBox="1"/>
          <p:nvPr/>
        </p:nvSpPr>
        <p:spPr>
          <a:xfrm>
            <a:off x="708350" y="20425"/>
            <a:ext cx="28734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124D"/>
                </a:solidFill>
                <a:latin typeface="Economica"/>
                <a:ea typeface="Economica"/>
                <a:cs typeface="Economica"/>
                <a:sym typeface="Economica"/>
              </a:rPr>
              <a:t>Departamentos</a:t>
            </a:r>
            <a:endParaRPr b="1" sz="3000">
              <a:solidFill>
                <a:srgbClr val="20124D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46" name="Google Shape;246;p27"/>
          <p:cNvSpPr txBox="1"/>
          <p:nvPr/>
        </p:nvSpPr>
        <p:spPr>
          <a:xfrm>
            <a:off x="5561475" y="56650"/>
            <a:ext cx="17037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124D"/>
                </a:solidFill>
                <a:latin typeface="Economica"/>
                <a:ea typeface="Economica"/>
                <a:cs typeface="Economica"/>
                <a:sym typeface="Economica"/>
              </a:rPr>
              <a:t>Municipios</a:t>
            </a:r>
            <a:endParaRPr b="1" sz="3000">
              <a:solidFill>
                <a:srgbClr val="20124D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604150" y="2013050"/>
            <a:ext cx="13470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20124D"/>
                </a:solidFill>
                <a:latin typeface="Economica"/>
                <a:ea typeface="Economica"/>
                <a:cs typeface="Economica"/>
                <a:sym typeface="Economica"/>
              </a:rPr>
              <a:t>-50</a:t>
            </a:r>
            <a:r>
              <a:rPr b="1" lang="en" sz="4800">
                <a:solidFill>
                  <a:srgbClr val="20124D"/>
                </a:solidFill>
                <a:latin typeface="Economica"/>
                <a:ea typeface="Economica"/>
                <a:cs typeface="Economica"/>
                <a:sym typeface="Economica"/>
              </a:rPr>
              <a:t>%</a:t>
            </a:r>
            <a:endParaRPr b="1" sz="4800">
              <a:solidFill>
                <a:srgbClr val="20124D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48" name="Google Shape;248;p27"/>
          <p:cNvSpPr txBox="1"/>
          <p:nvPr/>
        </p:nvSpPr>
        <p:spPr>
          <a:xfrm>
            <a:off x="5201125" y="2013050"/>
            <a:ext cx="13470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20124D"/>
                </a:solidFill>
                <a:latin typeface="Economica"/>
                <a:ea typeface="Economica"/>
                <a:cs typeface="Economica"/>
                <a:sym typeface="Economica"/>
              </a:rPr>
              <a:t>-50%</a:t>
            </a:r>
            <a:endParaRPr b="1" sz="5000">
              <a:solidFill>
                <a:srgbClr val="20124D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2583875" y="2484650"/>
            <a:ext cx="8028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0124D"/>
                </a:solidFill>
                <a:latin typeface="Economica"/>
                <a:ea typeface="Economica"/>
                <a:cs typeface="Economica"/>
                <a:sym typeface="Economica"/>
              </a:rPr>
              <a:t>30</a:t>
            </a:r>
            <a:r>
              <a:rPr b="1" lang="en" sz="2400">
                <a:solidFill>
                  <a:srgbClr val="20124D"/>
                </a:solidFill>
                <a:latin typeface="Economica"/>
                <a:ea typeface="Economica"/>
                <a:cs typeface="Economica"/>
                <a:sym typeface="Economica"/>
              </a:rPr>
              <a:t>%</a:t>
            </a:r>
            <a:endParaRPr b="1" sz="2400">
              <a:solidFill>
                <a:srgbClr val="20124D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7326250" y="2445100"/>
            <a:ext cx="8028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0124D"/>
                </a:solidFill>
                <a:latin typeface="Economica"/>
                <a:ea typeface="Economica"/>
                <a:cs typeface="Economica"/>
                <a:sym typeface="Economica"/>
              </a:rPr>
              <a:t>40</a:t>
            </a:r>
            <a:r>
              <a:rPr b="1" lang="en" sz="2400">
                <a:solidFill>
                  <a:srgbClr val="20124D"/>
                </a:solidFill>
                <a:latin typeface="Economica"/>
                <a:ea typeface="Economica"/>
                <a:cs typeface="Economica"/>
                <a:sym typeface="Economica"/>
              </a:rPr>
              <a:t>%</a:t>
            </a:r>
            <a:endParaRPr b="1" sz="2400">
              <a:solidFill>
                <a:srgbClr val="20124D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/>
          <p:nvPr/>
        </p:nvSpPr>
        <p:spPr>
          <a:xfrm>
            <a:off x="-20100" y="3633100"/>
            <a:ext cx="9164100" cy="15105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8"/>
          <p:cNvSpPr txBox="1"/>
          <p:nvPr>
            <p:ph type="title"/>
          </p:nvPr>
        </p:nvSpPr>
        <p:spPr>
          <a:xfrm>
            <a:off x="5053125" y="3972700"/>
            <a:ext cx="38658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</a:rPr>
              <a:t>Box Plots</a:t>
            </a:r>
            <a:endParaRPr b="1" sz="6000">
              <a:solidFill>
                <a:srgbClr val="FFFFFF"/>
              </a:solidFill>
            </a:endParaRPr>
          </a:p>
        </p:txBody>
      </p:sp>
      <p:pic>
        <p:nvPicPr>
          <p:cNvPr id="257" name="Google Shape;257;p28"/>
          <p:cNvPicPr preferRelativeResize="0"/>
          <p:nvPr/>
        </p:nvPicPr>
        <p:blipFill rotWithShape="1">
          <a:blip r:embed="rId3">
            <a:alphaModFix/>
          </a:blip>
          <a:srcRect b="0" l="0" r="0" t="3605"/>
          <a:stretch/>
        </p:blipFill>
        <p:spPr>
          <a:xfrm>
            <a:off x="253433" y="565825"/>
            <a:ext cx="3670893" cy="28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8"/>
          <p:cNvPicPr preferRelativeResize="0"/>
          <p:nvPr/>
        </p:nvPicPr>
        <p:blipFill rotWithShape="1">
          <a:blip r:embed="rId4">
            <a:alphaModFix/>
          </a:blip>
          <a:srcRect b="0" l="0" r="0" t="4260"/>
          <a:stretch/>
        </p:blipFill>
        <p:spPr>
          <a:xfrm>
            <a:off x="4094825" y="565825"/>
            <a:ext cx="4880425" cy="277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8"/>
          <p:cNvSpPr txBox="1"/>
          <p:nvPr/>
        </p:nvSpPr>
        <p:spPr>
          <a:xfrm>
            <a:off x="943775" y="20425"/>
            <a:ext cx="28734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69138"/>
                </a:solidFill>
                <a:latin typeface="Economica"/>
                <a:ea typeface="Economica"/>
                <a:cs typeface="Economica"/>
                <a:sym typeface="Economica"/>
              </a:rPr>
              <a:t>Nivel de Educación</a:t>
            </a:r>
            <a:endParaRPr b="1" sz="3000">
              <a:solidFill>
                <a:srgbClr val="E69138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60" name="Google Shape;260;p28"/>
          <p:cNvSpPr txBox="1"/>
          <p:nvPr/>
        </p:nvSpPr>
        <p:spPr>
          <a:xfrm>
            <a:off x="6159125" y="20425"/>
            <a:ext cx="17037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69138"/>
                </a:solidFill>
                <a:latin typeface="Economica"/>
                <a:ea typeface="Economica"/>
                <a:cs typeface="Economica"/>
                <a:sym typeface="Economica"/>
              </a:rPr>
              <a:t>Idioma</a:t>
            </a:r>
            <a:endParaRPr b="1" sz="3000">
              <a:solidFill>
                <a:srgbClr val="E69138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/>
          <p:nvPr/>
        </p:nvSpPr>
        <p:spPr>
          <a:xfrm>
            <a:off x="-20100" y="3633100"/>
            <a:ext cx="9164100" cy="1510500"/>
          </a:xfrm>
          <a:prstGeom prst="rect">
            <a:avLst/>
          </a:prstGeom>
          <a:solidFill>
            <a:srgbClr val="763D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9"/>
          <p:cNvSpPr txBox="1"/>
          <p:nvPr>
            <p:ph idx="1" type="body"/>
          </p:nvPr>
        </p:nvSpPr>
        <p:spPr>
          <a:xfrm>
            <a:off x="180825" y="126950"/>
            <a:ext cx="4712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763DA9"/>
              </a:buClr>
              <a:buSzPts val="2400"/>
              <a:buFont typeface="Economica"/>
              <a:buChar char="●"/>
            </a:pPr>
            <a:r>
              <a:rPr lang="en" sz="2400">
                <a:solidFill>
                  <a:srgbClr val="763DA9"/>
                </a:solidFill>
                <a:latin typeface="Economica"/>
                <a:ea typeface="Economica"/>
                <a:cs typeface="Economica"/>
                <a:sym typeface="Economica"/>
              </a:rPr>
              <a:t>14.9 millones de personas</a:t>
            </a:r>
            <a:endParaRPr sz="2400">
              <a:solidFill>
                <a:srgbClr val="763DA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763DA9"/>
              </a:buClr>
              <a:buSzPts val="2400"/>
              <a:buFont typeface="Economica"/>
              <a:buChar char="●"/>
            </a:pPr>
            <a:r>
              <a:rPr lang="en" sz="2400">
                <a:solidFill>
                  <a:srgbClr val="763DA9"/>
                </a:solidFill>
                <a:latin typeface="Economica"/>
                <a:ea typeface="Economica"/>
                <a:cs typeface="Economica"/>
                <a:sym typeface="Economica"/>
              </a:rPr>
              <a:t>Hombres 7.22 millones 48.5 % </a:t>
            </a:r>
            <a:endParaRPr sz="2400">
              <a:solidFill>
                <a:srgbClr val="763DA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763DA9"/>
              </a:buClr>
              <a:buSzPts val="2400"/>
              <a:buFont typeface="Economica"/>
              <a:buChar char="●"/>
            </a:pPr>
            <a:r>
              <a:rPr lang="en" sz="2400">
                <a:solidFill>
                  <a:srgbClr val="763DA9"/>
                </a:solidFill>
                <a:latin typeface="Economica"/>
                <a:ea typeface="Economica"/>
                <a:cs typeface="Economica"/>
                <a:sym typeface="Economica"/>
              </a:rPr>
              <a:t>Mujeres  7.67 millones 51.5%</a:t>
            </a:r>
            <a:endParaRPr sz="2400">
              <a:solidFill>
                <a:srgbClr val="763DA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763DA9"/>
              </a:buClr>
              <a:buSzPts val="2400"/>
              <a:buFont typeface="Economica"/>
              <a:buChar char="●"/>
            </a:pPr>
            <a:r>
              <a:rPr lang="en" sz="2400">
                <a:solidFill>
                  <a:srgbClr val="763DA9"/>
                </a:solidFill>
                <a:latin typeface="Economica"/>
                <a:ea typeface="Economica"/>
                <a:cs typeface="Economica"/>
                <a:sym typeface="Economica"/>
              </a:rPr>
              <a:t>Guatemala, Alta Verapaz, Huehuetenango, y San Marcos</a:t>
            </a:r>
            <a:endParaRPr sz="2400">
              <a:solidFill>
                <a:srgbClr val="763DA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763DA9"/>
              </a:buClr>
              <a:buSzPts val="2400"/>
              <a:buFont typeface="Economica"/>
              <a:buChar char="●"/>
            </a:pPr>
            <a:r>
              <a:rPr lang="en" sz="2400">
                <a:solidFill>
                  <a:srgbClr val="763DA9"/>
                </a:solidFill>
                <a:latin typeface="Economica"/>
                <a:ea typeface="Economica"/>
                <a:cs typeface="Economica"/>
                <a:sym typeface="Economica"/>
              </a:rPr>
              <a:t>56% ladinos, 41.7% maya</a:t>
            </a:r>
            <a:endParaRPr sz="2400">
              <a:solidFill>
                <a:srgbClr val="763DA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763DA9"/>
              </a:buClr>
              <a:buSzPts val="2400"/>
              <a:buFont typeface="Economica"/>
              <a:buChar char="●"/>
            </a:pPr>
            <a:r>
              <a:rPr lang="en" sz="2400">
                <a:solidFill>
                  <a:srgbClr val="763DA9"/>
                </a:solidFill>
                <a:latin typeface="Economica"/>
                <a:ea typeface="Economica"/>
                <a:cs typeface="Economica"/>
                <a:sym typeface="Economica"/>
              </a:rPr>
              <a:t>alfabetismo 81.5%</a:t>
            </a:r>
            <a:endParaRPr sz="2400">
              <a:solidFill>
                <a:srgbClr val="763DA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763DA9"/>
              </a:buClr>
              <a:buSzPts val="2400"/>
              <a:buFont typeface="Economica"/>
              <a:buChar char="●"/>
            </a:pPr>
            <a:r>
              <a:rPr lang="en" sz="2400">
                <a:solidFill>
                  <a:srgbClr val="763DA9"/>
                </a:solidFill>
                <a:latin typeface="Economica"/>
                <a:ea typeface="Economica"/>
                <a:cs typeface="Economica"/>
                <a:sym typeface="Economica"/>
              </a:rPr>
              <a:t>30% sin nivel de educación</a:t>
            </a:r>
            <a:endParaRPr sz="2400">
              <a:solidFill>
                <a:srgbClr val="763DA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67" name="Google Shape;267;p29"/>
          <p:cNvSpPr txBox="1"/>
          <p:nvPr>
            <p:ph type="title"/>
          </p:nvPr>
        </p:nvSpPr>
        <p:spPr>
          <a:xfrm>
            <a:off x="4694525" y="4010275"/>
            <a:ext cx="43470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</a:rPr>
              <a:t>Hallazgos</a:t>
            </a:r>
            <a:endParaRPr b="1" sz="6000">
              <a:solidFill>
                <a:srgbClr val="FFFFFF"/>
              </a:solidFill>
            </a:endParaRPr>
          </a:p>
        </p:txBody>
      </p:sp>
      <p:pic>
        <p:nvPicPr>
          <p:cNvPr id="268" name="Google Shape;2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587" y="0"/>
            <a:ext cx="4025412" cy="3633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-20100" y="3633100"/>
            <a:ext cx="9144000" cy="1510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30"/>
          <p:cNvPicPr preferRelativeResize="0"/>
          <p:nvPr/>
        </p:nvPicPr>
        <p:blipFill rotWithShape="1">
          <a:blip r:embed="rId3">
            <a:alphaModFix/>
          </a:blip>
          <a:srcRect b="0" l="2963" r="3543" t="0"/>
          <a:stretch/>
        </p:blipFill>
        <p:spPr>
          <a:xfrm>
            <a:off x="0" y="0"/>
            <a:ext cx="6003776" cy="36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0"/>
          <p:cNvSpPr txBox="1"/>
          <p:nvPr>
            <p:ph idx="1" type="body"/>
          </p:nvPr>
        </p:nvSpPr>
        <p:spPr>
          <a:xfrm>
            <a:off x="6121500" y="652650"/>
            <a:ext cx="2950200" cy="19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Economica"/>
              <a:buChar char="●"/>
            </a:pPr>
            <a:r>
              <a:rPr lang="en" sz="36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Defunciones</a:t>
            </a:r>
            <a:endParaRPr sz="3600">
              <a:solidFill>
                <a:srgbClr val="CC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Economica"/>
              <a:buChar char="●"/>
            </a:pPr>
            <a:r>
              <a:rPr lang="en" sz="36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Migrantes</a:t>
            </a:r>
            <a:endParaRPr sz="3600">
              <a:solidFill>
                <a:srgbClr val="CC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Economica"/>
              <a:buChar char="●"/>
            </a:pPr>
            <a:r>
              <a:rPr lang="en" sz="36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I</a:t>
            </a:r>
            <a:r>
              <a:rPr lang="en" sz="36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ndisponibilidad</a:t>
            </a:r>
            <a:endParaRPr sz="3600">
              <a:solidFill>
                <a:srgbClr val="CC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276" name="Google Shape;276;p30"/>
          <p:cNvSpPr txBox="1"/>
          <p:nvPr>
            <p:ph type="title"/>
          </p:nvPr>
        </p:nvSpPr>
        <p:spPr>
          <a:xfrm>
            <a:off x="4684450" y="4022650"/>
            <a:ext cx="43470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</a:rPr>
              <a:t>Conclusiones</a:t>
            </a:r>
            <a:endParaRPr b="1"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/>
          <p:nvPr/>
        </p:nvSpPr>
        <p:spPr>
          <a:xfrm>
            <a:off x="-20100" y="3633100"/>
            <a:ext cx="9144000" cy="1510500"/>
          </a:xfrm>
          <a:prstGeom prst="rect">
            <a:avLst/>
          </a:prstGeom>
          <a:solidFill>
            <a:srgbClr val="F422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1"/>
          <p:cNvSpPr txBox="1"/>
          <p:nvPr>
            <p:ph idx="1" type="body"/>
          </p:nvPr>
        </p:nvSpPr>
        <p:spPr>
          <a:xfrm>
            <a:off x="157000" y="359850"/>
            <a:ext cx="3401100" cy="21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42277"/>
              </a:buClr>
              <a:buSzPts val="3000"/>
              <a:buFont typeface="Economica"/>
              <a:buChar char="●"/>
            </a:pPr>
            <a:r>
              <a:rPr lang="en" sz="3000">
                <a:solidFill>
                  <a:srgbClr val="F42277"/>
                </a:solidFill>
                <a:latin typeface="Economica"/>
                <a:ea typeface="Economica"/>
                <a:cs typeface="Economica"/>
                <a:sym typeface="Economica"/>
              </a:rPr>
              <a:t>Más</a:t>
            </a:r>
            <a:r>
              <a:rPr lang="en" sz="3000">
                <a:solidFill>
                  <a:srgbClr val="F42277"/>
                </a:solidFill>
                <a:latin typeface="Economica"/>
                <a:ea typeface="Economica"/>
                <a:cs typeface="Economica"/>
                <a:sym typeface="Economica"/>
              </a:rPr>
              <a:t> municipios - datos </a:t>
            </a:r>
            <a:r>
              <a:rPr lang="en" sz="3000">
                <a:solidFill>
                  <a:srgbClr val="F42277"/>
                </a:solidFill>
                <a:latin typeface="Economica"/>
                <a:ea typeface="Economica"/>
                <a:cs typeface="Economica"/>
                <a:sym typeface="Economica"/>
              </a:rPr>
              <a:t>atípicos</a:t>
            </a:r>
            <a:endParaRPr sz="3000">
              <a:solidFill>
                <a:srgbClr val="F42277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42277"/>
              </a:buClr>
              <a:buSzPts val="3000"/>
              <a:buFont typeface="Economica"/>
              <a:buChar char="●"/>
            </a:pPr>
            <a:r>
              <a:rPr lang="en" sz="3000">
                <a:solidFill>
                  <a:srgbClr val="F42277"/>
                </a:solidFill>
                <a:latin typeface="Economica"/>
                <a:ea typeface="Economica"/>
                <a:cs typeface="Economica"/>
                <a:sym typeface="Economica"/>
              </a:rPr>
              <a:t>Censos anteriores</a:t>
            </a:r>
            <a:endParaRPr sz="3000">
              <a:solidFill>
                <a:srgbClr val="F42277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42277"/>
              </a:buClr>
              <a:buSzPts val="3000"/>
              <a:buFont typeface="Economica"/>
              <a:buChar char="●"/>
            </a:pPr>
            <a:r>
              <a:rPr lang="en" sz="3000">
                <a:solidFill>
                  <a:srgbClr val="F42277"/>
                </a:solidFill>
                <a:latin typeface="Economica"/>
                <a:ea typeface="Economica"/>
                <a:cs typeface="Economica"/>
                <a:sym typeface="Economica"/>
              </a:rPr>
              <a:t>Hacer proyecciones</a:t>
            </a:r>
            <a:endParaRPr sz="3000">
              <a:solidFill>
                <a:srgbClr val="F42277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42277"/>
              </a:buClr>
              <a:buSzPts val="3000"/>
              <a:buFont typeface="Economica"/>
              <a:buChar char="●"/>
            </a:pPr>
            <a:r>
              <a:rPr lang="en" sz="3000">
                <a:solidFill>
                  <a:srgbClr val="F42277"/>
                </a:solidFill>
                <a:latin typeface="Economica"/>
                <a:ea typeface="Economica"/>
                <a:cs typeface="Economica"/>
                <a:sym typeface="Economica"/>
              </a:rPr>
              <a:t>Población</a:t>
            </a:r>
            <a:r>
              <a:rPr lang="en" sz="3000">
                <a:solidFill>
                  <a:srgbClr val="F42277"/>
                </a:solidFill>
                <a:latin typeface="Economica"/>
                <a:ea typeface="Economica"/>
                <a:cs typeface="Economica"/>
                <a:sym typeface="Economica"/>
              </a:rPr>
              <a:t> migrante</a:t>
            </a:r>
            <a:endParaRPr sz="3000">
              <a:solidFill>
                <a:srgbClr val="F42277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83" name="Google Shape;283;p31"/>
          <p:cNvSpPr txBox="1"/>
          <p:nvPr>
            <p:ph type="title"/>
          </p:nvPr>
        </p:nvSpPr>
        <p:spPr>
          <a:xfrm>
            <a:off x="4320325" y="3972700"/>
            <a:ext cx="47112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</a:rPr>
              <a:t>Recomendaciones</a:t>
            </a:r>
            <a:endParaRPr b="1" sz="6000">
              <a:solidFill>
                <a:srgbClr val="FFFFFF"/>
              </a:solidFill>
            </a:endParaRPr>
          </a:p>
        </p:txBody>
      </p:sp>
      <p:pic>
        <p:nvPicPr>
          <p:cNvPr id="284" name="Google Shape;284;p31"/>
          <p:cNvPicPr preferRelativeResize="0"/>
          <p:nvPr/>
        </p:nvPicPr>
        <p:blipFill rotWithShape="1">
          <a:blip r:embed="rId3">
            <a:alphaModFix/>
          </a:blip>
          <a:srcRect b="0" l="0" r="24121" t="0"/>
          <a:stretch/>
        </p:blipFill>
        <p:spPr>
          <a:xfrm>
            <a:off x="3630550" y="0"/>
            <a:ext cx="5513450" cy="363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-20100" y="3633100"/>
            <a:ext cx="9284700" cy="1510500"/>
          </a:xfrm>
          <a:prstGeom prst="rect">
            <a:avLst/>
          </a:prstGeom>
          <a:solidFill>
            <a:srgbClr val="F422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>
            <p:ph type="title"/>
          </p:nvPr>
        </p:nvSpPr>
        <p:spPr>
          <a:xfrm>
            <a:off x="4664350" y="4002850"/>
            <a:ext cx="4347000" cy="7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</a:rPr>
              <a:t>Metodología</a:t>
            </a:r>
            <a:endParaRPr b="1" sz="6000">
              <a:solidFill>
                <a:srgbClr val="FFFFFF"/>
              </a:solidFill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663" y="679163"/>
            <a:ext cx="4608725" cy="20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253550" y="380325"/>
            <a:ext cx="3857100" cy="30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42277"/>
              </a:buClr>
              <a:buSzPts val="3600"/>
              <a:buFont typeface="Economica"/>
              <a:buChar char="●"/>
            </a:pPr>
            <a:r>
              <a:rPr lang="en" sz="3600">
                <a:solidFill>
                  <a:srgbClr val="F42277"/>
                </a:solidFill>
                <a:latin typeface="Economica"/>
                <a:ea typeface="Economica"/>
                <a:cs typeface="Economica"/>
                <a:sym typeface="Economica"/>
              </a:rPr>
              <a:t>Tidy data</a:t>
            </a:r>
            <a:endParaRPr sz="3600">
              <a:solidFill>
                <a:srgbClr val="F42277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42277"/>
              </a:buClr>
              <a:buSzPts val="3600"/>
              <a:buFont typeface="Economica"/>
              <a:buChar char="●"/>
            </a:pPr>
            <a:r>
              <a:rPr lang="en" sz="3600">
                <a:solidFill>
                  <a:srgbClr val="F42277"/>
                </a:solidFill>
                <a:latin typeface="Economica"/>
                <a:ea typeface="Economica"/>
                <a:cs typeface="Economica"/>
                <a:sym typeface="Economica"/>
              </a:rPr>
              <a:t>Macro y micro</a:t>
            </a:r>
            <a:endParaRPr sz="3600">
              <a:solidFill>
                <a:srgbClr val="F42277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42277"/>
              </a:buClr>
              <a:buSzPts val="3000"/>
              <a:buFont typeface="Economica"/>
              <a:buChar char="●"/>
            </a:pPr>
            <a:r>
              <a:rPr lang="en" sz="3000">
                <a:solidFill>
                  <a:srgbClr val="F42277"/>
                </a:solidFill>
                <a:latin typeface="Economica"/>
                <a:ea typeface="Economica"/>
                <a:cs typeface="Economica"/>
                <a:sym typeface="Economica"/>
              </a:rPr>
              <a:t>Feature engineering:</a:t>
            </a:r>
            <a:endParaRPr sz="3000">
              <a:solidFill>
                <a:srgbClr val="F42277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42277"/>
              </a:buClr>
              <a:buSzPts val="2400"/>
              <a:buFont typeface="Economica"/>
              <a:buChar char="○"/>
            </a:pPr>
            <a:r>
              <a:rPr lang="en" sz="2400">
                <a:solidFill>
                  <a:srgbClr val="F42277"/>
                </a:solidFill>
                <a:latin typeface="Economica"/>
                <a:ea typeface="Economica"/>
                <a:cs typeface="Economica"/>
                <a:sym typeface="Economica"/>
              </a:rPr>
              <a:t>Missing values 3% vs 0% </a:t>
            </a:r>
            <a:endParaRPr sz="2400">
              <a:solidFill>
                <a:srgbClr val="F42277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42277"/>
              </a:buClr>
              <a:buSzPts val="2400"/>
              <a:buFont typeface="Economica"/>
              <a:buChar char="○"/>
            </a:pPr>
            <a:r>
              <a:rPr lang="en" sz="2400">
                <a:solidFill>
                  <a:srgbClr val="F42277"/>
                </a:solidFill>
                <a:latin typeface="Economica"/>
                <a:ea typeface="Economica"/>
                <a:cs typeface="Economica"/>
                <a:sym typeface="Economica"/>
              </a:rPr>
              <a:t>Outliers - no conviene</a:t>
            </a:r>
            <a:endParaRPr>
              <a:solidFill>
                <a:srgbClr val="F4227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2BDF4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438" y="0"/>
            <a:ext cx="75875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>
            <p:ph idx="4294967295" type="title"/>
          </p:nvPr>
        </p:nvSpPr>
        <p:spPr>
          <a:xfrm rot="-5400000">
            <a:off x="-763550" y="2928425"/>
            <a:ext cx="321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</a:rPr>
              <a:t>Correlación</a:t>
            </a:r>
            <a:endParaRPr b="1"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275" y="633900"/>
            <a:ext cx="3811250" cy="29992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/>
          <p:nvPr/>
        </p:nvSpPr>
        <p:spPr>
          <a:xfrm>
            <a:off x="-20100" y="3633100"/>
            <a:ext cx="9144000" cy="15105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4664350" y="4002850"/>
            <a:ext cx="4347000" cy="7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</a:rPr>
              <a:t>Departamentos</a:t>
            </a:r>
            <a:endParaRPr b="1" sz="6000">
              <a:solidFill>
                <a:srgbClr val="FFFFFF"/>
              </a:solidFill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4">
            <a:alphaModFix/>
          </a:blip>
          <a:srcRect b="0" l="0" r="0" t="3651"/>
          <a:stretch/>
        </p:blipFill>
        <p:spPr>
          <a:xfrm>
            <a:off x="-20100" y="765400"/>
            <a:ext cx="4813150" cy="26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1231550" y="20425"/>
            <a:ext cx="25767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D500"/>
                </a:solidFill>
                <a:latin typeface="Economica"/>
                <a:ea typeface="Economica"/>
                <a:cs typeface="Economica"/>
                <a:sym typeface="Economica"/>
              </a:rPr>
              <a:t>Zona</a:t>
            </a:r>
            <a:endParaRPr b="1" sz="3000">
              <a:solidFill>
                <a:srgbClr val="FFD5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5932725" y="20425"/>
            <a:ext cx="17037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D500"/>
                </a:solidFill>
                <a:latin typeface="Economica"/>
                <a:ea typeface="Economica"/>
                <a:cs typeface="Economica"/>
                <a:sym typeface="Economica"/>
              </a:rPr>
              <a:t>Género</a:t>
            </a:r>
            <a:endParaRPr b="1" sz="3000">
              <a:solidFill>
                <a:srgbClr val="FFD5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5573025" y="1556313"/>
            <a:ext cx="14850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8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49%</a:t>
            </a:r>
            <a:endParaRPr b="1" sz="580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6833350" y="1485450"/>
            <a:ext cx="14850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8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51</a:t>
            </a:r>
            <a:r>
              <a:rPr b="1" lang="en" sz="58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%</a:t>
            </a:r>
            <a:endParaRPr b="1" sz="580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3028175" y="879925"/>
            <a:ext cx="9606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D500"/>
                </a:solidFill>
                <a:latin typeface="Economica"/>
                <a:ea typeface="Economica"/>
                <a:cs typeface="Economica"/>
                <a:sym typeface="Economica"/>
              </a:rPr>
              <a:t>+75</a:t>
            </a:r>
            <a:r>
              <a:rPr b="1" lang="en" sz="2400">
                <a:solidFill>
                  <a:srgbClr val="FFD500"/>
                </a:solidFill>
                <a:latin typeface="Economica"/>
                <a:ea typeface="Economica"/>
                <a:cs typeface="Economica"/>
                <a:sym typeface="Economica"/>
              </a:rPr>
              <a:t>%</a:t>
            </a:r>
            <a:endParaRPr b="1" sz="2400">
              <a:solidFill>
                <a:srgbClr val="FFD5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295425" y="633900"/>
            <a:ext cx="12708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D500"/>
                </a:solidFill>
                <a:latin typeface="Economica"/>
                <a:ea typeface="Economica"/>
                <a:cs typeface="Economica"/>
                <a:sym typeface="Economica"/>
              </a:rPr>
              <a:t>-</a:t>
            </a:r>
            <a:r>
              <a:rPr b="1" lang="en" sz="4800">
                <a:solidFill>
                  <a:srgbClr val="FFD500"/>
                </a:solidFill>
                <a:latin typeface="Economica"/>
                <a:ea typeface="Economica"/>
                <a:cs typeface="Economica"/>
                <a:sym typeface="Economica"/>
              </a:rPr>
              <a:t>75%</a:t>
            </a:r>
            <a:endParaRPr b="1" sz="4800">
              <a:solidFill>
                <a:srgbClr val="FFD5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-20100" y="3633100"/>
            <a:ext cx="9144000" cy="1510500"/>
          </a:xfrm>
          <a:prstGeom prst="rect">
            <a:avLst/>
          </a:prstGeom>
          <a:solidFill>
            <a:srgbClr val="375E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07" name="Google Shape;107;p17"/>
          <p:cNvSpPr txBox="1"/>
          <p:nvPr>
            <p:ph type="title"/>
          </p:nvPr>
        </p:nvSpPr>
        <p:spPr>
          <a:xfrm>
            <a:off x="5659650" y="3972700"/>
            <a:ext cx="32592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</a:rPr>
              <a:t>Edad</a:t>
            </a:r>
            <a:endParaRPr b="1" sz="6000">
              <a:solidFill>
                <a:srgbClr val="FFFFFF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934725" y="20425"/>
            <a:ext cx="28734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75E23"/>
                </a:solidFill>
                <a:latin typeface="Economica"/>
                <a:ea typeface="Economica"/>
                <a:cs typeface="Economica"/>
                <a:sym typeface="Economica"/>
              </a:rPr>
              <a:t>Departamentos</a:t>
            </a:r>
            <a:endParaRPr b="1" sz="3000">
              <a:solidFill>
                <a:srgbClr val="375E2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5932725" y="20425"/>
            <a:ext cx="17037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75E23"/>
                </a:solidFill>
                <a:latin typeface="Economica"/>
                <a:ea typeface="Economica"/>
                <a:cs typeface="Economica"/>
                <a:sym typeface="Economica"/>
              </a:rPr>
              <a:t>Municipios</a:t>
            </a:r>
            <a:endParaRPr b="1" sz="3000">
              <a:solidFill>
                <a:srgbClr val="375E2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3203"/>
          <a:stretch/>
        </p:blipFill>
        <p:spPr>
          <a:xfrm>
            <a:off x="4390375" y="715713"/>
            <a:ext cx="4666223" cy="2532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 rotWithShape="1">
          <a:blip r:embed="rId4">
            <a:alphaModFix/>
          </a:blip>
          <a:srcRect b="0" l="0" r="0" t="4707"/>
          <a:stretch/>
        </p:blipFill>
        <p:spPr>
          <a:xfrm>
            <a:off x="0" y="833447"/>
            <a:ext cx="4390375" cy="245082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2035975" y="2197975"/>
            <a:ext cx="14850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75E23"/>
                </a:solidFill>
                <a:latin typeface="Economica"/>
                <a:ea typeface="Economica"/>
                <a:cs typeface="Economica"/>
                <a:sym typeface="Economica"/>
              </a:rPr>
              <a:t>-10</a:t>
            </a:r>
            <a:r>
              <a:rPr b="1" lang="en" sz="2400">
                <a:solidFill>
                  <a:srgbClr val="375E23"/>
                </a:solidFill>
                <a:latin typeface="Economica"/>
                <a:ea typeface="Economica"/>
                <a:cs typeface="Economica"/>
                <a:sym typeface="Economica"/>
              </a:rPr>
              <a:t>%</a:t>
            </a:r>
            <a:endParaRPr b="1" sz="2400">
              <a:solidFill>
                <a:srgbClr val="375E2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6652900" y="2161450"/>
            <a:ext cx="14850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75E23"/>
                </a:solidFill>
                <a:latin typeface="Economica"/>
                <a:ea typeface="Economica"/>
                <a:cs typeface="Economica"/>
                <a:sym typeface="Economica"/>
              </a:rPr>
              <a:t>-10%</a:t>
            </a:r>
            <a:endParaRPr b="1" sz="2400">
              <a:solidFill>
                <a:srgbClr val="375E2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653300" y="715725"/>
            <a:ext cx="14850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75E23"/>
                </a:solidFill>
                <a:latin typeface="Economica"/>
                <a:ea typeface="Economica"/>
                <a:cs typeface="Economica"/>
                <a:sym typeface="Economica"/>
              </a:rPr>
              <a:t>+3</a:t>
            </a:r>
            <a:r>
              <a:rPr b="1" lang="en" sz="3600">
                <a:solidFill>
                  <a:srgbClr val="375E23"/>
                </a:solidFill>
                <a:latin typeface="Economica"/>
                <a:ea typeface="Economica"/>
                <a:cs typeface="Economica"/>
                <a:sym typeface="Economica"/>
              </a:rPr>
              <a:t>0%</a:t>
            </a:r>
            <a:endParaRPr b="1" sz="3600">
              <a:solidFill>
                <a:srgbClr val="375E2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6652900" y="820488"/>
            <a:ext cx="14850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75E23"/>
                </a:solidFill>
                <a:latin typeface="Economica"/>
                <a:ea typeface="Economica"/>
                <a:cs typeface="Economica"/>
                <a:sym typeface="Economica"/>
              </a:rPr>
              <a:t>+30%</a:t>
            </a:r>
            <a:endParaRPr b="1" sz="3600">
              <a:solidFill>
                <a:srgbClr val="375E2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-20100" y="3633100"/>
            <a:ext cx="9304800" cy="15105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121" name="Google Shape;121;p18"/>
          <p:cNvSpPr txBox="1"/>
          <p:nvPr>
            <p:ph type="title"/>
          </p:nvPr>
        </p:nvSpPr>
        <p:spPr>
          <a:xfrm>
            <a:off x="4341300" y="3972700"/>
            <a:ext cx="46479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</a:rPr>
              <a:t>Departamentos </a:t>
            </a:r>
            <a:endParaRPr b="1" sz="6000">
              <a:solidFill>
                <a:srgbClr val="FFFFFF"/>
              </a:solidFill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0" l="0" r="0" t="4379"/>
          <a:stretch/>
        </p:blipFill>
        <p:spPr>
          <a:xfrm>
            <a:off x="4572000" y="786999"/>
            <a:ext cx="4572000" cy="281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4">
            <a:alphaModFix/>
          </a:blip>
          <a:srcRect b="0" l="0" r="0" t="3316"/>
          <a:stretch/>
        </p:blipFill>
        <p:spPr>
          <a:xfrm>
            <a:off x="0" y="765500"/>
            <a:ext cx="4572000" cy="281736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943775" y="20425"/>
            <a:ext cx="28734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124D"/>
                </a:solidFill>
                <a:latin typeface="Economica"/>
                <a:ea typeface="Economica"/>
                <a:cs typeface="Economica"/>
                <a:sym typeface="Economica"/>
              </a:rPr>
              <a:t>Hijos Nacidos</a:t>
            </a:r>
            <a:endParaRPr b="1" sz="3000">
              <a:solidFill>
                <a:srgbClr val="20124D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5683550" y="20425"/>
            <a:ext cx="27579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124D"/>
                </a:solidFill>
                <a:latin typeface="Economica"/>
                <a:ea typeface="Economica"/>
                <a:cs typeface="Economica"/>
                <a:sym typeface="Economica"/>
              </a:rPr>
              <a:t>Hijos Sobrevivientes</a:t>
            </a:r>
            <a:endParaRPr b="1" sz="3000">
              <a:solidFill>
                <a:srgbClr val="20124D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2823575" y="736475"/>
            <a:ext cx="7638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0124D"/>
                </a:solidFill>
                <a:latin typeface="Economica"/>
                <a:ea typeface="Economica"/>
                <a:cs typeface="Economica"/>
                <a:sym typeface="Economica"/>
              </a:rPr>
              <a:t>-50</a:t>
            </a:r>
            <a:r>
              <a:rPr b="1" lang="en" sz="2400">
                <a:solidFill>
                  <a:srgbClr val="20124D"/>
                </a:solidFill>
                <a:latin typeface="Economica"/>
                <a:ea typeface="Economica"/>
                <a:cs typeface="Economica"/>
                <a:sym typeface="Economica"/>
              </a:rPr>
              <a:t>%</a:t>
            </a:r>
            <a:endParaRPr b="1" sz="2400">
              <a:solidFill>
                <a:srgbClr val="20124D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723600" y="765500"/>
            <a:ext cx="15063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20124D"/>
                </a:solidFill>
                <a:latin typeface="Economica"/>
                <a:ea typeface="Economica"/>
                <a:cs typeface="Economica"/>
                <a:sym typeface="Economica"/>
              </a:rPr>
              <a:t>+50</a:t>
            </a:r>
            <a:r>
              <a:rPr b="1" lang="en" sz="4800">
                <a:solidFill>
                  <a:srgbClr val="20124D"/>
                </a:solidFill>
                <a:latin typeface="Economica"/>
                <a:ea typeface="Economica"/>
                <a:cs typeface="Economica"/>
                <a:sym typeface="Economica"/>
              </a:rPr>
              <a:t>%</a:t>
            </a:r>
            <a:endParaRPr b="1" sz="4800">
              <a:solidFill>
                <a:srgbClr val="20124D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756175" y="765500"/>
            <a:ext cx="12735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20124D"/>
                </a:solidFill>
                <a:latin typeface="Economica"/>
                <a:ea typeface="Economica"/>
                <a:cs typeface="Economica"/>
                <a:sym typeface="Economica"/>
              </a:rPr>
              <a:t>+10%</a:t>
            </a:r>
            <a:endParaRPr b="1" sz="4800">
              <a:solidFill>
                <a:srgbClr val="20124D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6793575" y="787000"/>
            <a:ext cx="9153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0124D"/>
                </a:solidFill>
                <a:latin typeface="Economica"/>
                <a:ea typeface="Economica"/>
                <a:cs typeface="Economica"/>
                <a:sym typeface="Economica"/>
              </a:rPr>
              <a:t>-50%</a:t>
            </a:r>
            <a:endParaRPr b="1" sz="2400">
              <a:solidFill>
                <a:srgbClr val="20124D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-20100" y="3633100"/>
            <a:ext cx="9244500" cy="15105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>
            <p:ph type="title"/>
          </p:nvPr>
        </p:nvSpPr>
        <p:spPr>
          <a:xfrm>
            <a:off x="4341300" y="3972700"/>
            <a:ext cx="46479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</a:rPr>
              <a:t>Municipios</a:t>
            </a:r>
            <a:endParaRPr b="1" sz="6000">
              <a:solidFill>
                <a:srgbClr val="FFFFFF"/>
              </a:solidFill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943775" y="20425"/>
            <a:ext cx="28734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124D"/>
                </a:solidFill>
                <a:latin typeface="Economica"/>
                <a:ea typeface="Economica"/>
                <a:cs typeface="Economica"/>
                <a:sym typeface="Economica"/>
              </a:rPr>
              <a:t>Hijos Nacidos</a:t>
            </a:r>
            <a:endParaRPr b="1" sz="3000">
              <a:solidFill>
                <a:srgbClr val="20124D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5683550" y="20425"/>
            <a:ext cx="27579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124D"/>
                </a:solidFill>
                <a:latin typeface="Economica"/>
                <a:ea typeface="Economica"/>
                <a:cs typeface="Economica"/>
                <a:sym typeface="Economica"/>
              </a:rPr>
              <a:t>Hijos Sobrevivientes</a:t>
            </a:r>
            <a:endParaRPr b="1" sz="3000">
              <a:solidFill>
                <a:srgbClr val="20124D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 b="0" l="0" r="0" t="5891"/>
          <a:stretch/>
        </p:blipFill>
        <p:spPr>
          <a:xfrm>
            <a:off x="4782975" y="703875"/>
            <a:ext cx="4111976" cy="279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4">
            <a:alphaModFix/>
          </a:blip>
          <a:srcRect b="0" l="0" r="0" t="5042"/>
          <a:stretch/>
        </p:blipFill>
        <p:spPr>
          <a:xfrm>
            <a:off x="121038" y="703875"/>
            <a:ext cx="4518875" cy="279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856650" y="643600"/>
            <a:ext cx="13641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20124D"/>
                </a:solidFill>
                <a:latin typeface="Economica"/>
                <a:ea typeface="Economica"/>
                <a:cs typeface="Economica"/>
                <a:sym typeface="Economica"/>
              </a:rPr>
              <a:t>-30</a:t>
            </a:r>
            <a:r>
              <a:rPr b="1" lang="en" sz="4800">
                <a:solidFill>
                  <a:srgbClr val="20124D"/>
                </a:solidFill>
                <a:latin typeface="Economica"/>
                <a:ea typeface="Economica"/>
                <a:cs typeface="Economica"/>
                <a:sym typeface="Economica"/>
              </a:rPr>
              <a:t>%</a:t>
            </a:r>
            <a:endParaRPr b="1" sz="4800">
              <a:solidFill>
                <a:srgbClr val="20124D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2486150" y="643600"/>
            <a:ext cx="12405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124D"/>
                </a:solidFill>
                <a:latin typeface="Economica"/>
                <a:ea typeface="Economica"/>
                <a:cs typeface="Economica"/>
                <a:sym typeface="Economica"/>
              </a:rPr>
              <a:t>+100</a:t>
            </a:r>
            <a:r>
              <a:rPr b="1" lang="en" sz="3000">
                <a:solidFill>
                  <a:srgbClr val="20124D"/>
                </a:solidFill>
                <a:latin typeface="Economica"/>
                <a:ea typeface="Economica"/>
                <a:cs typeface="Economica"/>
                <a:sym typeface="Economica"/>
              </a:rPr>
              <a:t>%</a:t>
            </a:r>
            <a:endParaRPr b="1" sz="3000">
              <a:solidFill>
                <a:srgbClr val="20124D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4958025" y="703875"/>
            <a:ext cx="13641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0124D"/>
                </a:solidFill>
                <a:latin typeface="Economica"/>
                <a:ea typeface="Economica"/>
                <a:cs typeface="Economica"/>
                <a:sym typeface="Economica"/>
              </a:rPr>
              <a:t>-30%</a:t>
            </a:r>
            <a:endParaRPr b="1" sz="3600">
              <a:solidFill>
                <a:srgbClr val="20124D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6362325" y="643600"/>
            <a:ext cx="8724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0124D"/>
                </a:solidFill>
                <a:latin typeface="Economica"/>
                <a:ea typeface="Economica"/>
                <a:cs typeface="Economica"/>
                <a:sym typeface="Economica"/>
              </a:rPr>
              <a:t>+100%</a:t>
            </a:r>
            <a:endParaRPr b="1" sz="2400">
              <a:solidFill>
                <a:srgbClr val="20124D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/>
          <p:nvPr/>
        </p:nvSpPr>
        <p:spPr>
          <a:xfrm>
            <a:off x="-20100" y="3633100"/>
            <a:ext cx="9164100" cy="1510500"/>
          </a:xfrm>
          <a:prstGeom prst="rect">
            <a:avLst/>
          </a:prstGeom>
          <a:solidFill>
            <a:srgbClr val="22B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 txBox="1"/>
          <p:nvPr>
            <p:ph type="title"/>
          </p:nvPr>
        </p:nvSpPr>
        <p:spPr>
          <a:xfrm>
            <a:off x="3250625" y="3972700"/>
            <a:ext cx="56682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</a:rPr>
              <a:t>Lugar de Nacimiento</a:t>
            </a:r>
            <a:endParaRPr b="1" sz="6000">
              <a:solidFill>
                <a:srgbClr val="FFFFFF"/>
              </a:solidFill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 b="0" l="0" r="0" t="3938"/>
          <a:stretch/>
        </p:blipFill>
        <p:spPr>
          <a:xfrm>
            <a:off x="0" y="689725"/>
            <a:ext cx="5056743" cy="28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 rotWithShape="1">
          <a:blip r:embed="rId4">
            <a:alphaModFix/>
          </a:blip>
          <a:srcRect b="3047" l="0" r="0" t="4616"/>
          <a:stretch/>
        </p:blipFill>
        <p:spPr>
          <a:xfrm>
            <a:off x="5056750" y="689725"/>
            <a:ext cx="4067150" cy="28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943775" y="20425"/>
            <a:ext cx="28734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2BDF4"/>
                </a:solidFill>
                <a:latin typeface="Economica"/>
                <a:ea typeface="Economica"/>
                <a:cs typeface="Economica"/>
                <a:sym typeface="Economica"/>
              </a:rPr>
              <a:t>Departamentos</a:t>
            </a:r>
            <a:endParaRPr b="1" sz="3000">
              <a:solidFill>
                <a:srgbClr val="22BDF4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6159125" y="20425"/>
            <a:ext cx="17037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2BDF4"/>
                </a:solidFill>
                <a:latin typeface="Economica"/>
                <a:ea typeface="Economica"/>
                <a:cs typeface="Economica"/>
                <a:sym typeface="Economica"/>
              </a:rPr>
              <a:t>Municipios</a:t>
            </a:r>
            <a:endParaRPr b="1" sz="3000">
              <a:solidFill>
                <a:srgbClr val="22BDF4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1288025" y="689725"/>
            <a:ext cx="19626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22BDF4"/>
                </a:solidFill>
                <a:latin typeface="Economica"/>
                <a:ea typeface="Economica"/>
                <a:cs typeface="Economica"/>
                <a:sym typeface="Economica"/>
              </a:rPr>
              <a:t>+75</a:t>
            </a:r>
            <a:r>
              <a:rPr b="1" lang="en" sz="7200">
                <a:solidFill>
                  <a:srgbClr val="22BDF4"/>
                </a:solidFill>
                <a:latin typeface="Economica"/>
                <a:ea typeface="Economica"/>
                <a:cs typeface="Economica"/>
                <a:sym typeface="Economica"/>
              </a:rPr>
              <a:t>%</a:t>
            </a:r>
            <a:endParaRPr b="1" sz="7200">
              <a:solidFill>
                <a:srgbClr val="22BDF4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6290275" y="689725"/>
            <a:ext cx="17682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22BDF4"/>
                </a:solidFill>
                <a:latin typeface="Economica"/>
                <a:ea typeface="Economica"/>
                <a:cs typeface="Economica"/>
                <a:sym typeface="Economica"/>
              </a:rPr>
              <a:t>+60</a:t>
            </a:r>
            <a:r>
              <a:rPr b="1" lang="en" sz="7200">
                <a:solidFill>
                  <a:srgbClr val="22BDF4"/>
                </a:solidFill>
                <a:latin typeface="Economica"/>
                <a:ea typeface="Economica"/>
                <a:cs typeface="Economica"/>
                <a:sym typeface="Economica"/>
              </a:rPr>
              <a:t>%</a:t>
            </a:r>
            <a:endParaRPr b="1" sz="7200">
              <a:solidFill>
                <a:srgbClr val="22BDF4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-20100" y="3633100"/>
            <a:ext cx="9294600" cy="15105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 b="0" l="0" r="0" t="3213"/>
          <a:stretch/>
        </p:blipFill>
        <p:spPr>
          <a:xfrm>
            <a:off x="146825" y="666450"/>
            <a:ext cx="4188350" cy="295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>
            <p:ph type="title"/>
          </p:nvPr>
        </p:nvSpPr>
        <p:spPr>
          <a:xfrm>
            <a:off x="4016225" y="3972700"/>
            <a:ext cx="4973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</a:rPr>
              <a:t>Nivel de Educación</a:t>
            </a:r>
            <a:endParaRPr b="1" sz="6000">
              <a:solidFill>
                <a:srgbClr val="FFFFFF"/>
              </a:solidFill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943775" y="20425"/>
            <a:ext cx="28734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69138"/>
                </a:solidFill>
                <a:latin typeface="Economica"/>
                <a:ea typeface="Economica"/>
                <a:cs typeface="Economica"/>
                <a:sym typeface="Economica"/>
              </a:rPr>
              <a:t>Departamentos</a:t>
            </a:r>
            <a:endParaRPr b="1" sz="3000">
              <a:solidFill>
                <a:srgbClr val="E69138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6159125" y="20425"/>
            <a:ext cx="17037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69138"/>
                </a:solidFill>
                <a:latin typeface="Economica"/>
                <a:ea typeface="Economica"/>
                <a:cs typeface="Economica"/>
                <a:sym typeface="Economica"/>
              </a:rPr>
              <a:t>Municipios</a:t>
            </a:r>
            <a:endParaRPr b="1" sz="3000">
              <a:solidFill>
                <a:srgbClr val="E69138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65" name="Google Shape;165;p21"/>
          <p:cNvPicPr preferRelativeResize="0"/>
          <p:nvPr/>
        </p:nvPicPr>
        <p:blipFill rotWithShape="1">
          <a:blip r:embed="rId4">
            <a:alphaModFix/>
          </a:blip>
          <a:srcRect b="0" l="0" r="0" t="3725"/>
          <a:stretch/>
        </p:blipFill>
        <p:spPr>
          <a:xfrm>
            <a:off x="4572000" y="666450"/>
            <a:ext cx="4507350" cy="286603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 txBox="1"/>
          <p:nvPr/>
        </p:nvSpPr>
        <p:spPr>
          <a:xfrm>
            <a:off x="251425" y="715250"/>
            <a:ext cx="15147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69138"/>
                </a:solidFill>
                <a:latin typeface="Economica"/>
                <a:ea typeface="Economica"/>
                <a:cs typeface="Economica"/>
                <a:sym typeface="Economica"/>
              </a:rPr>
              <a:t>+100%</a:t>
            </a:r>
            <a:endParaRPr b="1" sz="4800">
              <a:solidFill>
                <a:srgbClr val="E69138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2242675" y="715250"/>
            <a:ext cx="10029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69138"/>
                </a:solidFill>
                <a:latin typeface="Economica"/>
                <a:ea typeface="Economica"/>
                <a:cs typeface="Economica"/>
                <a:sym typeface="Economica"/>
              </a:rPr>
              <a:t>-50%</a:t>
            </a:r>
            <a:endParaRPr b="1" sz="3600">
              <a:solidFill>
                <a:srgbClr val="E69138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6704150" y="715250"/>
            <a:ext cx="15147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69138"/>
                </a:solidFill>
                <a:latin typeface="Economica"/>
                <a:ea typeface="Economica"/>
                <a:cs typeface="Economica"/>
                <a:sym typeface="Economica"/>
              </a:rPr>
              <a:t>+100%</a:t>
            </a:r>
            <a:endParaRPr b="1" sz="4800">
              <a:solidFill>
                <a:srgbClr val="E69138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5389475" y="715250"/>
            <a:ext cx="10029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69138"/>
                </a:solidFill>
                <a:latin typeface="Economica"/>
                <a:ea typeface="Economica"/>
                <a:cs typeface="Economica"/>
                <a:sym typeface="Economica"/>
              </a:rPr>
              <a:t>-50%</a:t>
            </a:r>
            <a:endParaRPr b="1" sz="3600">
              <a:solidFill>
                <a:srgbClr val="E69138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