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6" r:id="rId4"/>
    <p:sldId id="262" r:id="rId5"/>
    <p:sldId id="264" r:id="rId6"/>
    <p:sldId id="266" r:id="rId7"/>
    <p:sldId id="259" r:id="rId8"/>
    <p:sldId id="258" r:id="rId9"/>
    <p:sldId id="267" r:id="rId10"/>
    <p:sldId id="268" r:id="rId11"/>
    <p:sldId id="260" r:id="rId12"/>
    <p:sldId id="263" r:id="rId13"/>
    <p:sldId id="270" r:id="rId14"/>
    <p:sldId id="265" r:id="rId15"/>
    <p:sldId id="272" r:id="rId16"/>
    <p:sldId id="274" r:id="rId17"/>
    <p:sldId id="275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9E5A6-3E28-4BB8-B19F-8E2D5910F27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37E57-2412-4B48-AF71-6D3B0A216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7E57-2412-4B48-AF71-6D3B0A216B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34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37E57-2412-4B48-AF71-6D3B0A216B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8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8ACE-8E19-41D4-4A42-E4820D77C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D3FCA-8E94-C11C-E937-D2E75CF75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F3B8-3EE0-8CDC-B53F-669CAE07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871C-D935-3A09-80DA-E1709778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0FD0C-A452-8F30-CC81-0588C37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3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6BCE5-1528-0EFF-5EB8-CEF3BECA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66FA1-013A-49A7-D040-A8756B177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38F37-ED4A-45F5-84C1-C9B3E27E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816D-3DB6-A7CD-0C72-B49620CB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D613-D7D0-C0BC-95A9-195FACC8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4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BBCD1-0972-6C93-2FAD-1F570E570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742D7-5913-B21C-9CA6-203DF510B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B555-65E0-58A3-785B-B4509BFD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EA67-53C2-6AD7-9A0A-79058608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366C-BA71-7BB5-8308-19BE120B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3FC3-5D39-D769-D388-0A708EC6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FE86-7061-8F9A-90B1-5B3A4680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97CFE-0422-B12B-5D27-BB62805B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78C09-4543-1260-9D71-5A9651A2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7331A-7B86-7CBB-F22C-149FFB33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6C37-9231-07A5-C536-9167B65A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1358-00D6-00ED-6969-38BAC9AE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7264F-D8C8-4419-894C-B84A7BF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823F6-1E85-AC70-F27B-4E7DF335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05DC2-B0B0-3466-0D90-240A425B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3990-05C7-51B6-429E-D9C55950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F243-9DFA-3908-36A5-0563019C6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E0C04-8D00-3ED5-62E0-3CCA8F92B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AB60-78F9-F010-8922-91B0A9AD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80932-13C5-2A81-7C5F-ADAF5F7B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56FCE-140E-7739-1E60-91387F86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9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F7F3-8B6B-A65B-2C98-5B2F6468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C306A-3D04-A28B-BAA5-3118227F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38C33-1DFA-3BF1-98C1-19D8BE386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AC5A0-331D-9AA7-3A3A-981A79AEF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BA7EB-4B3F-637E-F4FE-8D73C8B8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BB04F-BE1B-4F84-283C-0A9D0AB6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2C12A-FE0C-F532-9E7B-0AB7BCDA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03B18-2D46-B6D8-4C53-7B8F5AEC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7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D0E3B-2412-E136-41B4-E51F9794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C1480-D7FB-B9D6-29ED-31478138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48699-0D93-023E-1BB0-24E247F3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4A4C6-9E75-A2E5-A064-74863D69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D0841-F39D-B722-F862-AEB1B98C0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638A3-8BE9-2978-CACE-FB0FF715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CE770-DC45-8CAE-31CC-B2873145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1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4BCA-5BE9-26A3-527F-B56E2237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463B-7202-C08B-25EE-5239B36D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ECCA7-908F-2023-198B-9FA334DFD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0CB3-E9DB-9155-0C00-A831376C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0D980-DC82-816F-4910-1EC866997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DB876-0A80-ED4D-5178-F93D171A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850E-3D5F-6302-5CC9-344F9D4B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51D14-D246-20BA-AC31-EF8203297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7171F-7152-83A7-CB2E-B3E8BCEA8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81713-F108-DB1C-7C23-DFFEC10B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3FDED-8688-CEF0-25DF-30FBAE73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8E43-F674-DC9F-2045-C4E9F46B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0AF40-9503-5F45-5A42-34C2B33C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34D5A-BA1D-FD93-2811-A0B909A96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5F8E-18AF-5FA5-E6B1-C31ED886B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4687E-265F-4EEB-AA33-2BD1B4390EEA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7ECB-1B79-05E1-A69E-A7EFD20A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1D3A-F854-7FD3-58BC-1EF204D8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8F38D-AB0B-42F1-88AB-22C656EAA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06CD-F67F-CDCF-D4F2-DC1C38ED9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57" y="4285623"/>
            <a:ext cx="10791569" cy="61784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Proceduralising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and discretion: Human oversight in Artificial Intelligence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FAC1-1899-3BEB-6B69-F521E9F3D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254" y="5272218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Melat Desta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08/02/2024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CF7B1-B2A2-4E8D-8BBE-51D49F42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36" y="978329"/>
            <a:ext cx="3181350" cy="2676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40338A-3F03-9A57-ECB5-B2D8E3AD2854}"/>
              </a:ext>
            </a:extLst>
          </p:cNvPr>
          <p:cNvSpPr txBox="1"/>
          <p:nvPr/>
        </p:nvSpPr>
        <p:spPr>
          <a:xfrm>
            <a:off x="535458" y="3916868"/>
            <a:ext cx="10791568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Adama Science and Technology University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epartment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3A31C7-8900-5576-7524-61D5EB65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07" y="883667"/>
            <a:ext cx="2985831" cy="239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8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749C-3164-B9C9-2C11-83DE4B1C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-8521"/>
            <a:ext cx="1120451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and Challenges of Human Oversight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0FA48-6FC6-0328-5DE2-7968378CD6B6}"/>
              </a:ext>
            </a:extLst>
          </p:cNvPr>
          <p:cNvSpPr txBox="1"/>
          <p:nvPr/>
        </p:nvSpPr>
        <p:spPr>
          <a:xfrm>
            <a:off x="0" y="1437332"/>
            <a:ext cx="61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Operationalization and Institutionalization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C62B6-0AA7-D630-0486-5EBEAFCA01F5}"/>
              </a:ext>
            </a:extLst>
          </p:cNvPr>
          <p:cNvSpPr txBox="1"/>
          <p:nvPr/>
        </p:nvSpPr>
        <p:spPr>
          <a:xfrm>
            <a:off x="349898" y="2072738"/>
            <a:ext cx="6148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12262-26F1-9C23-CB80-A3DD032B0C03}"/>
              </a:ext>
            </a:extLst>
          </p:cNvPr>
          <p:cNvSpPr txBox="1"/>
          <p:nvPr/>
        </p:nvSpPr>
        <p:spPr>
          <a:xfrm>
            <a:off x="1157773" y="2505670"/>
            <a:ext cx="10906709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can be easily operationalized within current technical and legal systems.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traces and metadata can verify human involvement, making oversight requirements seemingly fulfilled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CDC4C-D1E7-0E27-0309-F69576703236}"/>
              </a:ext>
            </a:extLst>
          </p:cNvPr>
          <p:cNvSpPr txBox="1"/>
          <p:nvPr/>
        </p:nvSpPr>
        <p:spPr>
          <a:xfrm>
            <a:off x="247651" y="4622478"/>
            <a:ext cx="61488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Institutionalized Decision Making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08549-8C89-5536-85DD-9332DBDEF273}"/>
              </a:ext>
            </a:extLst>
          </p:cNvPr>
          <p:cNvSpPr txBox="1"/>
          <p:nvPr/>
        </p:nvSpPr>
        <p:spPr>
          <a:xfrm>
            <a:off x="1157773" y="5022588"/>
            <a:ext cx="10906709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Oversight follows existing human-centered decision-making processes, thus fitting into current conceptualizations without major changes.</a:t>
            </a:r>
          </a:p>
        </p:txBody>
      </p:sp>
    </p:spTree>
    <p:extLst>
      <p:ext uri="{BB962C8B-B14F-4D97-AF65-F5344CB8AC3E}">
        <p14:creationId xmlns:p14="http://schemas.microsoft.com/office/powerpoint/2010/main" val="3632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1E10-C2A5-4F69-58D9-864408B8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Element in Legal Decision-Making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C9FF7-7CA7-66BF-AF36-6934DAA0E2CD}"/>
              </a:ext>
            </a:extLst>
          </p:cNvPr>
          <p:cNvSpPr txBox="1"/>
          <p:nvPr/>
        </p:nvSpPr>
        <p:spPr>
          <a:xfrm>
            <a:off x="482860" y="1947379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Algorithmisation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7DF65-3AC6-C41B-D92D-CA26BB11B09B}"/>
              </a:ext>
            </a:extLst>
          </p:cNvPr>
          <p:cNvSpPr txBox="1"/>
          <p:nvPr/>
        </p:nvSpPr>
        <p:spPr>
          <a:xfrm>
            <a:off x="1136002" y="2675066"/>
            <a:ext cx="9771484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Law's conceptualization of decision-making through human actors.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via decision-maker’s discretionary power.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gross miscarriages of justice.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human encounters for the feeling of being heard.</a:t>
            </a:r>
          </a:p>
        </p:txBody>
      </p:sp>
    </p:spTree>
    <p:extLst>
      <p:ext uri="{BB962C8B-B14F-4D97-AF65-F5344CB8AC3E}">
        <p14:creationId xmlns:p14="http://schemas.microsoft.com/office/powerpoint/2010/main" val="18592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989B-AF62-C256-C307-2F84CDF34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89" y="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and Legal Dimensions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C0E91-7E01-C358-F96E-7D23C258873E}"/>
              </a:ext>
            </a:extLst>
          </p:cNvPr>
          <p:cNvSpPr txBox="1"/>
          <p:nvPr/>
        </p:nvSpPr>
        <p:spPr>
          <a:xfrm>
            <a:off x="-1554" y="114089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Socio-Legal Perspective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30453-ACB6-DE4E-F8E0-0C0F6378FB5B}"/>
              </a:ext>
            </a:extLst>
          </p:cNvPr>
          <p:cNvSpPr txBox="1"/>
          <p:nvPr/>
        </p:nvSpPr>
        <p:spPr>
          <a:xfrm>
            <a:off x="0" y="1635463"/>
            <a:ext cx="1184288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Legal decision-making in public administration and judiciary characterized by high regulation and procedural safeguards.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Human decision-maker’s discretion is critical for reasonability, context-sensitivity, and systemic renewal.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845F4-A0E1-CADF-D657-860DF7251A5D}"/>
              </a:ext>
            </a:extLst>
          </p:cNvPr>
          <p:cNvSpPr txBox="1"/>
          <p:nvPr/>
        </p:nvSpPr>
        <p:spPr>
          <a:xfrm>
            <a:off x="109635" y="364435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 and Fairness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D7CD-485A-7277-C03A-5715F95FF02D}"/>
              </a:ext>
            </a:extLst>
          </p:cNvPr>
          <p:cNvSpPr txBox="1"/>
          <p:nvPr/>
        </p:nvSpPr>
        <p:spPr>
          <a:xfrm>
            <a:off x="109635" y="4138920"/>
            <a:ext cx="12160121" cy="16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Encounter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Essential for fair trials and due process.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Questions about decision-maker's discretion and meaningful encounters with ADM systems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Embedded in decision-making discretion and procedural values of being heard and encountered</a:t>
            </a:r>
          </a:p>
        </p:txBody>
      </p:sp>
    </p:spTree>
    <p:extLst>
      <p:ext uri="{BB962C8B-B14F-4D97-AF65-F5344CB8AC3E}">
        <p14:creationId xmlns:p14="http://schemas.microsoft.com/office/powerpoint/2010/main" val="254383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383E-0C0A-CE12-24FB-3B502B24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Decreasing Human Discretion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37EAD0-2112-DDA4-F515-A10B23C96FED}"/>
              </a:ext>
            </a:extLst>
          </p:cNvPr>
          <p:cNvSpPr txBox="1"/>
          <p:nvPr/>
        </p:nvSpPr>
        <p:spPr>
          <a:xfrm>
            <a:off x="130629" y="15060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Computational 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85A2F-333A-32F2-689B-5353CA06AA23}"/>
              </a:ext>
            </a:extLst>
          </p:cNvPr>
          <p:cNvSpPr txBox="1"/>
          <p:nvPr/>
        </p:nvSpPr>
        <p:spPr>
          <a:xfrm>
            <a:off x="594827" y="1984701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in Societal Organization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AFFE-4F48-E9EE-4753-48257CD2B54C}"/>
              </a:ext>
            </a:extLst>
          </p:cNvPr>
          <p:cNvSpPr txBox="1"/>
          <p:nvPr/>
        </p:nvSpPr>
        <p:spPr>
          <a:xfrm>
            <a:off x="1272852" y="2169367"/>
            <a:ext cx="10788519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decision-making reflects broader shifts towards computational processes in social interactions.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context shows long-term implications often underestimated in technological changes.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3BB012-FFAD-C217-9E45-AFF383A2790F}"/>
              </a:ext>
            </a:extLst>
          </p:cNvPr>
          <p:cNvSpPr txBox="1"/>
          <p:nvPr/>
        </p:nvSpPr>
        <p:spPr>
          <a:xfrm>
            <a:off x="130629" y="3932406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Legal Decision-Making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70CD3-B311-ADEB-8852-65520B64A569}"/>
              </a:ext>
            </a:extLst>
          </p:cNvPr>
          <p:cNvSpPr txBox="1"/>
          <p:nvPr/>
        </p:nvSpPr>
        <p:spPr>
          <a:xfrm>
            <a:off x="391885" y="4441863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CD0548-1CCC-A91B-518E-001DF5B97A8D}"/>
              </a:ext>
            </a:extLst>
          </p:cNvPr>
          <p:cNvSpPr txBox="1"/>
          <p:nvPr/>
        </p:nvSpPr>
        <p:spPr>
          <a:xfrm>
            <a:off x="838200" y="4951320"/>
            <a:ext cx="11752683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Algorithmisation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builds on evidence-based decision-making trends with quantification and data intensity.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from early computerization in legal and administrative processes inform current challenges.</a:t>
            </a:r>
          </a:p>
        </p:txBody>
      </p:sp>
    </p:spTree>
    <p:extLst>
      <p:ext uri="{BB962C8B-B14F-4D97-AF65-F5344CB8AC3E}">
        <p14:creationId xmlns:p14="http://schemas.microsoft.com/office/powerpoint/2010/main" val="37813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7FCD-AC1B-AE44-3749-7CB63AFD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Systemic Challenges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Algorithmisation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1AF08-BA61-7E79-CC06-6A2B7DB540F6}"/>
              </a:ext>
            </a:extLst>
          </p:cNvPr>
          <p:cNvSpPr txBox="1"/>
          <p:nvPr/>
        </p:nvSpPr>
        <p:spPr>
          <a:xfrm>
            <a:off x="667139" y="2287847"/>
            <a:ext cx="11524861" cy="2546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Forces systemic reassessment of legal structures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limitations of current legal doctrines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on the need to reform dispute resolution mechanisms</a:t>
            </a:r>
          </a:p>
        </p:txBody>
      </p:sp>
    </p:spTree>
    <p:extLst>
      <p:ext uri="{BB962C8B-B14F-4D97-AF65-F5344CB8AC3E}">
        <p14:creationId xmlns:p14="http://schemas.microsoft.com/office/powerpoint/2010/main" val="386076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9DA6-6F1E-D5A8-80F0-23C2DD6A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7E552-0CA4-FA30-2239-FDC4DCEE7C5E}"/>
              </a:ext>
            </a:extLst>
          </p:cNvPr>
          <p:cNvSpPr txBox="1"/>
          <p:nvPr/>
        </p:nvSpPr>
        <p:spPr>
          <a:xfrm>
            <a:off x="576166" y="150602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86DE6-E696-59B9-224B-AFE17D1F4F38}"/>
              </a:ext>
            </a:extLst>
          </p:cNvPr>
          <p:cNvSpPr txBox="1"/>
          <p:nvPr/>
        </p:nvSpPr>
        <p:spPr>
          <a:xfrm>
            <a:off x="1024813" y="1824462"/>
            <a:ext cx="10750420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systems predefine decision-making parameters, reducing discretion traditionally held by human decision-makers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discretion contrasts with historical bureaucratic ideals of rational effectiveness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7AFA0-2F07-053B-89F6-A91CF39A1A9D}"/>
              </a:ext>
            </a:extLst>
          </p:cNvPr>
          <p:cNvSpPr txBox="1"/>
          <p:nvPr/>
        </p:nvSpPr>
        <p:spPr>
          <a:xfrm>
            <a:off x="576166" y="395644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Procedural Fairness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A521D-E1F2-981B-DA64-317F0A742AEF}"/>
              </a:ext>
            </a:extLst>
          </p:cNvPr>
          <p:cNvSpPr txBox="1"/>
          <p:nvPr/>
        </p:nvSpPr>
        <p:spPr>
          <a:xfrm>
            <a:off x="1140279" y="4365976"/>
            <a:ext cx="9911442" cy="2460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overseers face challenges in maintaining meaningful control over increasingly autonomous systems.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discretion and encounter in legal decision-making for procedural justice and fairness.</a:t>
            </a:r>
          </a:p>
        </p:txBody>
      </p:sp>
    </p:spTree>
    <p:extLst>
      <p:ext uri="{BB962C8B-B14F-4D97-AF65-F5344CB8AC3E}">
        <p14:creationId xmlns:p14="http://schemas.microsoft.com/office/powerpoint/2010/main" val="33936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A94A-A39D-6962-DA94-70752130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the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1CD94-8CD7-1587-5F46-E9FFA9D1B5AC}"/>
              </a:ext>
            </a:extLst>
          </p:cNvPr>
          <p:cNvSpPr txBox="1"/>
          <p:nvPr/>
        </p:nvSpPr>
        <p:spPr>
          <a:xfrm>
            <a:off x="958721" y="1690688"/>
            <a:ext cx="6097554" cy="21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Identification of the Issue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Perspective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Approach</a:t>
            </a:r>
          </a:p>
        </p:txBody>
      </p:sp>
    </p:spTree>
    <p:extLst>
      <p:ext uri="{BB962C8B-B14F-4D97-AF65-F5344CB8AC3E}">
        <p14:creationId xmlns:p14="http://schemas.microsoft.com/office/powerpoint/2010/main" val="245823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B2F6-01A0-FD7E-E8AD-95D9CB746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F820CD-A95A-1CB5-3ADA-63386F86154C}"/>
              </a:ext>
            </a:extLst>
          </p:cNvPr>
          <p:cNvSpPr txBox="1"/>
          <p:nvPr/>
        </p:nvSpPr>
        <p:spPr>
          <a:xfrm>
            <a:off x="139959" y="1542670"/>
            <a:ext cx="11075437" cy="43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human oversight is a crucial procedural safeguard in algorithmic decision-making, its implementation must be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thoughtful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 of its limitations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effectively protect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rights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maintain the integrity of legal decision-making 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1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81AE-63E8-0BDA-BB87-490D4DE3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570B1-9D4C-2203-8689-B4A8AA51ACBA}"/>
              </a:ext>
            </a:extLst>
          </p:cNvPr>
          <p:cNvSpPr txBox="1"/>
          <p:nvPr/>
        </p:nvSpPr>
        <p:spPr>
          <a:xfrm>
            <a:off x="342900" y="1816750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8DA8F-1489-DED8-ED2E-7A15C489A8CC}"/>
              </a:ext>
            </a:extLst>
          </p:cNvPr>
          <p:cNvSpPr txBox="1"/>
          <p:nvPr/>
        </p:nvSpPr>
        <p:spPr>
          <a:xfrm>
            <a:off x="261257" y="2564659"/>
            <a:ext cx="11812555" cy="2941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technological architectures evolve, there's a progressive diminishment of human discretion.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automation with accountability structures remains crucial to uphold due process and ensure fairness in legal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90489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C4F4-38EA-16AE-6F5D-5C4F25B31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694" y="297769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13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88A96-EC01-CE9D-9EC6-40735BB0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013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53A9C-6305-D2D3-1B7C-4B969EC28DDF}"/>
              </a:ext>
            </a:extLst>
          </p:cNvPr>
          <p:cNvSpPr txBox="1"/>
          <p:nvPr/>
        </p:nvSpPr>
        <p:spPr>
          <a:xfrm>
            <a:off x="-96806" y="873975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and Background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51C2A6-223D-3DD3-AEDB-09CD5F956A07}"/>
              </a:ext>
            </a:extLst>
          </p:cNvPr>
          <p:cNvSpPr txBox="1"/>
          <p:nvPr/>
        </p:nvSpPr>
        <p:spPr>
          <a:xfrm>
            <a:off x="290027" y="1395335"/>
            <a:ext cx="12168673" cy="16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use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(ADM)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in legal contexts.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 systems transform input data into outputs to solve problems, contributing to the 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of governance.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3ABC03-8214-9B7F-5AB5-55B17C9E99D6}"/>
              </a:ext>
            </a:extLst>
          </p:cNvPr>
          <p:cNvSpPr txBox="1"/>
          <p:nvPr/>
        </p:nvSpPr>
        <p:spPr>
          <a:xfrm>
            <a:off x="-1554" y="291253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ADM Systems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E043A4-ACA1-5D20-DEFE-EC1A80109AD1}"/>
              </a:ext>
            </a:extLst>
          </p:cNvPr>
          <p:cNvSpPr txBox="1"/>
          <p:nvPr/>
        </p:nvSpPr>
        <p:spPr>
          <a:xfrm>
            <a:off x="603380" y="348291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Activities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1422C-AD2B-E135-0E60-D48580A5E300}"/>
              </a:ext>
            </a:extLst>
          </p:cNvPr>
          <p:cNvSpPr txBox="1"/>
          <p:nvPr/>
        </p:nvSpPr>
        <p:spPr>
          <a:xfrm>
            <a:off x="1172935" y="4016124"/>
            <a:ext cx="9846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engine results, targeted advertising, content moderation.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4017A-B9BE-C4A1-44DB-8A55B659561E}"/>
              </a:ext>
            </a:extLst>
          </p:cNvPr>
          <p:cNvSpPr txBox="1"/>
          <p:nvPr/>
        </p:nvSpPr>
        <p:spPr>
          <a:xfrm>
            <a:off x="687355" y="4465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Processes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6669-6FB6-FE0D-C061-1619B38D134D}"/>
              </a:ext>
            </a:extLst>
          </p:cNvPr>
          <p:cNvSpPr txBox="1"/>
          <p:nvPr/>
        </p:nvSpPr>
        <p:spPr>
          <a:xfrm>
            <a:off x="1251076" y="5013265"/>
            <a:ext cx="8661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décisions, managérial surveillance, Resource allocation.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6FC12-73DB-ED75-1720-D57AC06DA1BE}"/>
              </a:ext>
            </a:extLst>
          </p:cNvPr>
          <p:cNvSpPr txBox="1"/>
          <p:nvPr/>
        </p:nvSpPr>
        <p:spPr>
          <a:xfrm>
            <a:off x="838200" y="5503847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Administration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C289D-35BE-7410-D46C-523BFE2BD765}"/>
              </a:ext>
            </a:extLst>
          </p:cNvPr>
          <p:cNvSpPr txBox="1"/>
          <p:nvPr/>
        </p:nvSpPr>
        <p:spPr>
          <a:xfrm>
            <a:off x="1172935" y="6172540"/>
            <a:ext cx="10402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benefits eligibility, child protection services, refugee status, and citizenship determinations.</a:t>
            </a:r>
          </a:p>
        </p:txBody>
      </p:sp>
    </p:spTree>
    <p:extLst>
      <p:ext uri="{BB962C8B-B14F-4D97-AF65-F5344CB8AC3E}">
        <p14:creationId xmlns:p14="http://schemas.microsoft.com/office/powerpoint/2010/main" val="314585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4D12-68AA-207A-4630-309D9F76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250D0-44CE-0E0A-B4AD-920417C8C668}"/>
              </a:ext>
            </a:extLst>
          </p:cNvPr>
          <p:cNvSpPr txBox="1"/>
          <p:nvPr/>
        </p:nvSpPr>
        <p:spPr>
          <a:xfrm>
            <a:off x="727787" y="1690688"/>
            <a:ext cx="7989336" cy="431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Human Oversight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Limitations Human Oversight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Interdisciplinary Perspectives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the Human Element</a:t>
            </a:r>
          </a:p>
        </p:txBody>
      </p:sp>
    </p:spTree>
    <p:extLst>
      <p:ext uri="{BB962C8B-B14F-4D97-AF65-F5344CB8AC3E}">
        <p14:creationId xmlns:p14="http://schemas.microsoft.com/office/powerpoint/2010/main" val="132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304-A3AB-EB54-272A-79F0EEF2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and Regulatory Concerns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9A2FA-C80F-5874-9DCD-C272C6E9E717}"/>
              </a:ext>
            </a:extLst>
          </p:cNvPr>
          <p:cNvSpPr txBox="1"/>
          <p:nvPr/>
        </p:nvSpPr>
        <p:spPr>
          <a:xfrm>
            <a:off x="92140" y="1396838"/>
            <a:ext cx="12007720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Rights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push towards AI ethics to limit risks and negative consequences of ADM.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Criticisms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Ethical guidelines criticized for non-binding nature, unclear implementation, and limited regulatory 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7DBB9-78BC-BF49-21C5-3906E2E82817}"/>
              </a:ext>
            </a:extLst>
          </p:cNvPr>
          <p:cNvSpPr txBox="1"/>
          <p:nvPr/>
        </p:nvSpPr>
        <p:spPr>
          <a:xfrm>
            <a:off x="0" y="34290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as a 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EDD5B-1697-6A78-A497-5EDC80B7154A}"/>
              </a:ext>
            </a:extLst>
          </p:cNvPr>
          <p:cNvSpPr txBox="1"/>
          <p:nvPr/>
        </p:nvSpPr>
        <p:spPr>
          <a:xfrm>
            <a:off x="92140" y="3909726"/>
            <a:ext cx="10807181" cy="16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 Commission (2019)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Human agency and oversight as a key requirement for trustworthy AI.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Addressing risks to human autonomy, transparency, privacy, data protection, and discrimination.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Council of Europe (CEPEJ)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Emphasis on user control and the right to a natural judge.</a:t>
            </a:r>
          </a:p>
        </p:txBody>
      </p:sp>
    </p:spTree>
    <p:extLst>
      <p:ext uri="{BB962C8B-B14F-4D97-AF65-F5344CB8AC3E}">
        <p14:creationId xmlns:p14="http://schemas.microsoft.com/office/powerpoint/2010/main" val="25750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B53E-C47B-AA3E-5AF1-1C55669A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" y="365125"/>
            <a:ext cx="1123250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in EU Regulation and Policy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6BA40-7412-62C1-6788-A75AD358ED4F}"/>
              </a:ext>
            </a:extLst>
          </p:cNvPr>
          <p:cNvSpPr txBox="1"/>
          <p:nvPr/>
        </p:nvSpPr>
        <p:spPr>
          <a:xfrm>
            <a:off x="431541" y="1690688"/>
            <a:ext cx="616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Data Protection Regulation (GDPR)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33DD6-B0B2-9953-1BE8-708B7F90E84F}"/>
              </a:ext>
            </a:extLst>
          </p:cNvPr>
          <p:cNvSpPr txBox="1"/>
          <p:nvPr/>
        </p:nvSpPr>
        <p:spPr>
          <a:xfrm>
            <a:off x="121298" y="2227297"/>
            <a:ext cx="6162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22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22D69-DB52-8BCF-0932-BD35769F5906}"/>
              </a:ext>
            </a:extLst>
          </p:cNvPr>
          <p:cNvSpPr txBox="1"/>
          <p:nvPr/>
        </p:nvSpPr>
        <p:spPr>
          <a:xfrm>
            <a:off x="431541" y="2763906"/>
            <a:ext cx="10737202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to not be subject to decisions solely based on automated processing.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 on automated decision-making with broad exceptions (e.g., national legislation).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96FBE-D617-E242-B0ED-F19F2E7B4A11}"/>
              </a:ext>
            </a:extLst>
          </p:cNvPr>
          <p:cNvSpPr txBox="1"/>
          <p:nvPr/>
        </p:nvSpPr>
        <p:spPr>
          <a:xfrm>
            <a:off x="121298" y="4093420"/>
            <a:ext cx="6162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WP29 Guidelines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015623-9E6C-2D5D-1298-557A718D06F5}"/>
              </a:ext>
            </a:extLst>
          </p:cNvPr>
          <p:cNvSpPr txBox="1"/>
          <p:nvPr/>
        </p:nvSpPr>
        <p:spPr>
          <a:xfrm>
            <a:off x="431541" y="4762505"/>
            <a:ext cx="9188320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automated decision-making and profiling.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meaningful human involvement with authority to change decisions.</a:t>
            </a:r>
          </a:p>
        </p:txBody>
      </p:sp>
    </p:spTree>
    <p:extLst>
      <p:ext uri="{BB962C8B-B14F-4D97-AF65-F5344CB8AC3E}">
        <p14:creationId xmlns:p14="http://schemas.microsoft.com/office/powerpoint/2010/main" val="941027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51B5-F8CD-5D7A-4324-06D6A30C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0742"/>
            <a:ext cx="113538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in EU Regulation and Policy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510F3-6DF4-9926-C182-4CF8FBFC98AB}"/>
              </a:ext>
            </a:extLst>
          </p:cNvPr>
          <p:cNvSpPr txBox="1"/>
          <p:nvPr/>
        </p:nvSpPr>
        <p:spPr>
          <a:xfrm>
            <a:off x="174950" y="2040686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EU's Digital Package (February 2020)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AF58A-2757-C873-E66B-E11D94F60271}"/>
              </a:ext>
            </a:extLst>
          </p:cNvPr>
          <p:cNvSpPr txBox="1"/>
          <p:nvPr/>
        </p:nvSpPr>
        <p:spPr>
          <a:xfrm>
            <a:off x="585495" y="2440796"/>
            <a:ext cx="7634773" cy="166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‘Trustworthy’ and ‘Human-Centric’ AI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human autonomy and fundamental rights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highlighted as essential</a:t>
            </a:r>
          </a:p>
        </p:txBody>
      </p:sp>
    </p:spTree>
    <p:extLst>
      <p:ext uri="{BB962C8B-B14F-4D97-AF65-F5344CB8AC3E}">
        <p14:creationId xmlns:p14="http://schemas.microsoft.com/office/powerpoint/2010/main" val="66078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2D82-24BD-EFAB-9845-75BB3013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D9850-F01E-E976-8C4F-FF98068F6302}"/>
              </a:ext>
            </a:extLst>
          </p:cNvPr>
          <p:cNvSpPr txBox="1"/>
          <p:nvPr/>
        </p:nvSpPr>
        <p:spPr>
          <a:xfrm>
            <a:off x="699797" y="2060020"/>
            <a:ext cx="6097554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Socio-legal analysis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and Technology Studies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algorithm studies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studies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 research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FC1053D-A84F-5C59-E1B8-ABC76F8869D0}"/>
              </a:ext>
            </a:extLst>
          </p:cNvPr>
          <p:cNvSpPr/>
          <p:nvPr/>
        </p:nvSpPr>
        <p:spPr>
          <a:xfrm>
            <a:off x="6096000" y="2192721"/>
            <a:ext cx="2649894" cy="34077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E2999-AC1A-BB11-BC86-08A9F37CB815}"/>
              </a:ext>
            </a:extLst>
          </p:cNvPr>
          <p:cNvSpPr txBox="1"/>
          <p:nvPr/>
        </p:nvSpPr>
        <p:spPr>
          <a:xfrm>
            <a:off x="8044543" y="400011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Interdisciplinary Analysis</a:t>
            </a:r>
          </a:p>
        </p:txBody>
      </p:sp>
    </p:spTree>
    <p:extLst>
      <p:ext uri="{BB962C8B-B14F-4D97-AF65-F5344CB8AC3E}">
        <p14:creationId xmlns:p14="http://schemas.microsoft.com/office/powerpoint/2010/main" val="2740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334664-0942-35C4-B4A5-A2E9E91A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3F97-D093-0235-5944-406646FDEAA2}"/>
              </a:ext>
            </a:extLst>
          </p:cNvPr>
          <p:cNvSpPr txBox="1"/>
          <p:nvPr/>
        </p:nvSpPr>
        <p:spPr>
          <a:xfrm>
            <a:off x="838200" y="2152353"/>
            <a:ext cx="850252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Advocated to mitigate risks of algorithmic reliance.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Viewed as a simple, implementable, and observable safeguard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886C3-DA86-6689-2C5A-3EDAB129609B}"/>
              </a:ext>
            </a:extLst>
          </p:cNvPr>
          <p:cNvSpPr txBox="1"/>
          <p:nvPr/>
        </p:nvSpPr>
        <p:spPr>
          <a:xfrm>
            <a:off x="109636" y="1690688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as a Safeguard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313D6-5F4C-A8C7-D822-1DE19D5573FC}"/>
              </a:ext>
            </a:extLst>
          </p:cNvPr>
          <p:cNvSpPr txBox="1"/>
          <p:nvPr/>
        </p:nvSpPr>
        <p:spPr>
          <a:xfrm>
            <a:off x="258925" y="4046767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Human Oversight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BA00FC-0F5E-5572-68E9-1EB6B579F8CE}"/>
              </a:ext>
            </a:extLst>
          </p:cNvPr>
          <p:cNvSpPr txBox="1"/>
          <p:nvPr/>
        </p:nvSpPr>
        <p:spPr>
          <a:xfrm>
            <a:off x="838199" y="4899549"/>
            <a:ext cx="12010054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becoming a hollow procedural formality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fail to truly protect fundamental rights without recognizing inherent limitations</a:t>
            </a:r>
          </a:p>
        </p:txBody>
      </p:sp>
    </p:spTree>
    <p:extLst>
      <p:ext uri="{BB962C8B-B14F-4D97-AF65-F5344CB8AC3E}">
        <p14:creationId xmlns:p14="http://schemas.microsoft.com/office/powerpoint/2010/main" val="138717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4EB6-7A0E-2521-4B42-DA4B221A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(False) Promise of Human Oversight-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60AC0-EA9A-0B48-302C-D7C64BBCEA72}"/>
              </a:ext>
            </a:extLst>
          </p:cNvPr>
          <p:cNvSpPr txBox="1"/>
          <p:nvPr/>
        </p:nvSpPr>
        <p:spPr>
          <a:xfrm>
            <a:off x="230933" y="159281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Capabilities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564F4-D1C8-F2EE-4EB0-AA3DFA60BB54}"/>
              </a:ext>
            </a:extLst>
          </p:cNvPr>
          <p:cNvSpPr txBox="1"/>
          <p:nvPr/>
        </p:nvSpPr>
        <p:spPr>
          <a:xfrm>
            <a:off x="221601" y="2172774"/>
            <a:ext cx="11255051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policy promise, human abilities to control complex technological systems are limited.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such as boredom, automation bias, and alert fatigue reduce the effectiveness of human supervisors.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like the ‘moral crumple zone’ illustrate how blame is misattributed to humans who have limited control over automated systems.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24AC5D-D92E-EFDA-B8CE-3C87784ACDF0}"/>
              </a:ext>
            </a:extLst>
          </p:cNvPr>
          <p:cNvSpPr txBox="1"/>
          <p:nvPr/>
        </p:nvSpPr>
        <p:spPr>
          <a:xfrm>
            <a:off x="230933" y="463085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Inevitability of Human 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7881E1-8456-CC5B-518E-37ABA7E913D2}"/>
              </a:ext>
            </a:extLst>
          </p:cNvPr>
          <p:cNvSpPr txBox="1"/>
          <p:nvPr/>
        </p:nvSpPr>
        <p:spPr>
          <a:xfrm>
            <a:off x="230932" y="5112936"/>
            <a:ext cx="11031117" cy="122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and tightly coupled systems often render accidents unavoidable, as argued by John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Perrow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Sheila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Jasanoff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discusses the fabricated nature of human control over technological systems.</a:t>
            </a:r>
          </a:p>
        </p:txBody>
      </p:sp>
    </p:spTree>
    <p:extLst>
      <p:ext uri="{BB962C8B-B14F-4D97-AF65-F5344CB8AC3E}">
        <p14:creationId xmlns:p14="http://schemas.microsoft.com/office/powerpoint/2010/main" val="340879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</TotalTime>
  <Words>896</Words>
  <Application>Microsoft Office PowerPoint</Application>
  <PresentationFormat>Widescreen</PresentationFormat>
  <Paragraphs>117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Proceduralising control and discretion: Human oversight in Artificial Intelligence policy</vt:lpstr>
      <vt:lpstr>Introduction</vt:lpstr>
      <vt:lpstr>Objective</vt:lpstr>
      <vt:lpstr>Ethical and Regulatory Concerns</vt:lpstr>
      <vt:lpstr>Human Oversight in EU Regulation and Policy</vt:lpstr>
      <vt:lpstr>Human Oversight in EU Regulation and Policy</vt:lpstr>
      <vt:lpstr>Approach</vt:lpstr>
      <vt:lpstr>Motivation</vt:lpstr>
      <vt:lpstr>The (False) Promise of Human Oversight-</vt:lpstr>
      <vt:lpstr>Feasibility and Challenges of Human Oversight</vt:lpstr>
      <vt:lpstr>Human Element in Legal Decision-Making</vt:lpstr>
      <vt:lpstr>Procedural and Legal Dimensions</vt:lpstr>
      <vt:lpstr>Decreasing Human Discretion</vt:lpstr>
      <vt:lpstr>Systemic Challenges of Algorithmisation</vt:lpstr>
      <vt:lpstr>Challenges and Considerations</vt:lpstr>
      <vt:lpstr>Strength of the paper</vt:lpstr>
      <vt:lpstr>Key Takeaway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melat desta</dc:creator>
  <cp:lastModifiedBy>melat desta</cp:lastModifiedBy>
  <cp:revision>104</cp:revision>
  <dcterms:created xsi:type="dcterms:W3CDTF">2024-07-11T17:28:10Z</dcterms:created>
  <dcterms:modified xsi:type="dcterms:W3CDTF">2025-04-08T18:40:05Z</dcterms:modified>
</cp:coreProperties>
</file>