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315" r:id="rId3"/>
    <p:sldId id="319" r:id="rId4"/>
    <p:sldId id="321" r:id="rId5"/>
    <p:sldId id="314" r:id="rId6"/>
    <p:sldId id="320" r:id="rId7"/>
    <p:sldId id="323" r:id="rId8"/>
    <p:sldId id="273" r:id="rId9"/>
    <p:sldId id="281" r:id="rId10"/>
    <p:sldId id="282"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324" r:id="rId24"/>
    <p:sldId id="322" r:id="rId25"/>
    <p:sldId id="309"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3" d="100"/>
          <a:sy n="93" d="100"/>
        </p:scale>
        <p:origin x="41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BC68E9-C0A6-49C7-A3B6-A5236CCB9DD6}" type="datetimeFigureOut">
              <a:rPr lang="en-US" smtClean="0"/>
              <a:t>4/8/2025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69164D-946A-49B7-9C7B-802E66990688}" type="slidenum">
              <a:rPr lang="en-US" smtClean="0"/>
              <a:t>‹#›</a:t>
            </a:fld>
            <a:endParaRPr lang="en-US"/>
          </a:p>
        </p:txBody>
      </p:sp>
    </p:spTree>
    <p:extLst>
      <p:ext uri="{BB962C8B-B14F-4D97-AF65-F5344CB8AC3E}">
        <p14:creationId xmlns:p14="http://schemas.microsoft.com/office/powerpoint/2010/main" val="276686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69164D-946A-49B7-9C7B-802E66990688}" type="slidenum">
              <a:rPr lang="en-US" smtClean="0"/>
              <a:t>6</a:t>
            </a:fld>
            <a:endParaRPr lang="en-US"/>
          </a:p>
        </p:txBody>
      </p:sp>
    </p:spTree>
    <p:extLst>
      <p:ext uri="{BB962C8B-B14F-4D97-AF65-F5344CB8AC3E}">
        <p14:creationId xmlns:p14="http://schemas.microsoft.com/office/powerpoint/2010/main" val="4207486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69164D-946A-49B7-9C7B-802E66990688}" type="slidenum">
              <a:rPr lang="en-US" smtClean="0"/>
              <a:t>9</a:t>
            </a:fld>
            <a:endParaRPr lang="en-US"/>
          </a:p>
        </p:txBody>
      </p:sp>
    </p:spTree>
    <p:extLst>
      <p:ext uri="{BB962C8B-B14F-4D97-AF65-F5344CB8AC3E}">
        <p14:creationId xmlns:p14="http://schemas.microsoft.com/office/powerpoint/2010/main" val="26418081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69164D-946A-49B7-9C7B-802E66990688}" type="slidenum">
              <a:rPr lang="en-US" smtClean="0"/>
              <a:t>20</a:t>
            </a:fld>
            <a:endParaRPr lang="en-US"/>
          </a:p>
        </p:txBody>
      </p:sp>
    </p:spTree>
    <p:extLst>
      <p:ext uri="{BB962C8B-B14F-4D97-AF65-F5344CB8AC3E}">
        <p14:creationId xmlns:p14="http://schemas.microsoft.com/office/powerpoint/2010/main" val="2240252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69164D-946A-49B7-9C7B-802E66990688}" type="slidenum">
              <a:rPr lang="en-US" smtClean="0"/>
              <a:t>24</a:t>
            </a:fld>
            <a:endParaRPr lang="en-US"/>
          </a:p>
        </p:txBody>
      </p:sp>
    </p:spTree>
    <p:extLst>
      <p:ext uri="{BB962C8B-B14F-4D97-AF65-F5344CB8AC3E}">
        <p14:creationId xmlns:p14="http://schemas.microsoft.com/office/powerpoint/2010/main" val="42289972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19ED-23AD-744D-1AA7-2F3B9CCD35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30D5D6-8992-31CA-3852-F5DC5DF1D3A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0B8B5C-620D-C19D-6505-7D992E0BCAD9}"/>
              </a:ext>
            </a:extLst>
          </p:cNvPr>
          <p:cNvSpPr>
            <a:spLocks noGrp="1"/>
          </p:cNvSpPr>
          <p:nvPr>
            <p:ph type="dt" sz="half" idx="10"/>
          </p:nvPr>
        </p:nvSpPr>
        <p:spPr/>
        <p:txBody>
          <a:bodyPr/>
          <a:lstStyle/>
          <a:p>
            <a:fld id="{4B592282-A0CF-4540-AFC0-409D556706E8}" type="datetimeFigureOut">
              <a:rPr lang="en-US" smtClean="0"/>
              <a:t>4/8/2025</a:t>
            </a:fld>
            <a:endParaRPr lang="en-US"/>
          </a:p>
        </p:txBody>
      </p:sp>
      <p:sp>
        <p:nvSpPr>
          <p:cNvPr id="5" name="Footer Placeholder 4">
            <a:extLst>
              <a:ext uri="{FF2B5EF4-FFF2-40B4-BE49-F238E27FC236}">
                <a16:creationId xmlns:a16="http://schemas.microsoft.com/office/drawing/2014/main" id="{7465637F-B05E-65F2-D1AB-59C5787AC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59A2C-2286-7A96-6FF7-5388EF4F4394}"/>
              </a:ext>
            </a:extLst>
          </p:cNvPr>
          <p:cNvSpPr>
            <a:spLocks noGrp="1"/>
          </p:cNvSpPr>
          <p:nvPr>
            <p:ph type="sldNum" sz="quarter" idx="12"/>
          </p:nvPr>
        </p:nvSpPr>
        <p:spPr/>
        <p:txBody>
          <a:bodyPr/>
          <a:lstStyle/>
          <a:p>
            <a:fld id="{1FDE6213-6F4F-4D29-94D4-A316C7B87E18}" type="slidenum">
              <a:rPr lang="en-US" smtClean="0"/>
              <a:t>‹#›</a:t>
            </a:fld>
            <a:endParaRPr lang="en-US"/>
          </a:p>
        </p:txBody>
      </p:sp>
    </p:spTree>
    <p:extLst>
      <p:ext uri="{BB962C8B-B14F-4D97-AF65-F5344CB8AC3E}">
        <p14:creationId xmlns:p14="http://schemas.microsoft.com/office/powerpoint/2010/main" val="683759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4C4AB-24C2-F08C-78A9-6E37FA99031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CB5602A-A11F-B686-54DE-893F6F18CB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A6862-9D6C-A442-B249-1B7CC742EC81}"/>
              </a:ext>
            </a:extLst>
          </p:cNvPr>
          <p:cNvSpPr>
            <a:spLocks noGrp="1"/>
          </p:cNvSpPr>
          <p:nvPr>
            <p:ph type="dt" sz="half" idx="10"/>
          </p:nvPr>
        </p:nvSpPr>
        <p:spPr/>
        <p:txBody>
          <a:bodyPr/>
          <a:lstStyle/>
          <a:p>
            <a:fld id="{4B592282-A0CF-4540-AFC0-409D556706E8}" type="datetimeFigureOut">
              <a:rPr lang="en-US" smtClean="0"/>
              <a:t>4/8/2025</a:t>
            </a:fld>
            <a:endParaRPr lang="en-US"/>
          </a:p>
        </p:txBody>
      </p:sp>
      <p:sp>
        <p:nvSpPr>
          <p:cNvPr id="5" name="Footer Placeholder 4">
            <a:extLst>
              <a:ext uri="{FF2B5EF4-FFF2-40B4-BE49-F238E27FC236}">
                <a16:creationId xmlns:a16="http://schemas.microsoft.com/office/drawing/2014/main" id="{6BCEC639-2619-A889-8C0D-09E49803ED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3AB55-CB0E-0243-5728-DC7D37285E99}"/>
              </a:ext>
            </a:extLst>
          </p:cNvPr>
          <p:cNvSpPr>
            <a:spLocks noGrp="1"/>
          </p:cNvSpPr>
          <p:nvPr>
            <p:ph type="sldNum" sz="quarter" idx="12"/>
          </p:nvPr>
        </p:nvSpPr>
        <p:spPr/>
        <p:txBody>
          <a:bodyPr/>
          <a:lstStyle/>
          <a:p>
            <a:fld id="{1FDE6213-6F4F-4D29-94D4-A316C7B87E18}" type="slidenum">
              <a:rPr lang="en-US" smtClean="0"/>
              <a:t>‹#›</a:t>
            </a:fld>
            <a:endParaRPr lang="en-US"/>
          </a:p>
        </p:txBody>
      </p:sp>
    </p:spTree>
    <p:extLst>
      <p:ext uri="{BB962C8B-B14F-4D97-AF65-F5344CB8AC3E}">
        <p14:creationId xmlns:p14="http://schemas.microsoft.com/office/powerpoint/2010/main" val="156083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CFFA3A-C4E3-CEEB-5E32-9DC18DEE94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87E2122-1950-F5B6-BCD3-039E33E60E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227BFC-C8FE-BD3F-3F61-B451039746ED}"/>
              </a:ext>
            </a:extLst>
          </p:cNvPr>
          <p:cNvSpPr>
            <a:spLocks noGrp="1"/>
          </p:cNvSpPr>
          <p:nvPr>
            <p:ph type="dt" sz="half" idx="10"/>
          </p:nvPr>
        </p:nvSpPr>
        <p:spPr/>
        <p:txBody>
          <a:bodyPr/>
          <a:lstStyle/>
          <a:p>
            <a:fld id="{4B592282-A0CF-4540-AFC0-409D556706E8}" type="datetimeFigureOut">
              <a:rPr lang="en-US" smtClean="0"/>
              <a:t>4/8/2025</a:t>
            </a:fld>
            <a:endParaRPr lang="en-US"/>
          </a:p>
        </p:txBody>
      </p:sp>
      <p:sp>
        <p:nvSpPr>
          <p:cNvPr id="5" name="Footer Placeholder 4">
            <a:extLst>
              <a:ext uri="{FF2B5EF4-FFF2-40B4-BE49-F238E27FC236}">
                <a16:creationId xmlns:a16="http://schemas.microsoft.com/office/drawing/2014/main" id="{CA640100-D07B-9B31-A094-136973FDC8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46775-97EA-D668-7677-5AF2976A078C}"/>
              </a:ext>
            </a:extLst>
          </p:cNvPr>
          <p:cNvSpPr>
            <a:spLocks noGrp="1"/>
          </p:cNvSpPr>
          <p:nvPr>
            <p:ph type="sldNum" sz="quarter" idx="12"/>
          </p:nvPr>
        </p:nvSpPr>
        <p:spPr/>
        <p:txBody>
          <a:bodyPr/>
          <a:lstStyle/>
          <a:p>
            <a:fld id="{1FDE6213-6F4F-4D29-94D4-A316C7B87E18}" type="slidenum">
              <a:rPr lang="en-US" smtClean="0"/>
              <a:t>‹#›</a:t>
            </a:fld>
            <a:endParaRPr lang="en-US"/>
          </a:p>
        </p:txBody>
      </p:sp>
    </p:spTree>
    <p:extLst>
      <p:ext uri="{BB962C8B-B14F-4D97-AF65-F5344CB8AC3E}">
        <p14:creationId xmlns:p14="http://schemas.microsoft.com/office/powerpoint/2010/main" val="1075029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60E23-4D8D-755F-CC4E-90E772E196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BA4AE7-BE2C-6890-8814-76EEC086F7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F7967E-703D-A692-8ED6-14C33018E0A1}"/>
              </a:ext>
            </a:extLst>
          </p:cNvPr>
          <p:cNvSpPr>
            <a:spLocks noGrp="1"/>
          </p:cNvSpPr>
          <p:nvPr>
            <p:ph type="dt" sz="half" idx="10"/>
          </p:nvPr>
        </p:nvSpPr>
        <p:spPr/>
        <p:txBody>
          <a:bodyPr/>
          <a:lstStyle/>
          <a:p>
            <a:fld id="{4B592282-A0CF-4540-AFC0-409D556706E8}" type="datetimeFigureOut">
              <a:rPr lang="en-US" smtClean="0"/>
              <a:t>4/8/2025</a:t>
            </a:fld>
            <a:endParaRPr lang="en-US"/>
          </a:p>
        </p:txBody>
      </p:sp>
      <p:sp>
        <p:nvSpPr>
          <p:cNvPr id="5" name="Footer Placeholder 4">
            <a:extLst>
              <a:ext uri="{FF2B5EF4-FFF2-40B4-BE49-F238E27FC236}">
                <a16:creationId xmlns:a16="http://schemas.microsoft.com/office/drawing/2014/main" id="{88994E3A-1AD5-397C-483B-74E6F64232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CD0EA2-64CF-4718-9139-892C150D763B}"/>
              </a:ext>
            </a:extLst>
          </p:cNvPr>
          <p:cNvSpPr>
            <a:spLocks noGrp="1"/>
          </p:cNvSpPr>
          <p:nvPr>
            <p:ph type="sldNum" sz="quarter" idx="12"/>
          </p:nvPr>
        </p:nvSpPr>
        <p:spPr/>
        <p:txBody>
          <a:bodyPr/>
          <a:lstStyle/>
          <a:p>
            <a:fld id="{1FDE6213-6F4F-4D29-94D4-A316C7B87E18}" type="slidenum">
              <a:rPr lang="en-US" smtClean="0"/>
              <a:t>‹#›</a:t>
            </a:fld>
            <a:endParaRPr lang="en-US"/>
          </a:p>
        </p:txBody>
      </p:sp>
    </p:spTree>
    <p:extLst>
      <p:ext uri="{BB962C8B-B14F-4D97-AF65-F5344CB8AC3E}">
        <p14:creationId xmlns:p14="http://schemas.microsoft.com/office/powerpoint/2010/main" val="287896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61B9B-B322-730A-846F-1D7BFCDDE92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9F71F2-6964-5410-2FC0-E7242B6670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18D273-5C18-A02B-BBF3-03C7EB0DADC5}"/>
              </a:ext>
            </a:extLst>
          </p:cNvPr>
          <p:cNvSpPr>
            <a:spLocks noGrp="1"/>
          </p:cNvSpPr>
          <p:nvPr>
            <p:ph type="dt" sz="half" idx="10"/>
          </p:nvPr>
        </p:nvSpPr>
        <p:spPr/>
        <p:txBody>
          <a:bodyPr/>
          <a:lstStyle/>
          <a:p>
            <a:fld id="{4B592282-A0CF-4540-AFC0-409D556706E8}" type="datetimeFigureOut">
              <a:rPr lang="en-US" smtClean="0"/>
              <a:t>4/8/2025</a:t>
            </a:fld>
            <a:endParaRPr lang="en-US"/>
          </a:p>
        </p:txBody>
      </p:sp>
      <p:sp>
        <p:nvSpPr>
          <p:cNvPr id="5" name="Footer Placeholder 4">
            <a:extLst>
              <a:ext uri="{FF2B5EF4-FFF2-40B4-BE49-F238E27FC236}">
                <a16:creationId xmlns:a16="http://schemas.microsoft.com/office/drawing/2014/main" id="{7BA694AD-A0ED-465C-C0CE-A806849700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7A8EE-2A5B-EDF1-44A5-412E43265EB5}"/>
              </a:ext>
            </a:extLst>
          </p:cNvPr>
          <p:cNvSpPr>
            <a:spLocks noGrp="1"/>
          </p:cNvSpPr>
          <p:nvPr>
            <p:ph type="sldNum" sz="quarter" idx="12"/>
          </p:nvPr>
        </p:nvSpPr>
        <p:spPr/>
        <p:txBody>
          <a:bodyPr/>
          <a:lstStyle/>
          <a:p>
            <a:fld id="{1FDE6213-6F4F-4D29-94D4-A316C7B87E18}" type="slidenum">
              <a:rPr lang="en-US" smtClean="0"/>
              <a:t>‹#›</a:t>
            </a:fld>
            <a:endParaRPr lang="en-US"/>
          </a:p>
        </p:txBody>
      </p:sp>
    </p:spTree>
    <p:extLst>
      <p:ext uri="{BB962C8B-B14F-4D97-AF65-F5344CB8AC3E}">
        <p14:creationId xmlns:p14="http://schemas.microsoft.com/office/powerpoint/2010/main" val="24637949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F20D7-42F2-25AB-34FA-2D366E27AB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CCDE83-2C9C-08EA-3328-FA9C88DC10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5AF731-F7E6-03F4-B43C-7A8CF45607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E0D793-ACD5-987F-7A1A-01B81D7BCB73}"/>
              </a:ext>
            </a:extLst>
          </p:cNvPr>
          <p:cNvSpPr>
            <a:spLocks noGrp="1"/>
          </p:cNvSpPr>
          <p:nvPr>
            <p:ph type="dt" sz="half" idx="10"/>
          </p:nvPr>
        </p:nvSpPr>
        <p:spPr/>
        <p:txBody>
          <a:bodyPr/>
          <a:lstStyle/>
          <a:p>
            <a:fld id="{4B592282-A0CF-4540-AFC0-409D556706E8}" type="datetimeFigureOut">
              <a:rPr lang="en-US" smtClean="0"/>
              <a:t>4/8/2025</a:t>
            </a:fld>
            <a:endParaRPr lang="en-US"/>
          </a:p>
        </p:txBody>
      </p:sp>
      <p:sp>
        <p:nvSpPr>
          <p:cNvPr id="6" name="Footer Placeholder 5">
            <a:extLst>
              <a:ext uri="{FF2B5EF4-FFF2-40B4-BE49-F238E27FC236}">
                <a16:creationId xmlns:a16="http://schemas.microsoft.com/office/drawing/2014/main" id="{FC175957-8DB3-9F94-68D4-1A6F21BD32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99061A-2889-B7D6-0F56-94D867EF07B3}"/>
              </a:ext>
            </a:extLst>
          </p:cNvPr>
          <p:cNvSpPr>
            <a:spLocks noGrp="1"/>
          </p:cNvSpPr>
          <p:nvPr>
            <p:ph type="sldNum" sz="quarter" idx="12"/>
          </p:nvPr>
        </p:nvSpPr>
        <p:spPr/>
        <p:txBody>
          <a:bodyPr/>
          <a:lstStyle/>
          <a:p>
            <a:fld id="{1FDE6213-6F4F-4D29-94D4-A316C7B87E18}" type="slidenum">
              <a:rPr lang="en-US" smtClean="0"/>
              <a:t>‹#›</a:t>
            </a:fld>
            <a:endParaRPr lang="en-US"/>
          </a:p>
        </p:txBody>
      </p:sp>
    </p:spTree>
    <p:extLst>
      <p:ext uri="{BB962C8B-B14F-4D97-AF65-F5344CB8AC3E}">
        <p14:creationId xmlns:p14="http://schemas.microsoft.com/office/powerpoint/2010/main" val="548177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63A7-C3D1-86F0-802F-0F54AA2147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6FB90C-EEB8-8E8A-6B38-0A3F87BA0D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3A32B-FA12-A0D7-F021-6D6A4D1C11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356230-55EB-B719-DBBA-15E7B4CA37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A42D8F-9A52-9CA2-C211-BA1B25F4C9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906163-3D78-BEA7-E783-093A0AA770BB}"/>
              </a:ext>
            </a:extLst>
          </p:cNvPr>
          <p:cNvSpPr>
            <a:spLocks noGrp="1"/>
          </p:cNvSpPr>
          <p:nvPr>
            <p:ph type="dt" sz="half" idx="10"/>
          </p:nvPr>
        </p:nvSpPr>
        <p:spPr/>
        <p:txBody>
          <a:bodyPr/>
          <a:lstStyle/>
          <a:p>
            <a:fld id="{4B592282-A0CF-4540-AFC0-409D556706E8}" type="datetimeFigureOut">
              <a:rPr lang="en-US" smtClean="0"/>
              <a:t>4/8/2025</a:t>
            </a:fld>
            <a:endParaRPr lang="en-US"/>
          </a:p>
        </p:txBody>
      </p:sp>
      <p:sp>
        <p:nvSpPr>
          <p:cNvPr id="8" name="Footer Placeholder 7">
            <a:extLst>
              <a:ext uri="{FF2B5EF4-FFF2-40B4-BE49-F238E27FC236}">
                <a16:creationId xmlns:a16="http://schemas.microsoft.com/office/drawing/2014/main" id="{F5F39227-7EF9-A48F-4256-6795141577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5BF623-8C48-10D5-B1E2-1576BF1E09D0}"/>
              </a:ext>
            </a:extLst>
          </p:cNvPr>
          <p:cNvSpPr>
            <a:spLocks noGrp="1"/>
          </p:cNvSpPr>
          <p:nvPr>
            <p:ph type="sldNum" sz="quarter" idx="12"/>
          </p:nvPr>
        </p:nvSpPr>
        <p:spPr/>
        <p:txBody>
          <a:bodyPr/>
          <a:lstStyle/>
          <a:p>
            <a:fld id="{1FDE6213-6F4F-4D29-94D4-A316C7B87E18}" type="slidenum">
              <a:rPr lang="en-US" smtClean="0"/>
              <a:t>‹#›</a:t>
            </a:fld>
            <a:endParaRPr lang="en-US"/>
          </a:p>
        </p:txBody>
      </p:sp>
    </p:spTree>
    <p:extLst>
      <p:ext uri="{BB962C8B-B14F-4D97-AF65-F5344CB8AC3E}">
        <p14:creationId xmlns:p14="http://schemas.microsoft.com/office/powerpoint/2010/main" val="50431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DA7C5-4070-2810-3A99-0E97AA151A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28D069-B015-8302-79C1-B4C34F1D6C65}"/>
              </a:ext>
            </a:extLst>
          </p:cNvPr>
          <p:cNvSpPr>
            <a:spLocks noGrp="1"/>
          </p:cNvSpPr>
          <p:nvPr>
            <p:ph type="dt" sz="half" idx="10"/>
          </p:nvPr>
        </p:nvSpPr>
        <p:spPr/>
        <p:txBody>
          <a:bodyPr/>
          <a:lstStyle/>
          <a:p>
            <a:fld id="{4B592282-A0CF-4540-AFC0-409D556706E8}" type="datetimeFigureOut">
              <a:rPr lang="en-US" smtClean="0"/>
              <a:t>4/8/2025</a:t>
            </a:fld>
            <a:endParaRPr lang="en-US"/>
          </a:p>
        </p:txBody>
      </p:sp>
      <p:sp>
        <p:nvSpPr>
          <p:cNvPr id="4" name="Footer Placeholder 3">
            <a:extLst>
              <a:ext uri="{FF2B5EF4-FFF2-40B4-BE49-F238E27FC236}">
                <a16:creationId xmlns:a16="http://schemas.microsoft.com/office/drawing/2014/main" id="{38A14FC4-BE47-07EF-4B69-D9D5B66A4B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D80656-2F15-AF0B-1C98-05D7A1FCF808}"/>
              </a:ext>
            </a:extLst>
          </p:cNvPr>
          <p:cNvSpPr>
            <a:spLocks noGrp="1"/>
          </p:cNvSpPr>
          <p:nvPr>
            <p:ph type="sldNum" sz="quarter" idx="12"/>
          </p:nvPr>
        </p:nvSpPr>
        <p:spPr/>
        <p:txBody>
          <a:bodyPr/>
          <a:lstStyle/>
          <a:p>
            <a:fld id="{1FDE6213-6F4F-4D29-94D4-A316C7B87E18}" type="slidenum">
              <a:rPr lang="en-US" smtClean="0"/>
              <a:t>‹#›</a:t>
            </a:fld>
            <a:endParaRPr lang="en-US"/>
          </a:p>
        </p:txBody>
      </p:sp>
    </p:spTree>
    <p:extLst>
      <p:ext uri="{BB962C8B-B14F-4D97-AF65-F5344CB8AC3E}">
        <p14:creationId xmlns:p14="http://schemas.microsoft.com/office/powerpoint/2010/main" val="1471986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D63D93-2B01-0943-AB35-A9E3CE9FD242}"/>
              </a:ext>
            </a:extLst>
          </p:cNvPr>
          <p:cNvSpPr>
            <a:spLocks noGrp="1"/>
          </p:cNvSpPr>
          <p:nvPr>
            <p:ph type="dt" sz="half" idx="10"/>
          </p:nvPr>
        </p:nvSpPr>
        <p:spPr/>
        <p:txBody>
          <a:bodyPr/>
          <a:lstStyle/>
          <a:p>
            <a:fld id="{4B592282-A0CF-4540-AFC0-409D556706E8}" type="datetimeFigureOut">
              <a:rPr lang="en-US" smtClean="0"/>
              <a:t>4/8/2025</a:t>
            </a:fld>
            <a:endParaRPr lang="en-US"/>
          </a:p>
        </p:txBody>
      </p:sp>
      <p:sp>
        <p:nvSpPr>
          <p:cNvPr id="3" name="Footer Placeholder 2">
            <a:extLst>
              <a:ext uri="{FF2B5EF4-FFF2-40B4-BE49-F238E27FC236}">
                <a16:creationId xmlns:a16="http://schemas.microsoft.com/office/drawing/2014/main" id="{51A5CEE3-6EBD-5EF6-64CC-E90DE921B3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8DD0D5-369A-E6BE-72EB-FEE774054F93}"/>
              </a:ext>
            </a:extLst>
          </p:cNvPr>
          <p:cNvSpPr>
            <a:spLocks noGrp="1"/>
          </p:cNvSpPr>
          <p:nvPr>
            <p:ph type="sldNum" sz="quarter" idx="12"/>
          </p:nvPr>
        </p:nvSpPr>
        <p:spPr/>
        <p:txBody>
          <a:bodyPr/>
          <a:lstStyle/>
          <a:p>
            <a:fld id="{1FDE6213-6F4F-4D29-94D4-A316C7B87E18}" type="slidenum">
              <a:rPr lang="en-US" smtClean="0"/>
              <a:t>‹#›</a:t>
            </a:fld>
            <a:endParaRPr lang="en-US"/>
          </a:p>
        </p:txBody>
      </p:sp>
    </p:spTree>
    <p:extLst>
      <p:ext uri="{BB962C8B-B14F-4D97-AF65-F5344CB8AC3E}">
        <p14:creationId xmlns:p14="http://schemas.microsoft.com/office/powerpoint/2010/main" val="3854749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38DC-131A-C4DC-7724-301D92A138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18DAC8B-270F-1B42-A62E-B8AC0D7D72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169B53-BBA2-9A84-4CE7-809A695854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E412B4-AB2D-D152-C85F-50A138571B64}"/>
              </a:ext>
            </a:extLst>
          </p:cNvPr>
          <p:cNvSpPr>
            <a:spLocks noGrp="1"/>
          </p:cNvSpPr>
          <p:nvPr>
            <p:ph type="dt" sz="half" idx="10"/>
          </p:nvPr>
        </p:nvSpPr>
        <p:spPr/>
        <p:txBody>
          <a:bodyPr/>
          <a:lstStyle/>
          <a:p>
            <a:fld id="{4B592282-A0CF-4540-AFC0-409D556706E8}" type="datetimeFigureOut">
              <a:rPr lang="en-US" smtClean="0"/>
              <a:t>4/8/2025</a:t>
            </a:fld>
            <a:endParaRPr lang="en-US"/>
          </a:p>
        </p:txBody>
      </p:sp>
      <p:sp>
        <p:nvSpPr>
          <p:cNvPr id="6" name="Footer Placeholder 5">
            <a:extLst>
              <a:ext uri="{FF2B5EF4-FFF2-40B4-BE49-F238E27FC236}">
                <a16:creationId xmlns:a16="http://schemas.microsoft.com/office/drawing/2014/main" id="{3872A5CE-675A-7FEC-7632-416E7E259A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2D00F6-3A7C-CCAB-C537-F27FA6818725}"/>
              </a:ext>
            </a:extLst>
          </p:cNvPr>
          <p:cNvSpPr>
            <a:spLocks noGrp="1"/>
          </p:cNvSpPr>
          <p:nvPr>
            <p:ph type="sldNum" sz="quarter" idx="12"/>
          </p:nvPr>
        </p:nvSpPr>
        <p:spPr/>
        <p:txBody>
          <a:bodyPr/>
          <a:lstStyle/>
          <a:p>
            <a:fld id="{1FDE6213-6F4F-4D29-94D4-A316C7B87E18}" type="slidenum">
              <a:rPr lang="en-US" smtClean="0"/>
              <a:t>‹#›</a:t>
            </a:fld>
            <a:endParaRPr lang="en-US"/>
          </a:p>
        </p:txBody>
      </p:sp>
    </p:spTree>
    <p:extLst>
      <p:ext uri="{BB962C8B-B14F-4D97-AF65-F5344CB8AC3E}">
        <p14:creationId xmlns:p14="http://schemas.microsoft.com/office/powerpoint/2010/main" val="3384773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4E9D7-3701-0C2D-A899-4B4D5BB3AB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D27F212-8F10-3731-F730-24F57578AA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42B967-5096-17C6-A0AF-10A192B99A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EEA47C-2815-92A2-0024-40503B4FE85C}"/>
              </a:ext>
            </a:extLst>
          </p:cNvPr>
          <p:cNvSpPr>
            <a:spLocks noGrp="1"/>
          </p:cNvSpPr>
          <p:nvPr>
            <p:ph type="dt" sz="half" idx="10"/>
          </p:nvPr>
        </p:nvSpPr>
        <p:spPr/>
        <p:txBody>
          <a:bodyPr/>
          <a:lstStyle/>
          <a:p>
            <a:fld id="{4B592282-A0CF-4540-AFC0-409D556706E8}" type="datetimeFigureOut">
              <a:rPr lang="en-US" smtClean="0"/>
              <a:t>4/8/2025</a:t>
            </a:fld>
            <a:endParaRPr lang="en-US"/>
          </a:p>
        </p:txBody>
      </p:sp>
      <p:sp>
        <p:nvSpPr>
          <p:cNvPr id="6" name="Footer Placeholder 5">
            <a:extLst>
              <a:ext uri="{FF2B5EF4-FFF2-40B4-BE49-F238E27FC236}">
                <a16:creationId xmlns:a16="http://schemas.microsoft.com/office/drawing/2014/main" id="{D798A68D-EE56-E32F-B98F-EA23D88454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615261-EE09-BDE1-F179-EE8164293117}"/>
              </a:ext>
            </a:extLst>
          </p:cNvPr>
          <p:cNvSpPr>
            <a:spLocks noGrp="1"/>
          </p:cNvSpPr>
          <p:nvPr>
            <p:ph type="sldNum" sz="quarter" idx="12"/>
          </p:nvPr>
        </p:nvSpPr>
        <p:spPr/>
        <p:txBody>
          <a:bodyPr/>
          <a:lstStyle/>
          <a:p>
            <a:fld id="{1FDE6213-6F4F-4D29-94D4-A316C7B87E18}" type="slidenum">
              <a:rPr lang="en-US" smtClean="0"/>
              <a:t>‹#›</a:t>
            </a:fld>
            <a:endParaRPr lang="en-US"/>
          </a:p>
        </p:txBody>
      </p:sp>
    </p:spTree>
    <p:extLst>
      <p:ext uri="{BB962C8B-B14F-4D97-AF65-F5344CB8AC3E}">
        <p14:creationId xmlns:p14="http://schemas.microsoft.com/office/powerpoint/2010/main" val="189324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E331B4-6296-CD61-FF94-3B23314709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BABA4A2-E34B-E121-A409-8C31D60688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094539-C4D0-E1B3-DDE2-B7181868D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592282-A0CF-4540-AFC0-409D556706E8}" type="datetimeFigureOut">
              <a:rPr lang="en-US" smtClean="0"/>
              <a:t>4/8/2025</a:t>
            </a:fld>
            <a:endParaRPr lang="en-US"/>
          </a:p>
        </p:txBody>
      </p:sp>
      <p:sp>
        <p:nvSpPr>
          <p:cNvPr id="5" name="Footer Placeholder 4">
            <a:extLst>
              <a:ext uri="{FF2B5EF4-FFF2-40B4-BE49-F238E27FC236}">
                <a16:creationId xmlns:a16="http://schemas.microsoft.com/office/drawing/2014/main" id="{CA86F5DA-639B-E00D-3E3A-24E965A837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2F46819-979E-EECE-2116-64227B5F1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DE6213-6F4F-4D29-94D4-A316C7B87E18}" type="slidenum">
              <a:rPr lang="en-US" smtClean="0"/>
              <a:t>‹#›</a:t>
            </a:fld>
            <a:endParaRPr lang="en-US"/>
          </a:p>
        </p:txBody>
      </p:sp>
    </p:spTree>
    <p:extLst>
      <p:ext uri="{BB962C8B-B14F-4D97-AF65-F5344CB8AC3E}">
        <p14:creationId xmlns:p14="http://schemas.microsoft.com/office/powerpoint/2010/main" val="888116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B1C716D-4749-C8E6-4C90-D04D0A5579DC}"/>
              </a:ext>
            </a:extLst>
          </p:cNvPr>
          <p:cNvSpPr txBox="1">
            <a:spLocks/>
          </p:cNvSpPr>
          <p:nvPr/>
        </p:nvSpPr>
        <p:spPr>
          <a:xfrm>
            <a:off x="-621741" y="4091425"/>
            <a:ext cx="11660444" cy="326436"/>
          </a:xfrm>
          <a:prstGeom prst="rect">
            <a:avLst/>
          </a:prstGeom>
        </p:spPr>
        <p:txBody>
          <a:bodyPr vert="horz" wrap="square" lIns="0" tIns="4953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indent="569595" algn="ctr">
              <a:lnSpc>
                <a:spcPct val="107000"/>
              </a:lnSpc>
              <a:spcBef>
                <a:spcPts val="0"/>
              </a:spcBef>
              <a:spcAft>
                <a:spcPts val="800"/>
              </a:spcAft>
            </a:pPr>
            <a:r>
              <a:rPr lang="en-US" sz="1800" b="1" i="1" dirty="0">
                <a:latin typeface="Times New Roman" panose="02020603050405020304" pitchFamily="18" charset="0"/>
                <a:cs typeface="Times New Roman" panose="02020603050405020304" pitchFamily="18" charset="0"/>
              </a:rPr>
              <a:t>Balancing Act : The Role  of    Human Oversight in AI</a:t>
            </a:r>
          </a:p>
        </p:txBody>
      </p:sp>
      <p:pic>
        <p:nvPicPr>
          <p:cNvPr id="3" name="Picture 2">
            <a:extLst>
              <a:ext uri="{FF2B5EF4-FFF2-40B4-BE49-F238E27FC236}">
                <a16:creationId xmlns:a16="http://schemas.microsoft.com/office/drawing/2014/main" id="{9681782A-C9E4-B244-17EB-3D529F49BC5E}"/>
              </a:ext>
            </a:extLst>
          </p:cNvPr>
          <p:cNvPicPr>
            <a:picLocks noChangeAspect="1"/>
          </p:cNvPicPr>
          <p:nvPr/>
        </p:nvPicPr>
        <p:blipFill>
          <a:blip r:embed="rId2"/>
          <a:stretch>
            <a:fillRect/>
          </a:stretch>
        </p:blipFill>
        <p:spPr>
          <a:xfrm>
            <a:off x="972869" y="640578"/>
            <a:ext cx="3181350" cy="2676525"/>
          </a:xfrm>
          <a:prstGeom prst="rect">
            <a:avLst/>
          </a:prstGeom>
        </p:spPr>
      </p:pic>
      <p:pic>
        <p:nvPicPr>
          <p:cNvPr id="4" name="Picture 3">
            <a:extLst>
              <a:ext uri="{FF2B5EF4-FFF2-40B4-BE49-F238E27FC236}">
                <a16:creationId xmlns:a16="http://schemas.microsoft.com/office/drawing/2014/main" id="{6B48A861-6D9E-857A-F340-DCE4B6663C37}"/>
              </a:ext>
            </a:extLst>
          </p:cNvPr>
          <p:cNvPicPr>
            <a:picLocks noChangeAspect="1"/>
          </p:cNvPicPr>
          <p:nvPr/>
        </p:nvPicPr>
        <p:blipFill>
          <a:blip r:embed="rId3"/>
          <a:stretch>
            <a:fillRect/>
          </a:stretch>
        </p:blipFill>
        <p:spPr>
          <a:xfrm>
            <a:off x="6471207" y="883667"/>
            <a:ext cx="2985831" cy="2390889"/>
          </a:xfrm>
          <a:prstGeom prst="rect">
            <a:avLst/>
          </a:prstGeom>
        </p:spPr>
      </p:pic>
      <p:sp>
        <p:nvSpPr>
          <p:cNvPr id="6" name="TextBox 5">
            <a:extLst>
              <a:ext uri="{FF2B5EF4-FFF2-40B4-BE49-F238E27FC236}">
                <a16:creationId xmlns:a16="http://schemas.microsoft.com/office/drawing/2014/main" id="{EAFEB2FA-21C8-927F-DB73-BE5C1B05D7E7}"/>
              </a:ext>
            </a:extLst>
          </p:cNvPr>
          <p:cNvSpPr txBox="1"/>
          <p:nvPr/>
        </p:nvSpPr>
        <p:spPr>
          <a:xfrm>
            <a:off x="1153297" y="3493916"/>
            <a:ext cx="10239633" cy="767711"/>
          </a:xfrm>
          <a:prstGeom prst="rect">
            <a:avLst/>
          </a:prstGeom>
          <a:noFill/>
        </p:spPr>
        <p:txBody>
          <a:bodyPr wrap="square">
            <a:spAutoFit/>
          </a:bodyPr>
          <a:lstStyle/>
          <a:p>
            <a:pPr marL="0" marR="0" algn="ctr">
              <a:lnSpc>
                <a:spcPct val="107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Adama Science and Technology University</a:t>
            </a: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epartment of </a:t>
            </a:r>
            <a:r>
              <a:rPr lang="en-US" dirty="0">
                <a:latin typeface="Times New Roman" panose="02020603050405020304" pitchFamily="18" charset="0"/>
                <a:cs typeface="Times New Roman" panose="02020603050405020304" pitchFamily="18" charset="0"/>
              </a:rPr>
              <a:t>Computer Science and Engineering</a:t>
            </a:r>
          </a:p>
          <a:p>
            <a:pPr marL="0" marR="0" algn="ctr">
              <a:lnSpc>
                <a:spcPct val="107000"/>
              </a:lnSpc>
              <a:spcBef>
                <a:spcPts val="0"/>
              </a:spcBef>
              <a:spcAft>
                <a:spcPts val="800"/>
              </a:spcAft>
            </a:pPr>
            <a:endParaRPr lang="en-US"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7230F98-AB92-F376-2464-CC51094449E8}"/>
              </a:ext>
            </a:extLst>
          </p:cNvPr>
          <p:cNvSpPr txBox="1"/>
          <p:nvPr/>
        </p:nvSpPr>
        <p:spPr>
          <a:xfrm>
            <a:off x="5344298" y="5974333"/>
            <a:ext cx="6404918" cy="646331"/>
          </a:xfrm>
          <a:prstGeom prst="rect">
            <a:avLst/>
          </a:prstGeom>
          <a:noFill/>
        </p:spPr>
        <p:txBody>
          <a:bodyPr wrap="square">
            <a:spAutoFit/>
          </a:bodyPr>
          <a:lstStyle/>
          <a:p>
            <a:pPr algn="r"/>
            <a:r>
              <a:rPr lang="en-US" dirty="0">
                <a:latin typeface="Times New Roman" panose="02020603050405020304" pitchFamily="18" charset="0"/>
                <a:cs typeface="Times New Roman" panose="02020603050405020304" pitchFamily="18" charset="0"/>
              </a:rPr>
              <a:t>Melat Desta</a:t>
            </a:r>
          </a:p>
          <a:p>
            <a:pPr algn="r"/>
            <a:r>
              <a:rPr lang="en-US" dirty="0">
                <a:latin typeface="Times New Roman" panose="02020603050405020304" pitchFamily="18" charset="0"/>
                <a:cs typeface="Times New Roman" panose="02020603050405020304" pitchFamily="18" charset="0"/>
              </a:rPr>
              <a:t>08/03/2024</a:t>
            </a:r>
          </a:p>
        </p:txBody>
      </p:sp>
    </p:spTree>
    <p:extLst>
      <p:ext uri="{BB962C8B-B14F-4D97-AF65-F5344CB8AC3E}">
        <p14:creationId xmlns:p14="http://schemas.microsoft.com/office/powerpoint/2010/main" val="13594062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82866ACC-AC54-AB53-EE9A-0B35D03CC4B8}"/>
              </a:ext>
            </a:extLst>
          </p:cNvPr>
          <p:cNvSpPr txBox="1"/>
          <p:nvPr/>
        </p:nvSpPr>
        <p:spPr>
          <a:xfrm>
            <a:off x="0" y="1329294"/>
            <a:ext cx="12192000" cy="3673121"/>
          </a:xfrm>
          <a:prstGeom prst="rect">
            <a:avLst/>
          </a:prstGeom>
          <a:noFill/>
        </p:spPr>
        <p:txBody>
          <a:bodyPr wrap="square">
            <a:spAutoFit/>
          </a:bodyPr>
          <a:lstStyle/>
          <a:p>
            <a:pPr>
              <a:lnSpc>
                <a:spcPct val="200000"/>
              </a:lnSpc>
            </a:pPr>
            <a:r>
              <a:rPr lang="en-US" sz="2400" i="1" dirty="0">
                <a:latin typeface="Times New Roman" panose="02020603050405020304" pitchFamily="18" charset="0"/>
                <a:cs typeface="Times New Roman" panose="02020603050405020304" pitchFamily="18" charset="0"/>
              </a:rPr>
              <a:t>Human Autonomy</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Humans are not just passive observers but are actively engaged in every step of the process. </a:t>
            </a:r>
          </a:p>
          <a:p>
            <a:pPr marL="800100" lvl="1"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Setting up tasks for the AI.</a:t>
            </a:r>
          </a:p>
          <a:p>
            <a:pPr marL="742950" lvl="1"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Monitoring the AI’s performance.</a:t>
            </a:r>
          </a:p>
          <a:p>
            <a:pPr marL="742950" lvl="1"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Making decisions based on the AI’s output.</a:t>
            </a:r>
          </a:p>
        </p:txBody>
      </p:sp>
    </p:spTree>
    <p:extLst>
      <p:ext uri="{BB962C8B-B14F-4D97-AF65-F5344CB8AC3E}">
        <p14:creationId xmlns:p14="http://schemas.microsoft.com/office/powerpoint/2010/main" val="22553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AFDFCF6-E40A-4B52-9922-3EF16C02F5D3}"/>
              </a:ext>
            </a:extLst>
          </p:cNvPr>
          <p:cNvGraphicFramePr>
            <a:graphicFrameLocks noGrp="1"/>
          </p:cNvGraphicFramePr>
          <p:nvPr>
            <p:extLst>
              <p:ext uri="{D42A27DB-BD31-4B8C-83A1-F6EECF244321}">
                <p14:modId xmlns:p14="http://schemas.microsoft.com/office/powerpoint/2010/main" val="3238583350"/>
              </p:ext>
            </p:extLst>
          </p:nvPr>
        </p:nvGraphicFramePr>
        <p:xfrm>
          <a:off x="1119673" y="2066433"/>
          <a:ext cx="9974425" cy="3315462"/>
        </p:xfrm>
        <a:graphic>
          <a:graphicData uri="http://schemas.openxmlformats.org/drawingml/2006/table">
            <a:tbl>
              <a:tblPr firstRow="1" bandRow="1">
                <a:tableStyleId>{9D7B26C5-4107-4FEC-AEDC-1716B250A1EF}</a:tableStyleId>
              </a:tblPr>
              <a:tblGrid>
                <a:gridCol w="5649528">
                  <a:extLst>
                    <a:ext uri="{9D8B030D-6E8A-4147-A177-3AD203B41FA5}">
                      <a16:colId xmlns:a16="http://schemas.microsoft.com/office/drawing/2014/main" val="3208467503"/>
                    </a:ext>
                  </a:extLst>
                </a:gridCol>
                <a:gridCol w="4324897">
                  <a:extLst>
                    <a:ext uri="{9D8B030D-6E8A-4147-A177-3AD203B41FA5}">
                      <a16:colId xmlns:a16="http://schemas.microsoft.com/office/drawing/2014/main" val="796541860"/>
                    </a:ext>
                  </a:extLst>
                </a:gridCol>
              </a:tblGrid>
              <a:tr h="363243">
                <a:tc>
                  <a:txBody>
                    <a:bodyPr/>
                    <a:lstStyle/>
                    <a:p>
                      <a:pPr marL="0" algn="ctr" defTabSz="914400" rtl="0" eaLnBrk="1" latinLnBrk="0" hangingPunct="1">
                        <a:lnSpc>
                          <a:spcPct val="200000"/>
                        </a:lnSpc>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Pro</a:t>
                      </a:r>
                    </a:p>
                  </a:txBody>
                  <a:tcPr>
                    <a:solidFill>
                      <a:schemeClr val="bg1"/>
                    </a:solidFill>
                  </a:tcPr>
                </a:tc>
                <a:tc>
                  <a:txBody>
                    <a:bodyPr/>
                    <a:lstStyle/>
                    <a:p>
                      <a:pPr marL="0" algn="ctr" defTabSz="914400" rtl="0" eaLnBrk="1" latinLnBrk="0" hangingPunct="1">
                        <a:lnSpc>
                          <a:spcPct val="200000"/>
                        </a:lnSpc>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Con</a:t>
                      </a:r>
                    </a:p>
                  </a:txBody>
                  <a:tcPr>
                    <a:solidFill>
                      <a:schemeClr val="bg1"/>
                    </a:solidFill>
                  </a:tcPr>
                </a:tc>
                <a:extLst>
                  <a:ext uri="{0D108BD9-81ED-4DB2-BD59-A6C34878D82A}">
                    <a16:rowId xmlns:a16="http://schemas.microsoft.com/office/drawing/2014/main" val="3210769810"/>
                  </a:ext>
                </a:extLst>
              </a:tr>
              <a:tr h="0">
                <a:tc>
                  <a:txBody>
                    <a:bodyPr/>
                    <a:lstStyle/>
                    <a:p>
                      <a:pPr marL="285750" marR="0" indent="-285750" algn="just" defTabSz="914400" rtl="0" eaLnBrk="1" latinLnBrk="0" hangingPunct="1">
                        <a:lnSpc>
                          <a:spcPct val="200000"/>
                        </a:lnSpc>
                        <a:spcBef>
                          <a:spcPts val="0"/>
                        </a:spcBef>
                        <a:spcAft>
                          <a:spcPts val="0"/>
                        </a:spcAft>
                        <a:buFont typeface="Arial" panose="020B0604020202020204" pitchFamily="34" charset="0"/>
                        <a:buChar cha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Low risk of “unfair AI” causing adverse effects on society.</a:t>
                      </a:r>
                    </a:p>
                  </a:txBody>
                  <a:tcPr>
                    <a:solidFill>
                      <a:schemeClr val="bg1"/>
                    </a:solidFill>
                  </a:tcPr>
                </a:tc>
                <a:tc>
                  <a:txBody>
                    <a:bodyPr/>
                    <a:lstStyle/>
                    <a:p>
                      <a:pPr marL="285750" marR="0" indent="-285750" algn="just" defTabSz="914400" rtl="0" eaLnBrk="1" latinLnBrk="0" hangingPunct="1">
                        <a:lnSpc>
                          <a:spcPct val="200000"/>
                        </a:lnSpc>
                        <a:spcBef>
                          <a:spcPts val="0"/>
                        </a:spcBef>
                        <a:spcAft>
                          <a:spcPts val="0"/>
                        </a:spcAft>
                        <a:buFont typeface="Arial" panose="020B0604020202020204" pitchFamily="34" charset="0"/>
                        <a:buChar cha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Incorporates all kinds of human weaknesses (boredom, fatigue, anxiety ,human bias)</a:t>
                      </a:r>
                    </a:p>
                  </a:txBody>
                  <a:tcPr>
                    <a:solidFill>
                      <a:schemeClr val="bg1"/>
                    </a:solidFill>
                  </a:tcPr>
                </a:tc>
                <a:extLst>
                  <a:ext uri="{0D108BD9-81ED-4DB2-BD59-A6C34878D82A}">
                    <a16:rowId xmlns:a16="http://schemas.microsoft.com/office/drawing/2014/main" val="3643723636"/>
                  </a:ext>
                </a:extLst>
              </a:tr>
              <a:tr h="496374">
                <a:tc>
                  <a:txBody>
                    <a:bodyPr/>
                    <a:lstStyle/>
                    <a:p>
                      <a:pPr marL="285750" marR="0" indent="-285750" algn="just" defTabSz="914400" rtl="0" eaLnBrk="1" latinLnBrk="0" hangingPunct="1">
                        <a:lnSpc>
                          <a:spcPct val="200000"/>
                        </a:lnSpc>
                        <a:spcBef>
                          <a:spcPts val="0"/>
                        </a:spcBef>
                        <a:spcAft>
                          <a:spcPts val="0"/>
                        </a:spcAft>
                        <a:buFont typeface="Arial" panose="020B0604020202020204" pitchFamily="34" charset="0"/>
                        <a:buChar cha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The human agent remains in full control in of the process.</a:t>
                      </a:r>
                    </a:p>
                  </a:txBody>
                  <a:tcPr>
                    <a:solidFill>
                      <a:schemeClr val="bg1"/>
                    </a:solidFill>
                  </a:tcPr>
                </a:tc>
                <a:tc>
                  <a:txBody>
                    <a:bodyPr/>
                    <a:lstStyle/>
                    <a:p>
                      <a:pPr marL="285750" marR="0" lvl="0" indent="-28575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Very high task load on human agent</a:t>
                      </a:r>
                    </a:p>
                  </a:txBody>
                  <a:tcPr>
                    <a:solidFill>
                      <a:schemeClr val="bg1"/>
                    </a:solidFill>
                  </a:tcPr>
                </a:tc>
                <a:extLst>
                  <a:ext uri="{0D108BD9-81ED-4DB2-BD59-A6C34878D82A}">
                    <a16:rowId xmlns:a16="http://schemas.microsoft.com/office/drawing/2014/main" val="1201904136"/>
                  </a:ext>
                </a:extLst>
              </a:tr>
            </a:tbl>
          </a:graphicData>
        </a:graphic>
      </p:graphicFrame>
      <p:sp>
        <p:nvSpPr>
          <p:cNvPr id="8" name="TextBox 7">
            <a:extLst>
              <a:ext uri="{FF2B5EF4-FFF2-40B4-BE49-F238E27FC236}">
                <a16:creationId xmlns:a16="http://schemas.microsoft.com/office/drawing/2014/main" id="{D703E28F-163A-AB22-884E-50659F622FAE}"/>
              </a:ext>
            </a:extLst>
          </p:cNvPr>
          <p:cNvSpPr txBox="1"/>
          <p:nvPr/>
        </p:nvSpPr>
        <p:spPr>
          <a:xfrm>
            <a:off x="1119673" y="1132818"/>
            <a:ext cx="9952654" cy="480131"/>
          </a:xfrm>
          <a:prstGeom prst="rect">
            <a:avLst/>
          </a:prstGeom>
          <a:noFill/>
        </p:spPr>
        <p:txBody>
          <a:bodyPr wrap="square">
            <a:spAutoFit/>
          </a:bodyPr>
          <a:lstStyle/>
          <a:p>
            <a:pPr>
              <a:lnSpc>
                <a:spcPct val="90000"/>
              </a:lnSpc>
              <a:spcBef>
                <a:spcPct val="0"/>
              </a:spcBef>
            </a:pPr>
            <a:r>
              <a:rPr lang="en-US" sz="2800" dirty="0">
                <a:latin typeface="Times New Roman" panose="02020603050405020304" pitchFamily="18" charset="0"/>
                <a:ea typeface="+mj-ea"/>
                <a:cs typeface="Times New Roman" panose="02020603050405020304" pitchFamily="18" charset="0"/>
              </a:rPr>
              <a:t>Human-in-the-command (</a:t>
            </a:r>
            <a:r>
              <a:rPr lang="en-US" sz="2800" i="1" dirty="0">
                <a:latin typeface="Times New Roman" panose="02020603050405020304" pitchFamily="18" charset="0"/>
                <a:ea typeface="+mj-ea"/>
                <a:cs typeface="Times New Roman" panose="02020603050405020304" pitchFamily="18" charset="0"/>
              </a:rPr>
              <a:t>HIC</a:t>
            </a:r>
            <a:r>
              <a:rPr lang="en-US" sz="2800" dirty="0">
                <a:latin typeface="Times New Roman" panose="02020603050405020304" pitchFamily="18" charset="0"/>
                <a:ea typeface="+mj-ea"/>
                <a:cs typeface="Times New Roman" panose="02020603050405020304" pitchFamily="18" charset="0"/>
              </a:rPr>
              <a:t>)</a:t>
            </a:r>
          </a:p>
        </p:txBody>
      </p:sp>
    </p:spTree>
    <p:extLst>
      <p:ext uri="{BB962C8B-B14F-4D97-AF65-F5344CB8AC3E}">
        <p14:creationId xmlns:p14="http://schemas.microsoft.com/office/powerpoint/2010/main" val="1421602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7ED6C0-E974-602E-4A91-614A9E0A671B}"/>
              </a:ext>
            </a:extLst>
          </p:cNvPr>
          <p:cNvSpPr txBox="1"/>
          <p:nvPr/>
        </p:nvSpPr>
        <p:spPr>
          <a:xfrm>
            <a:off x="2852835" y="706407"/>
            <a:ext cx="6097554" cy="535531"/>
          </a:xfrm>
          <a:prstGeom prst="rect">
            <a:avLst/>
          </a:prstGeom>
          <a:noFill/>
        </p:spPr>
        <p:txBody>
          <a:bodyPr wrap="square">
            <a:spAutoFit/>
          </a:bodyPr>
          <a:lstStyle/>
          <a:p>
            <a:pPr>
              <a:lnSpc>
                <a:spcPct val="90000"/>
              </a:lnSpc>
              <a:spcBef>
                <a:spcPct val="0"/>
              </a:spcBef>
            </a:pPr>
            <a:r>
              <a:rPr lang="en-US" altLang="en-US" sz="3200" dirty="0">
                <a:latin typeface="Times New Roman" panose="02020603050405020304" pitchFamily="18" charset="0"/>
                <a:ea typeface="+mj-ea"/>
                <a:cs typeface="Times New Roman" panose="02020603050405020304" pitchFamily="18" charset="0"/>
              </a:rPr>
              <a:t>Human-in-the-Loop (</a:t>
            </a:r>
            <a:r>
              <a:rPr lang="en-US" altLang="en-US" sz="3200" i="1" dirty="0">
                <a:latin typeface="Times New Roman" panose="02020603050405020304" pitchFamily="18" charset="0"/>
                <a:ea typeface="+mj-ea"/>
                <a:cs typeface="Times New Roman" panose="02020603050405020304" pitchFamily="18" charset="0"/>
              </a:rPr>
              <a:t>HIL</a:t>
            </a:r>
            <a:r>
              <a:rPr lang="en-US" altLang="en-US" sz="3200" dirty="0">
                <a:latin typeface="Times New Roman" panose="02020603050405020304" pitchFamily="18" charset="0"/>
                <a:ea typeface="+mj-ea"/>
                <a:cs typeface="Times New Roman" panose="02020603050405020304" pitchFamily="18" charset="0"/>
              </a:rPr>
              <a:t>)</a:t>
            </a:r>
            <a:endParaRPr lang="en-US" sz="3200" dirty="0">
              <a:latin typeface="Times New Roman" panose="020206030504050203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119FA7D6-2A7E-593E-F7E3-E681C9A785D1}"/>
              </a:ext>
            </a:extLst>
          </p:cNvPr>
          <p:cNvSpPr txBox="1"/>
          <p:nvPr/>
        </p:nvSpPr>
        <p:spPr>
          <a:xfrm>
            <a:off x="363892" y="1821130"/>
            <a:ext cx="11560629" cy="3408112"/>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US" sz="2800" i="1" dirty="0">
                <a:latin typeface="Times New Roman" panose="02020603050405020304" pitchFamily="18" charset="0"/>
                <a:cs typeface="Times New Roman" panose="02020603050405020304" pitchFamily="18" charset="0"/>
              </a:rPr>
              <a:t>HIL </a:t>
            </a:r>
            <a:r>
              <a:rPr lang="en-US" sz="2800" dirty="0">
                <a:latin typeface="Times New Roman" panose="02020603050405020304" pitchFamily="18" charset="0"/>
                <a:cs typeface="Times New Roman" panose="02020603050405020304" pitchFamily="18" charset="0"/>
              </a:rPr>
              <a:t> refers to situations where humans are an integral part</a:t>
            </a:r>
            <a:r>
              <a:rPr lang="en-US" sz="2800" i="1" dirty="0">
                <a:latin typeface="Times New Roman" panose="02020603050405020304" pitchFamily="18" charset="0"/>
                <a:cs typeface="Times New Roman" panose="02020603050405020304" pitchFamily="18" charset="0"/>
              </a:rPr>
              <a:t> (considered as a system component) </a:t>
            </a:r>
            <a:r>
              <a:rPr lang="en-US" sz="2800" dirty="0">
                <a:latin typeface="Times New Roman" panose="02020603050405020304" pitchFamily="18" charset="0"/>
                <a:cs typeface="Times New Roman" panose="02020603050405020304" pitchFamily="18" charset="0"/>
              </a:rPr>
              <a:t>of the AI process cycle. </a:t>
            </a:r>
          </a:p>
          <a:p>
            <a:pPr marL="342900" indent="-342900" algn="just">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describes a human-AI collaboration within the learning and/or decision-making processes, and is divided into </a:t>
            </a:r>
            <a:r>
              <a:rPr lang="en-US" sz="2800" i="1" dirty="0">
                <a:latin typeface="Times New Roman" panose="02020603050405020304" pitchFamily="18" charset="0"/>
                <a:cs typeface="Times New Roman" panose="02020603050405020304" pitchFamily="18" charset="0"/>
              </a:rPr>
              <a:t>two categories</a:t>
            </a:r>
            <a:r>
              <a:rPr lang="en-US" sz="2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279983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27CC65-ED27-BDE2-D017-168DBF086F3C}"/>
              </a:ext>
            </a:extLst>
          </p:cNvPr>
          <p:cNvSpPr txBox="1"/>
          <p:nvPr/>
        </p:nvSpPr>
        <p:spPr>
          <a:xfrm>
            <a:off x="324238" y="2294537"/>
            <a:ext cx="6097554" cy="461665"/>
          </a:xfrm>
          <a:prstGeom prst="rect">
            <a:avLst/>
          </a:prstGeom>
          <a:noFill/>
        </p:spPr>
        <p:txBody>
          <a:bodyPr wrap="square">
            <a:spAutoFit/>
          </a:bodyPr>
          <a:lstStyle/>
          <a:p>
            <a:r>
              <a:rPr lang="en-US" sz="2400" i="1" dirty="0">
                <a:latin typeface="Times New Roman" panose="02020603050405020304" pitchFamily="18" charset="0"/>
                <a:cs typeface="Times New Roman" panose="02020603050405020304" pitchFamily="18" charset="0"/>
              </a:rPr>
              <a:t>Human-Assisted Machine Learning</a:t>
            </a:r>
          </a:p>
        </p:txBody>
      </p:sp>
      <p:sp>
        <p:nvSpPr>
          <p:cNvPr id="7" name="TextBox 6">
            <a:extLst>
              <a:ext uri="{FF2B5EF4-FFF2-40B4-BE49-F238E27FC236}">
                <a16:creationId xmlns:a16="http://schemas.microsoft.com/office/drawing/2014/main" id="{527171BB-1F4F-D0B2-1C1B-5B6015D6ADEF}"/>
              </a:ext>
            </a:extLst>
          </p:cNvPr>
          <p:cNvSpPr txBox="1"/>
          <p:nvPr/>
        </p:nvSpPr>
        <p:spPr>
          <a:xfrm>
            <a:off x="398884" y="2940552"/>
            <a:ext cx="4779606" cy="2934458"/>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Annotators</a:t>
            </a:r>
          </a:p>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Interactive Input or Feedback Providers</a:t>
            </a:r>
          </a:p>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Structuring Training Data</a:t>
            </a:r>
          </a:p>
        </p:txBody>
      </p:sp>
      <p:sp>
        <p:nvSpPr>
          <p:cNvPr id="10" name="TextBox 9">
            <a:extLst>
              <a:ext uri="{FF2B5EF4-FFF2-40B4-BE49-F238E27FC236}">
                <a16:creationId xmlns:a16="http://schemas.microsoft.com/office/drawing/2014/main" id="{48E8204C-C36B-9DB8-8EDE-E216655FB050}"/>
              </a:ext>
            </a:extLst>
          </p:cNvPr>
          <p:cNvSpPr txBox="1"/>
          <p:nvPr/>
        </p:nvSpPr>
        <p:spPr>
          <a:xfrm>
            <a:off x="5533832" y="2319701"/>
            <a:ext cx="6658168" cy="461665"/>
          </a:xfrm>
          <a:prstGeom prst="rect">
            <a:avLst/>
          </a:prstGeom>
          <a:noFill/>
        </p:spPr>
        <p:txBody>
          <a:bodyPr wrap="square">
            <a:spAutoFit/>
          </a:bodyPr>
          <a:lstStyle/>
          <a:p>
            <a:r>
              <a:rPr lang="en-US" sz="2400" i="1" dirty="0">
                <a:latin typeface="Times New Roman" panose="02020603050405020304" pitchFamily="18" charset="0"/>
                <a:cs typeface="Times New Roman" panose="02020603050405020304" pitchFamily="18" charset="0"/>
              </a:rPr>
              <a:t>Explanatory Mechanisms for Human Understanding</a:t>
            </a:r>
          </a:p>
        </p:txBody>
      </p:sp>
      <p:sp>
        <p:nvSpPr>
          <p:cNvPr id="12" name="TextBox 11">
            <a:extLst>
              <a:ext uri="{FF2B5EF4-FFF2-40B4-BE49-F238E27FC236}">
                <a16:creationId xmlns:a16="http://schemas.microsoft.com/office/drawing/2014/main" id="{2CFD1789-7746-ACD0-BE05-5BFCD72A6DCD}"/>
              </a:ext>
            </a:extLst>
          </p:cNvPr>
          <p:cNvSpPr txBox="1"/>
          <p:nvPr/>
        </p:nvSpPr>
        <p:spPr>
          <a:xfrm>
            <a:off x="5788868" y="2940552"/>
            <a:ext cx="6097554" cy="1457130"/>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Explanations for AI Decisions</a:t>
            </a:r>
          </a:p>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Followability and Understanding</a:t>
            </a:r>
          </a:p>
        </p:txBody>
      </p:sp>
      <p:sp>
        <p:nvSpPr>
          <p:cNvPr id="14" name="TextBox 13">
            <a:extLst>
              <a:ext uri="{FF2B5EF4-FFF2-40B4-BE49-F238E27FC236}">
                <a16:creationId xmlns:a16="http://schemas.microsoft.com/office/drawing/2014/main" id="{1546FEA5-37A4-7A9A-9F03-471556924A48}"/>
              </a:ext>
            </a:extLst>
          </p:cNvPr>
          <p:cNvSpPr txBox="1"/>
          <p:nvPr/>
        </p:nvSpPr>
        <p:spPr>
          <a:xfrm>
            <a:off x="324238" y="941825"/>
            <a:ext cx="9547549" cy="523220"/>
          </a:xfrm>
          <a:prstGeom prst="rect">
            <a:avLst/>
          </a:prstGeom>
          <a:noFill/>
        </p:spPr>
        <p:txBody>
          <a:bodyPr wrap="square">
            <a:spAutoFit/>
          </a:bodyPr>
          <a:lstStyle/>
          <a:p>
            <a:pPr marL="514350" indent="-514350">
              <a:buFont typeface="+mj-lt"/>
              <a:buAutoNum type="romanUcPeriod"/>
            </a:pPr>
            <a:r>
              <a:rPr lang="en-US" sz="2800" dirty="0">
                <a:latin typeface="Times New Roman" panose="02020603050405020304" pitchFamily="18" charset="0"/>
                <a:cs typeface="Times New Roman" panose="02020603050405020304" pitchFamily="18" charset="0"/>
              </a:rPr>
              <a:t>  Integrate humans into the algorithmic learning process</a:t>
            </a:r>
          </a:p>
        </p:txBody>
      </p:sp>
    </p:spTree>
    <p:extLst>
      <p:ext uri="{BB962C8B-B14F-4D97-AF65-F5344CB8AC3E}">
        <p14:creationId xmlns:p14="http://schemas.microsoft.com/office/powerpoint/2010/main" val="1672357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77A5D3A-D44E-F762-26D9-6CCB1AB70BFE}"/>
              </a:ext>
            </a:extLst>
          </p:cNvPr>
          <p:cNvSpPr txBox="1"/>
          <p:nvPr/>
        </p:nvSpPr>
        <p:spPr>
          <a:xfrm>
            <a:off x="389551" y="818376"/>
            <a:ext cx="9958099" cy="523220"/>
          </a:xfrm>
          <a:prstGeom prst="rect">
            <a:avLst/>
          </a:prstGeom>
          <a:noFill/>
        </p:spPr>
        <p:txBody>
          <a:bodyPr wrap="square">
            <a:spAutoFit/>
          </a:bodyPr>
          <a:lstStyle/>
          <a:p>
            <a:pPr marL="400050" indent="-400050">
              <a:buFont typeface="+mj-lt"/>
              <a:buAutoNum type="romanUcPeriod" startAt="2"/>
            </a:pPr>
            <a:r>
              <a:rPr lang="en-US" sz="2800" dirty="0">
                <a:latin typeface="Times New Roman" panose="02020603050405020304" pitchFamily="18" charset="0"/>
                <a:cs typeface="Times New Roman" panose="02020603050405020304" pitchFamily="18" charset="0"/>
              </a:rPr>
              <a:t>  beyond the technical implementation of the learning process</a:t>
            </a:r>
          </a:p>
        </p:txBody>
      </p:sp>
      <p:sp>
        <p:nvSpPr>
          <p:cNvPr id="7" name="TextBox 6">
            <a:extLst>
              <a:ext uri="{FF2B5EF4-FFF2-40B4-BE49-F238E27FC236}">
                <a16:creationId xmlns:a16="http://schemas.microsoft.com/office/drawing/2014/main" id="{DDDD2753-5FBF-E635-F409-4973C11659FB}"/>
              </a:ext>
            </a:extLst>
          </p:cNvPr>
          <p:cNvSpPr txBox="1"/>
          <p:nvPr/>
        </p:nvSpPr>
        <p:spPr>
          <a:xfrm>
            <a:off x="289249" y="2040030"/>
            <a:ext cx="11728579" cy="2934458"/>
          </a:xfrm>
          <a:prstGeom prst="rect">
            <a:avLst/>
          </a:prstGeom>
          <a:noFill/>
        </p:spPr>
        <p:txBody>
          <a:bodyPr wrap="square">
            <a:spAutoFit/>
          </a:bodyPr>
          <a:lstStyle/>
          <a:p>
            <a:pPr marL="342900" indent="-342900">
              <a:lnSpc>
                <a:spcPct val="200000"/>
              </a:lnSpc>
              <a:buFont typeface="+mj-lt"/>
              <a:buAutoNum type="arabicPeriod"/>
            </a:pPr>
            <a:r>
              <a:rPr lang="en-US" sz="2400" dirty="0">
                <a:latin typeface="Times New Roman" panose="02020603050405020304" pitchFamily="18" charset="0"/>
                <a:cs typeface="Times New Roman" panose="02020603050405020304" pitchFamily="18" charset="0"/>
              </a:rPr>
              <a:t> does the AI system adhere to usability requirements during the AI learning process and the system deployment, e.g. is proper data or human expertise available (useable AI)? </a:t>
            </a:r>
          </a:p>
          <a:p>
            <a:pPr marL="342900" indent="-342900">
              <a:lnSpc>
                <a:spcPct val="200000"/>
              </a:lnSpc>
              <a:buFont typeface="+mj-lt"/>
              <a:buAutoNum type="arabicPeriod"/>
            </a:pPr>
            <a:r>
              <a:rPr lang="en-US" sz="2400" dirty="0">
                <a:latin typeface="Times New Roman" panose="02020603050405020304" pitchFamily="18" charset="0"/>
                <a:cs typeface="Times New Roman" panose="02020603050405020304" pitchFamily="18" charset="0"/>
              </a:rPr>
              <a:t>can the AI system be used sensibly and effectively by, and according to, the requirements of the target user group (useful AI)?</a:t>
            </a:r>
          </a:p>
        </p:txBody>
      </p:sp>
    </p:spTree>
    <p:extLst>
      <p:ext uri="{BB962C8B-B14F-4D97-AF65-F5344CB8AC3E}">
        <p14:creationId xmlns:p14="http://schemas.microsoft.com/office/powerpoint/2010/main" val="2423633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2549129-1EAB-04A9-B035-991B3EBCE7FD}"/>
              </a:ext>
            </a:extLst>
          </p:cNvPr>
          <p:cNvGraphicFramePr>
            <a:graphicFrameLocks noGrp="1"/>
          </p:cNvGraphicFramePr>
          <p:nvPr>
            <p:extLst>
              <p:ext uri="{D42A27DB-BD31-4B8C-83A1-F6EECF244321}">
                <p14:modId xmlns:p14="http://schemas.microsoft.com/office/powerpoint/2010/main" val="1466094734"/>
              </p:ext>
            </p:extLst>
          </p:nvPr>
        </p:nvGraphicFramePr>
        <p:xfrm>
          <a:off x="1138335" y="2066433"/>
          <a:ext cx="9470572" cy="3323336"/>
        </p:xfrm>
        <a:graphic>
          <a:graphicData uri="http://schemas.openxmlformats.org/drawingml/2006/table">
            <a:tbl>
              <a:tblPr firstRow="1" bandRow="1">
                <a:tableStyleId>{9D7B26C5-4107-4FEC-AEDC-1716B250A1EF}</a:tableStyleId>
              </a:tblPr>
              <a:tblGrid>
                <a:gridCol w="4142792">
                  <a:extLst>
                    <a:ext uri="{9D8B030D-6E8A-4147-A177-3AD203B41FA5}">
                      <a16:colId xmlns:a16="http://schemas.microsoft.com/office/drawing/2014/main" val="3208467503"/>
                    </a:ext>
                  </a:extLst>
                </a:gridCol>
                <a:gridCol w="5327780">
                  <a:extLst>
                    <a:ext uri="{9D8B030D-6E8A-4147-A177-3AD203B41FA5}">
                      <a16:colId xmlns:a16="http://schemas.microsoft.com/office/drawing/2014/main" val="796541860"/>
                    </a:ext>
                  </a:extLst>
                </a:gridCol>
              </a:tblGrid>
              <a:tr h="363243">
                <a:tc>
                  <a:txBody>
                    <a:bodyPr/>
                    <a:lstStyle/>
                    <a:p>
                      <a:pPr marL="0" algn="ctr" defTabSz="914400" rtl="0" eaLnBrk="1" latinLnBrk="0" hangingPunct="1">
                        <a:lnSpc>
                          <a:spcPct val="200000"/>
                        </a:lnSpc>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Pro</a:t>
                      </a:r>
                    </a:p>
                  </a:txBody>
                  <a:tcPr>
                    <a:solidFill>
                      <a:schemeClr val="bg1"/>
                    </a:solidFill>
                  </a:tcPr>
                </a:tc>
                <a:tc>
                  <a:txBody>
                    <a:bodyPr/>
                    <a:lstStyle/>
                    <a:p>
                      <a:pPr marL="0" algn="ctr" defTabSz="914400" rtl="0" eaLnBrk="1" latinLnBrk="0" hangingPunct="1">
                        <a:lnSpc>
                          <a:spcPct val="200000"/>
                        </a:lnSpc>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Con</a:t>
                      </a:r>
                    </a:p>
                  </a:txBody>
                  <a:tcPr>
                    <a:solidFill>
                      <a:schemeClr val="bg1"/>
                    </a:solidFill>
                  </a:tcPr>
                </a:tc>
                <a:extLst>
                  <a:ext uri="{0D108BD9-81ED-4DB2-BD59-A6C34878D82A}">
                    <a16:rowId xmlns:a16="http://schemas.microsoft.com/office/drawing/2014/main" val="3210769810"/>
                  </a:ext>
                </a:extLst>
              </a:tr>
              <a:tr h="0">
                <a:tc>
                  <a:txBody>
                    <a:bodyPr/>
                    <a:lstStyle/>
                    <a:p>
                      <a:pPr marL="285750" marR="0" indent="-285750" algn="just" defTabSz="914400" rtl="0" eaLnBrk="1" latinLnBrk="0" hangingPunct="1">
                        <a:lnSpc>
                          <a:spcPct val="20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degree of transparency</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marL="285750" marR="0" indent="-285750" algn="just" defTabSz="914400" rtl="0" eaLnBrk="1" latinLnBrk="0" hangingPunct="1">
                        <a:lnSpc>
                          <a:spcPct val="20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Demands a fitting level of task granularity and task distribution</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solidFill>
                      <a:schemeClr val="bg1"/>
                    </a:solidFill>
                  </a:tcPr>
                </a:tc>
                <a:extLst>
                  <a:ext uri="{0D108BD9-81ED-4DB2-BD59-A6C34878D82A}">
                    <a16:rowId xmlns:a16="http://schemas.microsoft.com/office/drawing/2014/main" val="3643723636"/>
                  </a:ext>
                </a:extLst>
              </a:tr>
              <a:tr h="496374">
                <a:tc>
                  <a:txBody>
                    <a:bodyPr/>
                    <a:lstStyle/>
                    <a:p>
                      <a:pPr marL="285750" marR="0" indent="-285750" algn="just" defTabSz="914400" rtl="0" eaLnBrk="1" latinLnBrk="0" hangingPunct="1">
                        <a:lnSpc>
                          <a:spcPct val="20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Utilization of human judgement</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marL="285750" marR="0" lvl="0" indent="-28575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Prone to human bias</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solidFill>
                      <a:schemeClr val="bg1"/>
                    </a:solidFill>
                  </a:tcPr>
                </a:tc>
                <a:extLst>
                  <a:ext uri="{0D108BD9-81ED-4DB2-BD59-A6C34878D82A}">
                    <a16:rowId xmlns:a16="http://schemas.microsoft.com/office/drawing/2014/main" val="1201904136"/>
                  </a:ext>
                </a:extLst>
              </a:tr>
              <a:tr h="496374">
                <a:tc>
                  <a:txBody>
                    <a:bodyPr/>
                    <a:lstStyle/>
                    <a:p>
                      <a:pPr marL="285750" marR="0" indent="-285750" algn="just" defTabSz="914400" rtl="0" eaLnBrk="1" latinLnBrk="0" hangingPunct="1">
                        <a:lnSpc>
                          <a:spcPct val="200000"/>
                        </a:lnSpc>
                        <a:spcBef>
                          <a:spcPts val="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Allows for algorithmic imperfection</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marL="285750" marR="0" lvl="0" indent="-28575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Not suited for strongly dynamic systems where real-time decisions are essential</a:t>
                      </a:r>
                      <a:endParaRPr lang="en-US"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a:solidFill>
                      <a:schemeClr val="bg1"/>
                    </a:solidFill>
                  </a:tcPr>
                </a:tc>
                <a:extLst>
                  <a:ext uri="{0D108BD9-81ED-4DB2-BD59-A6C34878D82A}">
                    <a16:rowId xmlns:a16="http://schemas.microsoft.com/office/drawing/2014/main" val="222599416"/>
                  </a:ext>
                </a:extLst>
              </a:tr>
            </a:tbl>
          </a:graphicData>
        </a:graphic>
      </p:graphicFrame>
      <p:sp>
        <p:nvSpPr>
          <p:cNvPr id="6" name="TextBox 5">
            <a:extLst>
              <a:ext uri="{FF2B5EF4-FFF2-40B4-BE49-F238E27FC236}">
                <a16:creationId xmlns:a16="http://schemas.microsoft.com/office/drawing/2014/main" id="{BAE514D2-6947-F2A8-3379-E9D416D9CFB2}"/>
              </a:ext>
            </a:extLst>
          </p:cNvPr>
          <p:cNvSpPr txBox="1"/>
          <p:nvPr/>
        </p:nvSpPr>
        <p:spPr>
          <a:xfrm>
            <a:off x="1138335" y="1208339"/>
            <a:ext cx="7840047" cy="535531"/>
          </a:xfrm>
          <a:prstGeom prst="rect">
            <a:avLst/>
          </a:prstGeom>
          <a:noFill/>
        </p:spPr>
        <p:txBody>
          <a:bodyPr wrap="square">
            <a:spAutoFit/>
          </a:bodyPr>
          <a:lstStyle/>
          <a:p>
            <a:pPr>
              <a:lnSpc>
                <a:spcPct val="90000"/>
              </a:lnSpc>
              <a:spcBef>
                <a:spcPct val="0"/>
              </a:spcBef>
            </a:pPr>
            <a:r>
              <a:rPr lang="en-US" sz="3200" dirty="0">
                <a:latin typeface="Times New Roman" panose="02020603050405020304" pitchFamily="18" charset="0"/>
                <a:ea typeface="+mj-ea"/>
                <a:cs typeface="Times New Roman" panose="02020603050405020304" pitchFamily="18" charset="0"/>
              </a:rPr>
              <a:t>Human-in-the-Loop (</a:t>
            </a:r>
            <a:r>
              <a:rPr lang="en-US" sz="3200" i="1" dirty="0">
                <a:latin typeface="Times New Roman" panose="02020603050405020304" pitchFamily="18" charset="0"/>
                <a:ea typeface="+mj-ea"/>
                <a:cs typeface="Times New Roman" panose="02020603050405020304" pitchFamily="18" charset="0"/>
              </a:rPr>
              <a:t>HITL</a:t>
            </a:r>
            <a:r>
              <a:rPr lang="en-US" sz="3200" dirty="0">
                <a:latin typeface="Times New Roman" panose="02020603050405020304" pitchFamily="18" charset="0"/>
                <a:ea typeface="+mj-ea"/>
                <a:cs typeface="Times New Roman" panose="02020603050405020304" pitchFamily="18" charset="0"/>
              </a:rPr>
              <a:t>)</a:t>
            </a:r>
          </a:p>
        </p:txBody>
      </p:sp>
    </p:spTree>
    <p:extLst>
      <p:ext uri="{BB962C8B-B14F-4D97-AF65-F5344CB8AC3E}">
        <p14:creationId xmlns:p14="http://schemas.microsoft.com/office/powerpoint/2010/main" val="3510507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D9D959-8869-39CC-3B79-4F018D833044}"/>
              </a:ext>
            </a:extLst>
          </p:cNvPr>
          <p:cNvSpPr txBox="1"/>
          <p:nvPr/>
        </p:nvSpPr>
        <p:spPr>
          <a:xfrm>
            <a:off x="3047223" y="706408"/>
            <a:ext cx="6097554" cy="535531"/>
          </a:xfrm>
          <a:prstGeom prst="rect">
            <a:avLst/>
          </a:prstGeom>
          <a:noFill/>
        </p:spPr>
        <p:txBody>
          <a:bodyPr wrap="square">
            <a:spAutoFit/>
          </a:bodyPr>
          <a:lstStyle/>
          <a:p>
            <a:pPr>
              <a:lnSpc>
                <a:spcPct val="90000"/>
              </a:lnSpc>
              <a:spcBef>
                <a:spcPct val="0"/>
              </a:spcBef>
            </a:pPr>
            <a:r>
              <a:rPr lang="en-US" sz="3200" dirty="0">
                <a:latin typeface="Times New Roman" panose="02020603050405020304" pitchFamily="18" charset="0"/>
                <a:ea typeface="+mj-ea"/>
                <a:cs typeface="Times New Roman" panose="02020603050405020304" pitchFamily="18" charset="0"/>
              </a:rPr>
              <a:t>Human-on-the-loop (</a:t>
            </a:r>
            <a:r>
              <a:rPr lang="en-US" sz="3200" i="1" dirty="0">
                <a:latin typeface="Times New Roman" panose="02020603050405020304" pitchFamily="18" charset="0"/>
                <a:ea typeface="+mj-ea"/>
                <a:cs typeface="Times New Roman" panose="02020603050405020304" pitchFamily="18" charset="0"/>
              </a:rPr>
              <a:t>HOTL</a:t>
            </a:r>
            <a:r>
              <a:rPr lang="en-US" sz="3200" dirty="0">
                <a:latin typeface="Times New Roman" panose="02020603050405020304" pitchFamily="18" charset="0"/>
                <a:ea typeface="+mj-ea"/>
                <a:cs typeface="Times New Roman" panose="02020603050405020304" pitchFamily="18" charset="0"/>
              </a:rPr>
              <a:t>)</a:t>
            </a:r>
          </a:p>
        </p:txBody>
      </p:sp>
      <p:sp>
        <p:nvSpPr>
          <p:cNvPr id="5" name="TextBox 4">
            <a:extLst>
              <a:ext uri="{FF2B5EF4-FFF2-40B4-BE49-F238E27FC236}">
                <a16:creationId xmlns:a16="http://schemas.microsoft.com/office/drawing/2014/main" id="{D3441E2A-C615-4CE7-1CA8-C1DC6D304892}"/>
              </a:ext>
            </a:extLst>
          </p:cNvPr>
          <p:cNvSpPr txBox="1"/>
          <p:nvPr/>
        </p:nvSpPr>
        <p:spPr>
          <a:xfrm>
            <a:off x="205274" y="1808880"/>
            <a:ext cx="11523306" cy="441896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In  </a:t>
            </a:r>
            <a:r>
              <a:rPr lang="en-US" sz="2400" i="1" dirty="0">
                <a:latin typeface="Times New Roman" panose="02020603050405020304" pitchFamily="18" charset="0"/>
                <a:cs typeface="Times New Roman" panose="02020603050405020304" pitchFamily="18" charset="0"/>
              </a:rPr>
              <a:t>HOTL </a:t>
            </a:r>
            <a:r>
              <a:rPr lang="en-US" sz="2400" dirty="0">
                <a:latin typeface="Times New Roman" panose="02020603050405020304" pitchFamily="18" charset="0"/>
                <a:cs typeface="Times New Roman" panose="02020603050405020304" pitchFamily="18" charset="0"/>
              </a:rPr>
              <a:t>humans monitor and potentially guide the design and progress of an AI system from outside the AI process cycle. </a:t>
            </a:r>
          </a:p>
          <a:p>
            <a:pPr marL="342900" indent="-3429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Their role is to interact with the system as a supervisor or arbiter, aiming to ensure the safe operation of the system</a:t>
            </a:r>
            <a:r>
              <a:rPr lang="en-US" sz="2400" dirty="0"/>
              <a:t>.</a:t>
            </a:r>
          </a:p>
          <a:p>
            <a:pPr marL="342900" indent="-342900" algn="just">
              <a:lnSpc>
                <a:spcPct val="200000"/>
              </a:lnSpc>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HOTL</a:t>
            </a:r>
            <a:r>
              <a:rPr lang="en-US" sz="2400" dirty="0">
                <a:latin typeface="Times New Roman" panose="02020603050405020304" pitchFamily="18" charset="0"/>
                <a:cs typeface="Times New Roman" panose="02020603050405020304" pitchFamily="18" charset="0"/>
              </a:rPr>
              <a:t> is mostly implemented in highly dynamic systems, for instance, in manufacturing system control.</a:t>
            </a:r>
          </a:p>
        </p:txBody>
      </p:sp>
    </p:spTree>
    <p:extLst>
      <p:ext uri="{BB962C8B-B14F-4D97-AF65-F5344CB8AC3E}">
        <p14:creationId xmlns:p14="http://schemas.microsoft.com/office/powerpoint/2010/main" val="3529878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F5029E-8C1A-C6C6-04F5-59F620611507}"/>
              </a:ext>
            </a:extLst>
          </p:cNvPr>
          <p:cNvSpPr txBox="1"/>
          <p:nvPr/>
        </p:nvSpPr>
        <p:spPr>
          <a:xfrm>
            <a:off x="149290" y="2082042"/>
            <a:ext cx="11094098" cy="2546338"/>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this approach, the human actor is </a:t>
            </a:r>
            <a:r>
              <a:rPr lang="en-US" sz="2800" i="1" dirty="0">
                <a:latin typeface="Times New Roman" panose="02020603050405020304" pitchFamily="18" charset="0"/>
                <a:cs typeface="Times New Roman" panose="02020603050405020304" pitchFamily="18" charset="0"/>
              </a:rPr>
              <a:t>not heavily involved</a:t>
            </a:r>
            <a:r>
              <a:rPr lang="en-US" sz="2800" dirty="0">
                <a:latin typeface="Times New Roman" panose="02020603050405020304" pitchFamily="18" charset="0"/>
                <a:cs typeface="Times New Roman" panose="02020603050405020304" pitchFamily="18" charset="0"/>
              </a:rPr>
              <a:t>, and only intervenes if the machine fails or has a high probability of failing, i.e. in the </a:t>
            </a:r>
            <a:r>
              <a:rPr lang="en-US" sz="2800" i="1" dirty="0">
                <a:latin typeface="Times New Roman" panose="02020603050405020304" pitchFamily="18" charset="0"/>
                <a:cs typeface="Times New Roman" panose="02020603050405020304" pitchFamily="18" charset="0"/>
              </a:rPr>
              <a:t>case of unexpected</a:t>
            </a:r>
            <a:r>
              <a:rPr lang="en-US" sz="2800" dirty="0">
                <a:latin typeface="Times New Roman" panose="02020603050405020304" pitchFamily="18" charset="0"/>
                <a:cs typeface="Times New Roman" panose="02020603050405020304" pitchFamily="18" charset="0"/>
              </a:rPr>
              <a:t>, uncertain events, or if crucial decisions take place. </a:t>
            </a:r>
          </a:p>
        </p:txBody>
      </p:sp>
      <p:sp>
        <p:nvSpPr>
          <p:cNvPr id="5" name="TextBox 4">
            <a:extLst>
              <a:ext uri="{FF2B5EF4-FFF2-40B4-BE49-F238E27FC236}">
                <a16:creationId xmlns:a16="http://schemas.microsoft.com/office/drawing/2014/main" id="{C698D81A-E45F-F6B8-C82D-74CFBADCEE04}"/>
              </a:ext>
            </a:extLst>
          </p:cNvPr>
          <p:cNvSpPr txBox="1"/>
          <p:nvPr/>
        </p:nvSpPr>
        <p:spPr>
          <a:xfrm>
            <a:off x="2911151" y="486993"/>
            <a:ext cx="6139542" cy="535531"/>
          </a:xfrm>
          <a:prstGeom prst="rect">
            <a:avLst/>
          </a:prstGeom>
          <a:noFill/>
        </p:spPr>
        <p:txBody>
          <a:bodyPr wrap="square">
            <a:spAutoFit/>
          </a:bodyPr>
          <a:lstStyle/>
          <a:p>
            <a:pPr>
              <a:lnSpc>
                <a:spcPct val="90000"/>
              </a:lnSpc>
              <a:spcBef>
                <a:spcPct val="0"/>
              </a:spcBef>
            </a:pPr>
            <a:r>
              <a:rPr lang="en-US" sz="3200" dirty="0">
                <a:latin typeface="Times New Roman" panose="02020603050405020304" pitchFamily="18" charset="0"/>
                <a:ea typeface="+mj-ea"/>
                <a:cs typeface="Times New Roman" panose="02020603050405020304" pitchFamily="18" charset="0"/>
              </a:rPr>
              <a:t>Human-on-the-loop (</a:t>
            </a:r>
            <a:r>
              <a:rPr lang="en-US" sz="3200" i="1" dirty="0">
                <a:latin typeface="Times New Roman" panose="02020603050405020304" pitchFamily="18" charset="0"/>
                <a:ea typeface="+mj-ea"/>
                <a:cs typeface="Times New Roman" panose="02020603050405020304" pitchFamily="18" charset="0"/>
              </a:rPr>
              <a:t>HOTL</a:t>
            </a:r>
            <a:r>
              <a:rPr lang="en-US" sz="3200" dirty="0">
                <a:latin typeface="Times New Roman" panose="02020603050405020304" pitchFamily="18" charset="0"/>
                <a:ea typeface="+mj-ea"/>
                <a:cs typeface="Times New Roman" panose="02020603050405020304" pitchFamily="18" charset="0"/>
              </a:rPr>
              <a:t>)</a:t>
            </a:r>
            <a:endParaRPr lang="en-US" sz="18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1611176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7AA7CBE-C0E5-2145-37F2-648D4221566F}"/>
              </a:ext>
            </a:extLst>
          </p:cNvPr>
          <p:cNvGraphicFramePr>
            <a:graphicFrameLocks noGrp="1"/>
          </p:cNvGraphicFramePr>
          <p:nvPr>
            <p:extLst>
              <p:ext uri="{D42A27DB-BD31-4B8C-83A1-F6EECF244321}">
                <p14:modId xmlns:p14="http://schemas.microsoft.com/office/powerpoint/2010/main" val="3058304974"/>
              </p:ext>
            </p:extLst>
          </p:nvPr>
        </p:nvGraphicFramePr>
        <p:xfrm>
          <a:off x="1129004" y="2066433"/>
          <a:ext cx="9470572" cy="2210308"/>
        </p:xfrm>
        <a:graphic>
          <a:graphicData uri="http://schemas.openxmlformats.org/drawingml/2006/table">
            <a:tbl>
              <a:tblPr firstRow="1" bandRow="1">
                <a:tableStyleId>{9D7B26C5-4107-4FEC-AEDC-1716B250A1EF}</a:tableStyleId>
              </a:tblPr>
              <a:tblGrid>
                <a:gridCol w="4142792">
                  <a:extLst>
                    <a:ext uri="{9D8B030D-6E8A-4147-A177-3AD203B41FA5}">
                      <a16:colId xmlns:a16="http://schemas.microsoft.com/office/drawing/2014/main" val="3208467503"/>
                    </a:ext>
                  </a:extLst>
                </a:gridCol>
                <a:gridCol w="5327780">
                  <a:extLst>
                    <a:ext uri="{9D8B030D-6E8A-4147-A177-3AD203B41FA5}">
                      <a16:colId xmlns:a16="http://schemas.microsoft.com/office/drawing/2014/main" val="796541860"/>
                    </a:ext>
                  </a:extLst>
                </a:gridCol>
              </a:tblGrid>
              <a:tr h="363243">
                <a:tc>
                  <a:txBody>
                    <a:bodyPr/>
                    <a:lstStyle/>
                    <a:p>
                      <a:pPr marL="0" algn="ctr" defTabSz="914400" rtl="0" eaLnBrk="1" latinLnBrk="0" hangingPunct="1">
                        <a:lnSpc>
                          <a:spcPct val="200000"/>
                        </a:lnSpc>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Pro</a:t>
                      </a:r>
                    </a:p>
                  </a:txBody>
                  <a:tcPr>
                    <a:solidFill>
                      <a:schemeClr val="bg1"/>
                    </a:solidFill>
                  </a:tcPr>
                </a:tc>
                <a:tc>
                  <a:txBody>
                    <a:bodyPr/>
                    <a:lstStyle/>
                    <a:p>
                      <a:pPr marL="0" algn="ctr" defTabSz="914400" rtl="0" eaLnBrk="1" latinLnBrk="0" hangingPunct="1">
                        <a:lnSpc>
                          <a:spcPct val="200000"/>
                        </a:lnSpc>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Con</a:t>
                      </a:r>
                    </a:p>
                  </a:txBody>
                  <a:tcPr>
                    <a:solidFill>
                      <a:schemeClr val="bg1"/>
                    </a:solidFill>
                  </a:tcPr>
                </a:tc>
                <a:extLst>
                  <a:ext uri="{0D108BD9-81ED-4DB2-BD59-A6C34878D82A}">
                    <a16:rowId xmlns:a16="http://schemas.microsoft.com/office/drawing/2014/main" val="3210769810"/>
                  </a:ext>
                </a:extLst>
              </a:tr>
              <a:tr h="0">
                <a:tc>
                  <a:txBody>
                    <a:bodyPr/>
                    <a:lstStyle/>
                    <a:p>
                      <a:pPr marL="285750" marR="0" indent="-285750" algn="just" defTabSz="914400" rtl="0" eaLnBrk="1" latinLnBrk="0" hangingPunct="1">
                        <a:lnSpc>
                          <a:spcPct val="200000"/>
                        </a:lnSpc>
                        <a:spcBef>
                          <a:spcPts val="0"/>
                        </a:spcBef>
                        <a:spcAft>
                          <a:spcPts val="0"/>
                        </a:spcAft>
                        <a:buFont typeface="Arial" panose="020B0604020202020204" pitchFamily="34" charset="0"/>
                        <a:buChar char="•"/>
                      </a:pPr>
                      <a:r>
                        <a:rPr lang="en-US" sz="1800" kern="1200" dirty="0">
                          <a:solidFill>
                            <a:schemeClr val="tx1"/>
                          </a:solidFill>
                          <a:latin typeface="Times New Roman" panose="02020603050405020304" pitchFamily="18" charset="0"/>
                          <a:ea typeface="+mn-ea"/>
                          <a:cs typeface="Times New Roman" panose="02020603050405020304" pitchFamily="18" charset="0"/>
                        </a:rPr>
                        <a:t>Higher processing speed (no real-time human response)</a:t>
                      </a:r>
                    </a:p>
                  </a:txBody>
                  <a:tcPr>
                    <a:solidFill>
                      <a:schemeClr val="bg1"/>
                    </a:solidFill>
                  </a:tcPr>
                </a:tc>
                <a:tc>
                  <a:txBody>
                    <a:bodyPr/>
                    <a:lstStyle/>
                    <a:p>
                      <a:pPr marL="285750" marR="0" indent="-285750" algn="just" defTabSz="914400" rtl="0" eaLnBrk="1" latinLnBrk="0" hangingPunct="1">
                        <a:lnSpc>
                          <a:spcPct val="200000"/>
                        </a:lnSpc>
                        <a:spcBef>
                          <a:spcPts val="0"/>
                        </a:spcBef>
                        <a:spcAft>
                          <a:spcPts val="0"/>
                        </a:spcAft>
                        <a:buFont typeface="Arial" panose="020B0604020202020204" pitchFamily="34" charset="0"/>
                        <a:buChar char="•"/>
                      </a:pPr>
                      <a:r>
                        <a:rPr lang="en-US" sz="1800" kern="1200" dirty="0">
                          <a:solidFill>
                            <a:schemeClr val="tx1"/>
                          </a:solidFill>
                          <a:latin typeface="Times New Roman" panose="02020603050405020304" pitchFamily="18" charset="0"/>
                          <a:ea typeface="+mn-ea"/>
                          <a:cs typeface="Times New Roman" panose="02020603050405020304" pitchFamily="18" charset="0"/>
                        </a:rPr>
                        <a:t>Not recommended for high risk systems unless higher safety can be achieved through automation rather than human intervention</a:t>
                      </a:r>
                    </a:p>
                  </a:txBody>
                  <a:tcPr>
                    <a:solidFill>
                      <a:schemeClr val="bg1"/>
                    </a:solidFill>
                  </a:tcPr>
                </a:tc>
                <a:extLst>
                  <a:ext uri="{0D108BD9-81ED-4DB2-BD59-A6C34878D82A}">
                    <a16:rowId xmlns:a16="http://schemas.microsoft.com/office/drawing/2014/main" val="3643723636"/>
                  </a:ext>
                </a:extLst>
              </a:tr>
            </a:tbl>
          </a:graphicData>
        </a:graphic>
      </p:graphicFrame>
      <p:sp>
        <p:nvSpPr>
          <p:cNvPr id="3" name="TextBox 2">
            <a:extLst>
              <a:ext uri="{FF2B5EF4-FFF2-40B4-BE49-F238E27FC236}">
                <a16:creationId xmlns:a16="http://schemas.microsoft.com/office/drawing/2014/main" id="{AB40D1A8-A49C-8C1C-96E6-CB866A9BF4CB}"/>
              </a:ext>
            </a:extLst>
          </p:cNvPr>
          <p:cNvSpPr txBox="1"/>
          <p:nvPr/>
        </p:nvSpPr>
        <p:spPr>
          <a:xfrm>
            <a:off x="1129004" y="1208339"/>
            <a:ext cx="7840047" cy="535531"/>
          </a:xfrm>
          <a:prstGeom prst="rect">
            <a:avLst/>
          </a:prstGeom>
          <a:noFill/>
        </p:spPr>
        <p:txBody>
          <a:bodyPr wrap="square">
            <a:spAutoFit/>
          </a:bodyPr>
          <a:lstStyle/>
          <a:p>
            <a:pPr>
              <a:lnSpc>
                <a:spcPct val="90000"/>
              </a:lnSpc>
              <a:spcBef>
                <a:spcPct val="0"/>
              </a:spcBef>
            </a:pPr>
            <a:r>
              <a:rPr lang="en-US" sz="3200" dirty="0">
                <a:latin typeface="Times New Roman" panose="02020603050405020304" pitchFamily="18" charset="0"/>
                <a:ea typeface="+mj-ea"/>
                <a:cs typeface="Times New Roman" panose="02020603050405020304" pitchFamily="18" charset="0"/>
              </a:rPr>
              <a:t>Human-on-the-loop </a:t>
            </a:r>
            <a:r>
              <a:rPr lang="en-US" sz="3200" i="1" dirty="0">
                <a:latin typeface="Times New Roman" panose="02020603050405020304" pitchFamily="18" charset="0"/>
                <a:ea typeface="+mj-ea"/>
                <a:cs typeface="Times New Roman" panose="02020603050405020304" pitchFamily="18" charset="0"/>
              </a:rPr>
              <a:t>(HOTL</a:t>
            </a:r>
            <a:r>
              <a:rPr lang="en-US" sz="3200" dirty="0">
                <a:latin typeface="Times New Roman" panose="02020603050405020304" pitchFamily="18" charset="0"/>
                <a:ea typeface="+mj-ea"/>
                <a:cs typeface="Times New Roman" panose="02020603050405020304" pitchFamily="18" charset="0"/>
              </a:rPr>
              <a:t>)</a:t>
            </a:r>
            <a:endParaRPr lang="en-US" sz="18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6879990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6CA150-5CFC-049F-8344-31514E3E975C}"/>
              </a:ext>
            </a:extLst>
          </p:cNvPr>
          <p:cNvSpPr txBox="1"/>
          <p:nvPr/>
        </p:nvSpPr>
        <p:spPr>
          <a:xfrm>
            <a:off x="2619570" y="351843"/>
            <a:ext cx="6097554" cy="535531"/>
          </a:xfrm>
          <a:prstGeom prst="rect">
            <a:avLst/>
          </a:prstGeom>
          <a:noFill/>
        </p:spPr>
        <p:txBody>
          <a:bodyPr wrap="square">
            <a:spAutoFit/>
          </a:bodyPr>
          <a:lstStyle/>
          <a:p>
            <a:pPr>
              <a:lnSpc>
                <a:spcPct val="90000"/>
              </a:lnSpc>
              <a:spcBef>
                <a:spcPct val="0"/>
              </a:spcBef>
            </a:pPr>
            <a:r>
              <a:rPr lang="en-US" sz="3200" dirty="0">
                <a:latin typeface="Times New Roman" panose="02020603050405020304" pitchFamily="18" charset="0"/>
                <a:ea typeface="+mj-ea"/>
                <a:cs typeface="Times New Roman" panose="02020603050405020304" pitchFamily="18" charset="0"/>
              </a:rPr>
              <a:t>Human-out-of-the-loop (</a:t>
            </a:r>
            <a:r>
              <a:rPr lang="en-US" sz="3200" i="1" dirty="0">
                <a:latin typeface="Times New Roman" panose="02020603050405020304" pitchFamily="18" charset="0"/>
                <a:ea typeface="+mj-ea"/>
                <a:cs typeface="Times New Roman" panose="02020603050405020304" pitchFamily="18" charset="0"/>
              </a:rPr>
              <a:t>HOOTL</a:t>
            </a:r>
            <a:r>
              <a:rPr lang="en-US" sz="3200" dirty="0">
                <a:latin typeface="Times New Roman" panose="02020603050405020304" pitchFamily="18" charset="0"/>
                <a:ea typeface="+mj-ea"/>
                <a:cs typeface="Times New Roman" panose="02020603050405020304" pitchFamily="18" charset="0"/>
              </a:rPr>
              <a:t>)</a:t>
            </a:r>
          </a:p>
        </p:txBody>
      </p:sp>
      <p:sp>
        <p:nvSpPr>
          <p:cNvPr id="5" name="TextBox 4">
            <a:extLst>
              <a:ext uri="{FF2B5EF4-FFF2-40B4-BE49-F238E27FC236}">
                <a16:creationId xmlns:a16="http://schemas.microsoft.com/office/drawing/2014/main" id="{4CAB5E7D-556B-5E07-B635-03D090452F68}"/>
              </a:ext>
            </a:extLst>
          </p:cNvPr>
          <p:cNvSpPr txBox="1"/>
          <p:nvPr/>
        </p:nvSpPr>
        <p:spPr>
          <a:xfrm>
            <a:off x="0" y="1384050"/>
            <a:ext cx="12036490" cy="4418967"/>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Humans are </a:t>
            </a:r>
            <a:r>
              <a:rPr lang="en-US" sz="2400" i="1" dirty="0">
                <a:latin typeface="Times New Roman" panose="02020603050405020304" pitchFamily="18" charset="0"/>
                <a:cs typeface="Times New Roman" panose="02020603050405020304" pitchFamily="18" charset="0"/>
              </a:rPr>
              <a:t>not involved </a:t>
            </a:r>
            <a:r>
              <a:rPr lang="en-US" sz="2400" dirty="0">
                <a:latin typeface="Times New Roman" panose="02020603050405020304" pitchFamily="18" charset="0"/>
                <a:cs typeface="Times New Roman" panose="02020603050405020304" pitchFamily="18" charset="0"/>
              </a:rPr>
              <a:t>in the AI tasks, and the system can operate without human input.</a:t>
            </a:r>
          </a:p>
          <a:p>
            <a:pPr marL="342900" indent="-3429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The approach is also referred to as </a:t>
            </a:r>
            <a:r>
              <a:rPr lang="en-US" sz="2400" i="1" dirty="0">
                <a:latin typeface="Times New Roman" panose="02020603050405020304" pitchFamily="18" charset="0"/>
                <a:cs typeface="Times New Roman" panose="02020603050405020304" pitchFamily="18" charset="0"/>
              </a:rPr>
              <a:t>complete autonomy </a:t>
            </a:r>
            <a:r>
              <a:rPr lang="en-US" sz="2400" dirty="0">
                <a:latin typeface="Times New Roman" panose="02020603050405020304" pitchFamily="18" charset="0"/>
                <a:cs typeface="Times New Roman" panose="02020603050405020304" pitchFamily="18" charset="0"/>
              </a:rPr>
              <a:t>or system automation, where the attempt is to operate a system without, or with only minimal, input/intervention from a human agent.</a:t>
            </a:r>
          </a:p>
          <a:p>
            <a:pPr marL="342900" indent="-3429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Application areas of </a:t>
            </a:r>
            <a:r>
              <a:rPr lang="en-US" sz="2400" i="1" dirty="0">
                <a:latin typeface="Times New Roman" panose="02020603050405020304" pitchFamily="18" charset="0"/>
                <a:cs typeface="Times New Roman" panose="02020603050405020304" pitchFamily="18" charset="0"/>
              </a:rPr>
              <a:t>HOOTL</a:t>
            </a:r>
            <a:r>
              <a:rPr lang="en-US" sz="2400" dirty="0">
                <a:latin typeface="Times New Roman" panose="02020603050405020304" pitchFamily="18" charset="0"/>
                <a:cs typeface="Times New Roman" panose="02020603050405020304" pitchFamily="18" charset="0"/>
              </a:rPr>
              <a:t> approaches are, for example, </a:t>
            </a:r>
            <a:r>
              <a:rPr lang="en-US" sz="2400" i="1" dirty="0">
                <a:latin typeface="Times New Roman" panose="02020603050405020304" pitchFamily="18" charset="0"/>
                <a:cs typeface="Times New Roman" panose="02020603050405020304" pitchFamily="18" charset="0"/>
              </a:rPr>
              <a:t>military applications</a:t>
            </a:r>
            <a:r>
              <a:rPr lang="en-US" sz="2400" dirty="0">
                <a:latin typeface="Times New Roman" panose="02020603050405020304" pitchFamily="18" charset="0"/>
                <a:cs typeface="Times New Roman" panose="02020603050405020304" pitchFamily="18" charset="0"/>
              </a:rPr>
              <a:t>, or for </a:t>
            </a:r>
            <a:r>
              <a:rPr lang="en-US" sz="2400" i="1" dirty="0">
                <a:latin typeface="Times New Roman" panose="02020603050405020304" pitchFamily="18" charset="0"/>
                <a:cs typeface="Times New Roman" panose="02020603050405020304" pitchFamily="18" charset="0"/>
              </a:rPr>
              <a:t>vehicles</a:t>
            </a:r>
            <a:r>
              <a:rPr lang="en-US" sz="2400" dirty="0">
                <a:latin typeface="Times New Roman" panose="02020603050405020304" pitchFamily="18" charset="0"/>
                <a:cs typeface="Times New Roman" panose="02020603050405020304" pitchFamily="18" charset="0"/>
              </a:rPr>
              <a:t> or </a:t>
            </a:r>
            <a:r>
              <a:rPr lang="en-US" sz="2400" i="1" dirty="0">
                <a:latin typeface="Times New Roman" panose="02020603050405020304" pitchFamily="18" charset="0"/>
                <a:cs typeface="Times New Roman" panose="02020603050405020304" pitchFamily="18" charset="0"/>
              </a:rPr>
              <a:t>robots</a:t>
            </a:r>
            <a:r>
              <a:rPr lang="en-US" sz="2400" dirty="0">
                <a:latin typeface="Times New Roman" panose="02020603050405020304" pitchFamily="18" charset="0"/>
                <a:cs typeface="Times New Roman" panose="02020603050405020304" pitchFamily="18" charset="0"/>
              </a:rPr>
              <a:t> where AI decisions must be made in an instant</a:t>
            </a:r>
            <a:r>
              <a:rPr lang="en-US" sz="2400" dirty="0"/>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13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6">
            <a:extLst>
              <a:ext uri="{FF2B5EF4-FFF2-40B4-BE49-F238E27FC236}">
                <a16:creationId xmlns:a16="http://schemas.microsoft.com/office/drawing/2014/main" id="{05200AC6-9530-36EE-7005-FAF3AC86AD06}"/>
              </a:ext>
            </a:extLst>
          </p:cNvPr>
          <p:cNvSpPr txBox="1">
            <a:spLocks/>
          </p:cNvSpPr>
          <p:nvPr/>
        </p:nvSpPr>
        <p:spPr>
          <a:xfrm>
            <a:off x="2106830" y="330219"/>
            <a:ext cx="8915400"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pc="160" dirty="0">
                <a:latin typeface="Times New Roman" panose="02020603050405020304" pitchFamily="18" charset="0"/>
                <a:cs typeface="Times New Roman" panose="02020603050405020304" pitchFamily="18" charset="0"/>
              </a:rPr>
              <a:t>What is human oversight?</a:t>
            </a:r>
          </a:p>
        </p:txBody>
      </p:sp>
      <p:sp>
        <p:nvSpPr>
          <p:cNvPr id="3" name="TextBox 2">
            <a:extLst>
              <a:ext uri="{FF2B5EF4-FFF2-40B4-BE49-F238E27FC236}">
                <a16:creationId xmlns:a16="http://schemas.microsoft.com/office/drawing/2014/main" id="{4D528FDF-729C-6A9D-388B-1F52977D7A2D}"/>
              </a:ext>
            </a:extLst>
          </p:cNvPr>
          <p:cNvSpPr txBox="1"/>
          <p:nvPr/>
        </p:nvSpPr>
        <p:spPr>
          <a:xfrm>
            <a:off x="152400" y="1395961"/>
            <a:ext cx="11887200" cy="4796185"/>
          </a:xfrm>
          <a:prstGeom prst="rect">
            <a:avLst/>
          </a:prstGeom>
          <a:noFill/>
        </p:spPr>
        <p:txBody>
          <a:bodyPr wrap="square">
            <a:spAutoFit/>
          </a:bodyPr>
          <a:lstStyle/>
          <a:p>
            <a:pPr marL="342900" indent="-342900" algn="just">
              <a:lnSpc>
                <a:spcPct val="20000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Involvement of humans in the </a:t>
            </a:r>
            <a:r>
              <a:rPr lang="en-US" sz="2400" i="1" dirty="0">
                <a:latin typeface="Times New Roman" panose="02020603050405020304" pitchFamily="18" charset="0"/>
                <a:cs typeface="Times New Roman" panose="02020603050405020304" pitchFamily="18" charset="0"/>
              </a:rPr>
              <a:t>entire AI lifecycle</a:t>
            </a:r>
            <a:r>
              <a:rPr lang="en-US" sz="2400" dirty="0">
                <a:latin typeface="Times New Roman" panose="02020603050405020304" pitchFamily="18" charset="0"/>
                <a:cs typeface="Times New Roman" panose="02020603050405020304" pitchFamily="18" charset="0"/>
              </a:rPr>
              <a:t>, from development and deployment to use and monitoring</a:t>
            </a:r>
            <a:r>
              <a:rPr lang="en-US" sz="2400" spc="160" dirty="0">
                <a:solidFill>
                  <a:srgbClr val="332C2C"/>
                </a:solidFill>
                <a:latin typeface="Times New Roman"/>
                <a:ea typeface="+mj-ea"/>
                <a:cs typeface="Times New Roman"/>
              </a:rPr>
              <a:t>.</a:t>
            </a:r>
          </a:p>
          <a:p>
            <a:pPr marL="342900" indent="-342900" algn="just">
              <a:lnSpc>
                <a:spcPct val="20000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Human oversight can be seen as one specific aspect of human agency, focusing on the active supervision and monitoring of AI systems to ensure they operate as intended, and to prevent undesired AI functionalities, outcomes or consequences.</a:t>
            </a:r>
          </a:p>
          <a:p>
            <a:pPr algn="just">
              <a:lnSpc>
                <a:spcPct val="200000"/>
              </a:lnSpc>
              <a:spcBef>
                <a:spcPts val="100"/>
              </a:spcBef>
            </a:pPr>
            <a:endParaRPr lang="en-US" sz="2400" spc="160" dirty="0">
              <a:solidFill>
                <a:srgbClr val="332C2C"/>
              </a:solidFill>
              <a:latin typeface="Times New Roman"/>
              <a:ea typeface="+mj-ea"/>
              <a:cs typeface="Times New Roman"/>
            </a:endParaRP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145326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271948-39AE-2ED6-5865-6C3D37F90C5C}"/>
              </a:ext>
            </a:extLst>
          </p:cNvPr>
          <p:cNvSpPr txBox="1"/>
          <p:nvPr/>
        </p:nvSpPr>
        <p:spPr>
          <a:xfrm>
            <a:off x="111967" y="2102507"/>
            <a:ext cx="11784563" cy="2934458"/>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main aim is to maximize the efficiency and productivity of the system, where the technology is optimized for accuracy and physical safety. </a:t>
            </a:r>
          </a:p>
          <a:p>
            <a:pPr marL="342900" indent="-3429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Compared to the other approaches, commercial interests are at the center of the application and are typically prioritized over user interests.</a:t>
            </a:r>
          </a:p>
        </p:txBody>
      </p:sp>
      <p:sp>
        <p:nvSpPr>
          <p:cNvPr id="4" name="TextBox 3">
            <a:extLst>
              <a:ext uri="{FF2B5EF4-FFF2-40B4-BE49-F238E27FC236}">
                <a16:creationId xmlns:a16="http://schemas.microsoft.com/office/drawing/2014/main" id="{F07399B9-7E42-75C4-D77B-894C0D6D449A}"/>
              </a:ext>
            </a:extLst>
          </p:cNvPr>
          <p:cNvSpPr txBox="1"/>
          <p:nvPr/>
        </p:nvSpPr>
        <p:spPr>
          <a:xfrm>
            <a:off x="2619570" y="351843"/>
            <a:ext cx="6097554" cy="535531"/>
          </a:xfrm>
          <a:prstGeom prst="rect">
            <a:avLst/>
          </a:prstGeom>
          <a:noFill/>
        </p:spPr>
        <p:txBody>
          <a:bodyPr wrap="square">
            <a:spAutoFit/>
          </a:bodyPr>
          <a:lstStyle/>
          <a:p>
            <a:pPr>
              <a:lnSpc>
                <a:spcPct val="90000"/>
              </a:lnSpc>
              <a:spcBef>
                <a:spcPct val="0"/>
              </a:spcBef>
            </a:pPr>
            <a:r>
              <a:rPr lang="en-US" sz="3200" dirty="0">
                <a:latin typeface="Times New Roman" panose="02020603050405020304" pitchFamily="18" charset="0"/>
                <a:ea typeface="+mj-ea"/>
                <a:cs typeface="Times New Roman" panose="02020603050405020304" pitchFamily="18" charset="0"/>
              </a:rPr>
              <a:t>Human-out-of-the-loop (</a:t>
            </a:r>
            <a:r>
              <a:rPr lang="en-US" sz="3200" i="1" dirty="0">
                <a:latin typeface="Times New Roman" panose="02020603050405020304" pitchFamily="18" charset="0"/>
                <a:ea typeface="+mj-ea"/>
                <a:cs typeface="Times New Roman" panose="02020603050405020304" pitchFamily="18" charset="0"/>
              </a:rPr>
              <a:t>HOOTL</a:t>
            </a:r>
            <a:r>
              <a:rPr lang="en-US" sz="3200" dirty="0">
                <a:latin typeface="Times New Roman" panose="02020603050405020304" pitchFamily="18" charset="0"/>
                <a:ea typeface="+mj-ea"/>
                <a:cs typeface="Times New Roman" panose="02020603050405020304" pitchFamily="18" charset="0"/>
              </a:rPr>
              <a:t>)</a:t>
            </a:r>
          </a:p>
        </p:txBody>
      </p:sp>
    </p:spTree>
    <p:extLst>
      <p:ext uri="{BB962C8B-B14F-4D97-AF65-F5344CB8AC3E}">
        <p14:creationId xmlns:p14="http://schemas.microsoft.com/office/powerpoint/2010/main" val="17399738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E3A1075-0D27-8A15-5E77-2F1FF54BCE70}"/>
              </a:ext>
            </a:extLst>
          </p:cNvPr>
          <p:cNvGraphicFramePr>
            <a:graphicFrameLocks noGrp="1"/>
          </p:cNvGraphicFramePr>
          <p:nvPr>
            <p:extLst>
              <p:ext uri="{D42A27DB-BD31-4B8C-83A1-F6EECF244321}">
                <p14:modId xmlns:p14="http://schemas.microsoft.com/office/powerpoint/2010/main" val="2944108325"/>
              </p:ext>
            </p:extLst>
          </p:nvPr>
        </p:nvGraphicFramePr>
        <p:xfrm>
          <a:off x="1007706" y="2159739"/>
          <a:ext cx="9470572" cy="1669542"/>
        </p:xfrm>
        <a:graphic>
          <a:graphicData uri="http://schemas.openxmlformats.org/drawingml/2006/table">
            <a:tbl>
              <a:tblPr firstRow="1" bandRow="1">
                <a:tableStyleId>{9D7B26C5-4107-4FEC-AEDC-1716B250A1EF}</a:tableStyleId>
              </a:tblPr>
              <a:tblGrid>
                <a:gridCol w="4142792">
                  <a:extLst>
                    <a:ext uri="{9D8B030D-6E8A-4147-A177-3AD203B41FA5}">
                      <a16:colId xmlns:a16="http://schemas.microsoft.com/office/drawing/2014/main" val="3208467503"/>
                    </a:ext>
                  </a:extLst>
                </a:gridCol>
                <a:gridCol w="5327780">
                  <a:extLst>
                    <a:ext uri="{9D8B030D-6E8A-4147-A177-3AD203B41FA5}">
                      <a16:colId xmlns:a16="http://schemas.microsoft.com/office/drawing/2014/main" val="796541860"/>
                    </a:ext>
                  </a:extLst>
                </a:gridCol>
              </a:tblGrid>
              <a:tr h="363243">
                <a:tc>
                  <a:txBody>
                    <a:bodyPr/>
                    <a:lstStyle/>
                    <a:p>
                      <a:pPr marL="0" algn="ctr" defTabSz="914400" rtl="0" eaLnBrk="1" latinLnBrk="0" hangingPunct="1">
                        <a:lnSpc>
                          <a:spcPct val="200000"/>
                        </a:lnSpc>
                      </a:pPr>
                      <a:r>
                        <a:rPr lang="en-US" sz="1800" kern="1200" dirty="0">
                          <a:solidFill>
                            <a:schemeClr val="tx1"/>
                          </a:solidFill>
                          <a:effectLst/>
                          <a:latin typeface="Times New Roman" panose="02020603050405020304" pitchFamily="18" charset="0"/>
                          <a:ea typeface="+mn-ea"/>
                          <a:cs typeface="Times New Roman" panose="02020603050405020304" pitchFamily="18" charset="0"/>
                        </a:rPr>
                        <a:t>Pro</a:t>
                      </a:r>
                    </a:p>
                  </a:txBody>
                  <a:tcPr>
                    <a:solidFill>
                      <a:schemeClr val="bg1"/>
                    </a:solidFill>
                  </a:tcPr>
                </a:tc>
                <a:tc>
                  <a:txBody>
                    <a:bodyPr/>
                    <a:lstStyle/>
                    <a:p>
                      <a:pPr marL="0" algn="ctr" defTabSz="914400" rtl="0" eaLnBrk="1" latinLnBrk="0" hangingPunct="1">
                        <a:lnSpc>
                          <a:spcPct val="200000"/>
                        </a:lnSpc>
                      </a:pPr>
                      <a:r>
                        <a:rPr lang="en-US" sz="1800" b="1" kern="1200" dirty="0">
                          <a:solidFill>
                            <a:schemeClr val="tx1"/>
                          </a:solidFill>
                          <a:effectLst/>
                          <a:latin typeface="Times New Roman" panose="02020603050405020304" pitchFamily="18" charset="0"/>
                          <a:ea typeface="+mn-ea"/>
                          <a:cs typeface="Times New Roman" panose="02020603050405020304" pitchFamily="18" charset="0"/>
                        </a:rPr>
                        <a:t>Con</a:t>
                      </a:r>
                    </a:p>
                  </a:txBody>
                  <a:tcPr>
                    <a:solidFill>
                      <a:schemeClr val="bg1"/>
                    </a:solidFill>
                  </a:tcPr>
                </a:tc>
                <a:extLst>
                  <a:ext uri="{0D108BD9-81ED-4DB2-BD59-A6C34878D82A}">
                    <a16:rowId xmlns:a16="http://schemas.microsoft.com/office/drawing/2014/main" val="3210769810"/>
                  </a:ext>
                </a:extLst>
              </a:tr>
              <a:tr h="0">
                <a:tc>
                  <a:txBody>
                    <a:bodyPr/>
                    <a:lstStyle/>
                    <a:p>
                      <a:pPr marL="285750" marR="0" indent="-285750" algn="just" defTabSz="914400" rtl="0" eaLnBrk="1" latinLnBrk="0" hangingPunct="1">
                        <a:lnSpc>
                          <a:spcPct val="200000"/>
                        </a:lnSpc>
                        <a:spcBef>
                          <a:spcPts val="0"/>
                        </a:spcBef>
                        <a:spcAft>
                          <a:spcPts val="0"/>
                        </a:spcAft>
                        <a:buFont typeface="Arial" panose="020B0604020202020204" pitchFamily="34" charset="0"/>
                        <a:buChar char="•"/>
                      </a:pPr>
                      <a:r>
                        <a:rPr lang="en-US" sz="1800" kern="1200" dirty="0">
                          <a:solidFill>
                            <a:schemeClr val="tx1"/>
                          </a:solidFill>
                          <a:latin typeface="Times New Roman" panose="02020603050405020304" pitchFamily="18" charset="0"/>
                          <a:ea typeface="+mn-ea"/>
                          <a:cs typeface="Times New Roman" panose="02020603050405020304" pitchFamily="18" charset="0"/>
                        </a:rPr>
                        <a:t>Minimal task load for human agent</a:t>
                      </a:r>
                    </a:p>
                  </a:txBody>
                  <a:tcPr>
                    <a:solidFill>
                      <a:schemeClr val="bg1"/>
                    </a:solidFill>
                  </a:tcPr>
                </a:tc>
                <a:tc>
                  <a:txBody>
                    <a:bodyPr/>
                    <a:lstStyle/>
                    <a:p>
                      <a:pPr marL="285750" marR="0" indent="-285750" algn="just" defTabSz="914400" rtl="0" eaLnBrk="1" latinLnBrk="0" hangingPunct="1">
                        <a:lnSpc>
                          <a:spcPct val="200000"/>
                        </a:lnSpc>
                        <a:spcBef>
                          <a:spcPts val="0"/>
                        </a:spcBef>
                        <a:spcAft>
                          <a:spcPts val="0"/>
                        </a:spcAft>
                        <a:buFont typeface="Arial" panose="020B0604020202020204" pitchFamily="34" charset="0"/>
                        <a:buChar char="•"/>
                      </a:pPr>
                      <a:r>
                        <a:rPr lang="en-US" sz="1800" kern="1200" dirty="0">
                          <a:solidFill>
                            <a:schemeClr val="tx1"/>
                          </a:solidFill>
                          <a:latin typeface="Times New Roman" panose="02020603050405020304" pitchFamily="18" charset="0"/>
                          <a:ea typeface="+mn-ea"/>
                          <a:cs typeface="Times New Roman" panose="02020603050405020304" pitchFamily="18" charset="0"/>
                        </a:rPr>
                        <a:t>Lack of human control</a:t>
                      </a:r>
                    </a:p>
                  </a:txBody>
                  <a:tcPr>
                    <a:solidFill>
                      <a:schemeClr val="bg1"/>
                    </a:solidFill>
                  </a:tcPr>
                </a:tc>
                <a:extLst>
                  <a:ext uri="{0D108BD9-81ED-4DB2-BD59-A6C34878D82A}">
                    <a16:rowId xmlns:a16="http://schemas.microsoft.com/office/drawing/2014/main" val="3643723636"/>
                  </a:ext>
                </a:extLst>
              </a:tr>
              <a:tr h="496374">
                <a:tc>
                  <a:txBody>
                    <a:bodyPr/>
                    <a:lstStyle/>
                    <a:p>
                      <a:pPr marL="285750" marR="0" indent="-285750" algn="just" defTabSz="914400" rtl="0" eaLnBrk="1" latinLnBrk="0" hangingPunct="1">
                        <a:lnSpc>
                          <a:spcPct val="200000"/>
                        </a:lnSpc>
                        <a:spcBef>
                          <a:spcPts val="0"/>
                        </a:spcBef>
                        <a:spcAft>
                          <a:spcPts val="0"/>
                        </a:spcAft>
                        <a:buFont typeface="Arial" panose="020B0604020202020204" pitchFamily="34" charset="0"/>
                        <a:buChar char="•"/>
                      </a:pPr>
                      <a:r>
                        <a:rPr lang="en-US" sz="1800" kern="1200" dirty="0">
                          <a:solidFill>
                            <a:schemeClr val="tx1"/>
                          </a:solidFill>
                          <a:latin typeface="Times New Roman" panose="02020603050405020304" pitchFamily="18" charset="0"/>
                          <a:ea typeface="+mn-ea"/>
                          <a:cs typeface="Times New Roman" panose="02020603050405020304" pitchFamily="18" charset="0"/>
                        </a:rPr>
                        <a:t>Comparably low costs in operation</a:t>
                      </a:r>
                    </a:p>
                  </a:txBody>
                  <a:tcPr>
                    <a:solidFill>
                      <a:schemeClr val="bg1"/>
                    </a:solidFill>
                  </a:tcPr>
                </a:tc>
                <a:tc>
                  <a:txBody>
                    <a:bodyPr/>
                    <a:lstStyle/>
                    <a:p>
                      <a:pPr marL="285750" marR="0" lvl="0" indent="-285750" algn="just" defTabSz="914400" rtl="0" eaLnBrk="1" fontAlgn="auto" latinLnBrk="0" hangingPunct="1">
                        <a:lnSpc>
                          <a:spcPct val="200000"/>
                        </a:lnSpc>
                        <a:spcBef>
                          <a:spcPts val="0"/>
                        </a:spcBef>
                        <a:spcAft>
                          <a:spcPts val="0"/>
                        </a:spcAft>
                        <a:buClrTx/>
                        <a:buSzTx/>
                        <a:buFont typeface="Arial" panose="020B0604020202020204" pitchFamily="34" charset="0"/>
                        <a:buChar char="•"/>
                        <a:tabLst/>
                        <a:defRPr/>
                      </a:pPr>
                      <a:r>
                        <a:rPr lang="en-US" sz="1800" kern="1200" dirty="0">
                          <a:solidFill>
                            <a:schemeClr val="tx1"/>
                          </a:solidFill>
                          <a:latin typeface="Times New Roman" panose="02020603050405020304" pitchFamily="18" charset="0"/>
                          <a:ea typeface="+mn-ea"/>
                          <a:cs typeface="Times New Roman" panose="02020603050405020304" pitchFamily="18" charset="0"/>
                        </a:rPr>
                        <a:t>Higher costs in development</a:t>
                      </a:r>
                    </a:p>
                  </a:txBody>
                  <a:tcPr>
                    <a:solidFill>
                      <a:schemeClr val="bg1"/>
                    </a:solidFill>
                  </a:tcPr>
                </a:tc>
                <a:extLst>
                  <a:ext uri="{0D108BD9-81ED-4DB2-BD59-A6C34878D82A}">
                    <a16:rowId xmlns:a16="http://schemas.microsoft.com/office/drawing/2014/main" val="1201904136"/>
                  </a:ext>
                </a:extLst>
              </a:tr>
            </a:tbl>
          </a:graphicData>
        </a:graphic>
      </p:graphicFrame>
      <p:sp>
        <p:nvSpPr>
          <p:cNvPr id="4" name="TextBox 3">
            <a:extLst>
              <a:ext uri="{FF2B5EF4-FFF2-40B4-BE49-F238E27FC236}">
                <a16:creationId xmlns:a16="http://schemas.microsoft.com/office/drawing/2014/main" id="{86BAAEF0-EDDB-0E60-1084-C505B6DA905A}"/>
              </a:ext>
            </a:extLst>
          </p:cNvPr>
          <p:cNvSpPr txBox="1"/>
          <p:nvPr/>
        </p:nvSpPr>
        <p:spPr>
          <a:xfrm>
            <a:off x="1138335" y="1200465"/>
            <a:ext cx="6097554" cy="535531"/>
          </a:xfrm>
          <a:prstGeom prst="rect">
            <a:avLst/>
          </a:prstGeom>
          <a:noFill/>
        </p:spPr>
        <p:txBody>
          <a:bodyPr wrap="square">
            <a:spAutoFit/>
          </a:bodyPr>
          <a:lstStyle/>
          <a:p>
            <a:pPr>
              <a:lnSpc>
                <a:spcPct val="90000"/>
              </a:lnSpc>
              <a:spcBef>
                <a:spcPct val="0"/>
              </a:spcBef>
            </a:pPr>
            <a:r>
              <a:rPr lang="en-US" sz="3200" dirty="0">
                <a:latin typeface="Times New Roman" panose="02020603050405020304" pitchFamily="18" charset="0"/>
                <a:ea typeface="+mj-ea"/>
                <a:cs typeface="Times New Roman" panose="02020603050405020304" pitchFamily="18" charset="0"/>
              </a:rPr>
              <a:t>Human-out-of-the-loop (</a:t>
            </a:r>
            <a:r>
              <a:rPr lang="en-US" sz="3200" i="1" dirty="0">
                <a:latin typeface="Times New Roman" panose="02020603050405020304" pitchFamily="18" charset="0"/>
                <a:ea typeface="+mj-ea"/>
                <a:cs typeface="Times New Roman" panose="02020603050405020304" pitchFamily="18" charset="0"/>
              </a:rPr>
              <a:t>HOOTL</a:t>
            </a:r>
            <a:r>
              <a:rPr lang="en-US" sz="3200" dirty="0">
                <a:latin typeface="Times New Roman" panose="02020603050405020304" pitchFamily="18" charset="0"/>
                <a:ea typeface="+mj-ea"/>
                <a:cs typeface="Times New Roman" panose="02020603050405020304" pitchFamily="18" charset="0"/>
              </a:rPr>
              <a:t>)</a:t>
            </a:r>
          </a:p>
        </p:txBody>
      </p:sp>
    </p:spTree>
    <p:extLst>
      <p:ext uri="{BB962C8B-B14F-4D97-AF65-F5344CB8AC3E}">
        <p14:creationId xmlns:p14="http://schemas.microsoft.com/office/powerpoint/2010/main" val="378099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3C73F0-2D6A-25C6-44C8-EF9CA25B022F}"/>
              </a:ext>
            </a:extLst>
          </p:cNvPr>
          <p:cNvSpPr txBox="1"/>
          <p:nvPr/>
        </p:nvSpPr>
        <p:spPr>
          <a:xfrm>
            <a:off x="317241" y="1686121"/>
            <a:ext cx="10935478" cy="2795958"/>
          </a:xfrm>
          <a:prstGeom prst="rect">
            <a:avLst/>
          </a:prstGeom>
          <a:noFill/>
        </p:spPr>
        <p:txBody>
          <a:bodyPr wrap="square">
            <a:spAutoFit/>
          </a:bodyPr>
          <a:lstStyle/>
          <a:p>
            <a:pPr marL="457200" indent="-457200">
              <a:lnSpc>
                <a:spcPct val="150000"/>
              </a:lnSpc>
              <a:spcBef>
                <a:spcPct val="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Finding right balance between </a:t>
            </a:r>
            <a:r>
              <a:rPr lang="en-US" sz="2400" i="1" dirty="0">
                <a:latin typeface="Times New Roman" panose="02020603050405020304" pitchFamily="18" charset="0"/>
                <a:cs typeface="Times New Roman" panose="02020603050405020304" pitchFamily="18" charset="0"/>
              </a:rPr>
              <a:t>automation</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human oversight </a:t>
            </a:r>
            <a:r>
              <a:rPr lang="en-US" sz="2400" dirty="0">
                <a:latin typeface="Times New Roman" panose="02020603050405020304" pitchFamily="18" charset="0"/>
                <a:cs typeface="Times New Roman" panose="02020603050405020304" pitchFamily="18" charset="0"/>
              </a:rPr>
              <a:t>is complex and hard to achieve. The most important factors to consider are</a:t>
            </a:r>
          </a:p>
          <a:p>
            <a:pPr marL="1371600" lvl="2" indent="-457200">
              <a:lnSpc>
                <a:spcPct val="150000"/>
              </a:lnSpc>
              <a:spcBef>
                <a:spcPct val="0"/>
              </a:spcBef>
              <a:buFont typeface="Arial" panose="020B0604020202020204" pitchFamily="34" charset="0"/>
              <a:buChar char="•"/>
            </a:pPr>
            <a:r>
              <a:rPr lang="en-US" sz="2400" dirty="0">
                <a:latin typeface="Times New Roman" panose="02020603050405020304" pitchFamily="18" charset="0"/>
                <a:ea typeface="+mj-ea"/>
                <a:cs typeface="Times New Roman" panose="02020603050405020304" pitchFamily="18" charset="0"/>
              </a:rPr>
              <a:t>The trade-off between </a:t>
            </a:r>
            <a:r>
              <a:rPr lang="en-US" sz="2400" i="1" dirty="0">
                <a:latin typeface="Times New Roman" panose="02020603050405020304" pitchFamily="18" charset="0"/>
                <a:ea typeface="+mj-ea"/>
                <a:cs typeface="Times New Roman" panose="02020603050405020304" pitchFamily="18" charset="0"/>
              </a:rPr>
              <a:t>cost and control </a:t>
            </a:r>
            <a:r>
              <a:rPr lang="en-US" sz="2400" dirty="0">
                <a:latin typeface="Times New Roman" panose="02020603050405020304" pitchFamily="18" charset="0"/>
                <a:ea typeface="+mj-ea"/>
                <a:cs typeface="Times New Roman" panose="02020603050405020304" pitchFamily="18" charset="0"/>
              </a:rPr>
              <a:t>,as human involvement during the application lifetime is expansive.</a:t>
            </a:r>
          </a:p>
          <a:p>
            <a:pPr marL="1371600" lvl="2" indent="-457200">
              <a:lnSpc>
                <a:spcPct val="150000"/>
              </a:lnSpc>
              <a:spcBef>
                <a:spcPct val="0"/>
              </a:spcBef>
              <a:buFont typeface="Arial" panose="020B0604020202020204" pitchFamily="34" charset="0"/>
              <a:buChar char="•"/>
            </a:pPr>
            <a:r>
              <a:rPr lang="en-US" sz="2400" dirty="0">
                <a:latin typeface="Times New Roman" panose="02020603050405020304" pitchFamily="18" charset="0"/>
                <a:ea typeface="+mj-ea"/>
                <a:cs typeface="Times New Roman" panose="02020603050405020304" pitchFamily="18" charset="0"/>
              </a:rPr>
              <a:t>The ethical and moral principle of the application context.</a:t>
            </a:r>
          </a:p>
        </p:txBody>
      </p:sp>
      <p:sp>
        <p:nvSpPr>
          <p:cNvPr id="4" name="TextBox 3">
            <a:extLst>
              <a:ext uri="{FF2B5EF4-FFF2-40B4-BE49-F238E27FC236}">
                <a16:creationId xmlns:a16="http://schemas.microsoft.com/office/drawing/2014/main" id="{8579D65E-544B-FB96-0927-4E93821A9AC2}"/>
              </a:ext>
            </a:extLst>
          </p:cNvPr>
          <p:cNvSpPr txBox="1"/>
          <p:nvPr/>
        </p:nvSpPr>
        <p:spPr>
          <a:xfrm>
            <a:off x="2041071" y="570968"/>
            <a:ext cx="9211647" cy="646331"/>
          </a:xfrm>
          <a:prstGeom prst="rect">
            <a:avLst/>
          </a:prstGeom>
          <a:noFill/>
        </p:spPr>
        <p:txBody>
          <a:bodyPr wrap="square">
            <a:spAutoFit/>
          </a:bodyPr>
          <a:lstStyle/>
          <a:p>
            <a:pPr>
              <a:lnSpc>
                <a:spcPct val="90000"/>
              </a:lnSpc>
              <a:spcBef>
                <a:spcPct val="0"/>
              </a:spcBef>
            </a:pPr>
            <a:r>
              <a:rPr lang="en-US" sz="4000" dirty="0">
                <a:latin typeface="Times New Roman" panose="02020603050405020304" pitchFamily="18" charset="0"/>
                <a:ea typeface="+mj-ea"/>
                <a:cs typeface="Times New Roman" panose="02020603050405020304" pitchFamily="18" charset="0"/>
              </a:rPr>
              <a:t>The complexities of human oversight </a:t>
            </a:r>
          </a:p>
        </p:txBody>
      </p:sp>
    </p:spTree>
    <p:extLst>
      <p:ext uri="{BB962C8B-B14F-4D97-AF65-F5344CB8AC3E}">
        <p14:creationId xmlns:p14="http://schemas.microsoft.com/office/powerpoint/2010/main" val="1936041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FC2858-C9B1-B598-1C37-A7ACBB1F5F79}"/>
              </a:ext>
            </a:extLst>
          </p:cNvPr>
          <p:cNvSpPr txBox="1"/>
          <p:nvPr/>
        </p:nvSpPr>
        <p:spPr>
          <a:xfrm>
            <a:off x="506963" y="1389236"/>
            <a:ext cx="11178073" cy="4411785"/>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Humans have limited capacity to </a:t>
            </a:r>
            <a:r>
              <a:rPr lang="en-US" sz="2400" i="1" dirty="0">
                <a:latin typeface="Times New Roman" panose="02020603050405020304" pitchFamily="18" charset="0"/>
                <a:cs typeface="Times New Roman" panose="02020603050405020304" pitchFamily="18" charset="0"/>
              </a:rPr>
              <a:t>interpret</a:t>
            </a:r>
            <a:r>
              <a:rPr lang="en-US" sz="2400" dirty="0">
                <a:latin typeface="Times New Roman" panose="02020603050405020304" pitchFamily="18" charset="0"/>
                <a:cs typeface="Times New Roman" panose="02020603050405020304" pitchFamily="18" charset="0"/>
              </a:rPr>
              <a:t> and process complex information in short periods of time or when under pressure</a:t>
            </a:r>
          </a:p>
          <a:p>
            <a:pPr marL="342900" indent="-3429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Humans have difficulty understanding the algorithm’s role in the course of a decision</a:t>
            </a:r>
          </a:p>
          <a:p>
            <a:pPr marL="342900" indent="-3429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Humans are unlikely to question suggestions made by algorithms (over-reliance)</a:t>
            </a:r>
          </a:p>
          <a:p>
            <a:pPr marL="342900" indent="-3429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Humans may erroneously value human judgement over algorithmic recommendation (under-reliance) </a:t>
            </a:r>
          </a:p>
        </p:txBody>
      </p:sp>
    </p:spTree>
    <p:extLst>
      <p:ext uri="{BB962C8B-B14F-4D97-AF65-F5344CB8AC3E}">
        <p14:creationId xmlns:p14="http://schemas.microsoft.com/office/powerpoint/2010/main" val="15412799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05FBB7-1C38-1462-DF30-562F15BCC14C}"/>
              </a:ext>
            </a:extLst>
          </p:cNvPr>
          <p:cNvSpPr txBox="1"/>
          <p:nvPr/>
        </p:nvSpPr>
        <p:spPr>
          <a:xfrm>
            <a:off x="273698" y="1938596"/>
            <a:ext cx="11644604" cy="3673121"/>
          </a:xfrm>
          <a:prstGeom prst="rect">
            <a:avLst/>
          </a:prstGeom>
          <a:noFill/>
        </p:spPr>
        <p:txBody>
          <a:bodyPr wrap="square">
            <a:spAutoFit/>
          </a:bodyPr>
          <a:lstStyle/>
          <a:p>
            <a:pPr marL="342900" indent="-3429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Meaningful oversight is when operators exercise their agency </a:t>
            </a:r>
            <a:r>
              <a:rPr lang="en-US" sz="2400" i="1" dirty="0">
                <a:latin typeface="Times New Roman" panose="02020603050405020304" pitchFamily="18" charset="0"/>
                <a:cs typeface="Times New Roman" panose="02020603050405020304" pitchFamily="18" charset="0"/>
              </a:rPr>
              <a:t>while being aware </a:t>
            </a:r>
            <a:r>
              <a:rPr lang="en-US" sz="2400" dirty="0">
                <a:latin typeface="Times New Roman" panose="02020603050405020304" pitchFamily="18" charset="0"/>
                <a:cs typeface="Times New Roman" panose="02020603050405020304" pitchFamily="18" charset="0"/>
              </a:rPr>
              <a:t>of the system’s (</a:t>
            </a:r>
            <a:r>
              <a:rPr lang="en-US" sz="2400" i="1" dirty="0">
                <a:latin typeface="Times New Roman" panose="02020603050405020304" pitchFamily="18" charset="0"/>
                <a:cs typeface="Times New Roman" panose="02020603050405020304" pitchFamily="18" charset="0"/>
              </a:rPr>
              <a:t>and their own</a:t>
            </a:r>
            <a:r>
              <a:rPr lang="en-US" sz="2400" dirty="0">
                <a:latin typeface="Times New Roman" panose="02020603050405020304" pitchFamily="18" charset="0"/>
                <a:cs typeface="Times New Roman" panose="02020603050405020304" pitchFamily="18" charset="0"/>
              </a:rPr>
              <a:t>) biases or limitations. </a:t>
            </a:r>
          </a:p>
          <a:p>
            <a:pPr marL="342900" indent="-34290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would mean human operators are able to </a:t>
            </a:r>
            <a:r>
              <a:rPr lang="en-US" sz="2400" i="1" dirty="0">
                <a:latin typeface="Times New Roman" panose="02020603050405020304" pitchFamily="18" charset="0"/>
                <a:cs typeface="Times New Roman" panose="02020603050405020304" pitchFamily="18" charset="0"/>
              </a:rPr>
              <a:t>prevent harms </a:t>
            </a:r>
            <a:r>
              <a:rPr lang="en-US" sz="2400" dirty="0">
                <a:latin typeface="Times New Roman" panose="02020603050405020304" pitchFamily="18" charset="0"/>
                <a:cs typeface="Times New Roman" panose="02020603050405020304" pitchFamily="18" charset="0"/>
              </a:rPr>
              <a:t>if they can understand when an algorithm errors, understand why an algorithm has made a decision and account for the potential biases of the system. </a:t>
            </a:r>
          </a:p>
        </p:txBody>
      </p:sp>
    </p:spTree>
    <p:extLst>
      <p:ext uri="{BB962C8B-B14F-4D97-AF65-F5344CB8AC3E}">
        <p14:creationId xmlns:p14="http://schemas.microsoft.com/office/powerpoint/2010/main" val="3846591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0">
            <a:extLst>
              <a:ext uri="{FF2B5EF4-FFF2-40B4-BE49-F238E27FC236}">
                <a16:creationId xmlns:a16="http://schemas.microsoft.com/office/drawing/2014/main" id="{5B0ADFF6-1441-73E4-D305-F6F6406B686E}"/>
              </a:ext>
            </a:extLst>
          </p:cNvPr>
          <p:cNvSpPr txBox="1">
            <a:spLocks/>
          </p:cNvSpPr>
          <p:nvPr/>
        </p:nvSpPr>
        <p:spPr>
          <a:xfrm>
            <a:off x="521088" y="525452"/>
            <a:ext cx="11207492" cy="73866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latin typeface="Times New Roman" panose="02020603050405020304" pitchFamily="18" charset="0"/>
                <a:cs typeface="Times New Roman" panose="02020603050405020304" pitchFamily="18" charset="0"/>
              </a:rPr>
              <a:t>According to the AI Act, human overseers should be able to </a:t>
            </a:r>
          </a:p>
        </p:txBody>
      </p:sp>
      <p:sp>
        <p:nvSpPr>
          <p:cNvPr id="4" name="TextBox 3">
            <a:extLst>
              <a:ext uri="{FF2B5EF4-FFF2-40B4-BE49-F238E27FC236}">
                <a16:creationId xmlns:a16="http://schemas.microsoft.com/office/drawing/2014/main" id="{A4AEC436-EF5C-E4C1-AB2D-6807E193D064}"/>
              </a:ext>
            </a:extLst>
          </p:cNvPr>
          <p:cNvSpPr txBox="1"/>
          <p:nvPr/>
        </p:nvSpPr>
        <p:spPr>
          <a:xfrm>
            <a:off x="390460" y="1074913"/>
            <a:ext cx="11207492" cy="5150449"/>
          </a:xfrm>
          <a:prstGeom prst="rect">
            <a:avLst/>
          </a:prstGeom>
          <a:noFill/>
        </p:spPr>
        <p:txBody>
          <a:bodyPr wrap="square">
            <a:spAutoFit/>
          </a:bodyPr>
          <a:lstStyle/>
          <a:p>
            <a:pPr algn="just">
              <a:lnSpc>
                <a:spcPct val="200000"/>
              </a:lnSpc>
            </a:pPr>
            <a:r>
              <a:rPr lang="en-US" sz="2400" dirty="0">
                <a:latin typeface="Times New Roman" panose="02020603050405020304" pitchFamily="18" charset="0"/>
                <a:cs typeface="Times New Roman" panose="02020603050405020304" pitchFamily="18" charset="0"/>
              </a:rPr>
              <a:t>• understand the capacities and limitations of the high-risk AI system</a:t>
            </a:r>
          </a:p>
          <a:p>
            <a:pPr algn="just">
              <a:lnSpc>
                <a:spcPct val="200000"/>
              </a:lnSpc>
            </a:pPr>
            <a:r>
              <a:rPr lang="en-US" sz="2400" dirty="0">
                <a:latin typeface="Times New Roman" panose="02020603050405020304" pitchFamily="18" charset="0"/>
                <a:cs typeface="Times New Roman" panose="02020603050405020304" pitchFamily="18" charset="0"/>
              </a:rPr>
              <a:t>• remain aware of the possible tendency of automatically relying or over-relying on the output produced by a high-risk AI system.</a:t>
            </a:r>
          </a:p>
          <a:p>
            <a:pPr algn="just">
              <a:lnSpc>
                <a:spcPct val="200000"/>
              </a:lnSpc>
            </a:pPr>
            <a:r>
              <a:rPr lang="en-US" sz="2400" dirty="0">
                <a:latin typeface="Times New Roman" panose="02020603050405020304" pitchFamily="18" charset="0"/>
                <a:cs typeface="Times New Roman" panose="02020603050405020304" pitchFamily="18" charset="0"/>
              </a:rPr>
              <a:t> • be able to correctly interpret the high-risk AI system’s output.</a:t>
            </a:r>
          </a:p>
          <a:p>
            <a:pPr algn="just">
              <a:lnSpc>
                <a:spcPct val="200000"/>
              </a:lnSpc>
            </a:pPr>
            <a:r>
              <a:rPr lang="en-US" sz="2400" dirty="0">
                <a:latin typeface="Times New Roman" panose="02020603050405020304" pitchFamily="18" charset="0"/>
                <a:cs typeface="Times New Roman" panose="02020603050405020304" pitchFamily="18" charset="0"/>
              </a:rPr>
              <a:t>• be able to decide, in any particular situation, not to use the high-risk AI system or otherwise disregard, override or reverse the output of the high-risk AI system</a:t>
            </a:r>
          </a:p>
          <a:p>
            <a:pPr algn="just">
              <a:lnSpc>
                <a:spcPct val="200000"/>
              </a:lnSpc>
            </a:pPr>
            <a:r>
              <a:rPr lang="en-US" sz="2400" dirty="0">
                <a:latin typeface="Times New Roman" panose="02020603050405020304" pitchFamily="18" charset="0"/>
                <a:cs typeface="Times New Roman" panose="02020603050405020304" pitchFamily="18" charset="0"/>
              </a:rPr>
              <a:t>• be able to intervene in the operation of the high-risk AI system or interrupt the system.</a:t>
            </a:r>
          </a:p>
        </p:txBody>
      </p:sp>
    </p:spTree>
    <p:extLst>
      <p:ext uri="{BB962C8B-B14F-4D97-AF65-F5344CB8AC3E}">
        <p14:creationId xmlns:p14="http://schemas.microsoft.com/office/powerpoint/2010/main" val="86301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9F87EA-FC4D-6F14-BECE-21F5D0554E1F}"/>
              </a:ext>
            </a:extLst>
          </p:cNvPr>
          <p:cNvSpPr txBox="1"/>
          <p:nvPr/>
        </p:nvSpPr>
        <p:spPr>
          <a:xfrm>
            <a:off x="3048778" y="2644170"/>
            <a:ext cx="6097554" cy="1443600"/>
          </a:xfrm>
          <a:prstGeom prst="rect">
            <a:avLst/>
          </a:prstGeom>
          <a:noFill/>
        </p:spPr>
        <p:txBody>
          <a:bodyPr wrap="square">
            <a:spAutoFit/>
          </a:bodyPr>
          <a:lstStyle/>
          <a:p>
            <a:pPr algn="just">
              <a:lnSpc>
                <a:spcPct val="107000"/>
              </a:lnSpc>
              <a:spcAft>
                <a:spcPts val="800"/>
              </a:spcAft>
            </a:pPr>
            <a:r>
              <a:rPr lang="en-US" sz="8800" dirty="0">
                <a:solidFill>
                  <a:srgbClr val="332C2C"/>
                </a:solidFill>
                <a:latin typeface="Times New Roman" panose="02020603050405020304" pitchFamily="18" charset="0"/>
                <a:cs typeface="Times New Roman" panose="02020603050405020304" pitchFamily="18" charset="0"/>
              </a:rPr>
              <a:t>Thanks!</a:t>
            </a:r>
          </a:p>
        </p:txBody>
      </p:sp>
    </p:spTree>
    <p:extLst>
      <p:ext uri="{BB962C8B-B14F-4D97-AF65-F5344CB8AC3E}">
        <p14:creationId xmlns:p14="http://schemas.microsoft.com/office/powerpoint/2010/main" val="33444570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8FCC71-6ED6-3D4D-91BB-CF48E07BE490}"/>
              </a:ext>
            </a:extLst>
          </p:cNvPr>
          <p:cNvSpPr txBox="1"/>
          <p:nvPr/>
        </p:nvSpPr>
        <p:spPr>
          <a:xfrm>
            <a:off x="233263" y="1939508"/>
            <a:ext cx="11187405" cy="2195794"/>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European commission AI Act</a:t>
            </a:r>
          </a:p>
          <a:p>
            <a:pPr>
              <a:lnSpc>
                <a:spcPct val="200000"/>
              </a:lnSpc>
            </a:pPr>
            <a:r>
              <a:rPr lang="en-US" sz="2400" dirty="0">
                <a:latin typeface="Times New Roman" panose="02020603050405020304" pitchFamily="18" charset="0"/>
                <a:cs typeface="Times New Roman" panose="02020603050405020304" pitchFamily="18" charset="0"/>
              </a:rPr>
              <a:t>“for high risk AI system ,[…] </a:t>
            </a:r>
            <a:r>
              <a:rPr lang="en-US" sz="2400" i="1" dirty="0">
                <a:latin typeface="Times New Roman" panose="02020603050405020304" pitchFamily="18" charset="0"/>
                <a:cs typeface="Times New Roman" panose="02020603050405020304" pitchFamily="18" charset="0"/>
              </a:rPr>
              <a:t>human oversight </a:t>
            </a:r>
            <a:r>
              <a:rPr lang="en-US" sz="2400" dirty="0">
                <a:latin typeface="Times New Roman" panose="02020603050405020304" pitchFamily="18" charset="0"/>
                <a:cs typeface="Times New Roman" panose="02020603050405020304" pitchFamily="18" charset="0"/>
              </a:rPr>
              <a:t>[..is ] strictly necessary to mitigate the risks to fundamental rights and safety posed by AI.</a:t>
            </a:r>
          </a:p>
        </p:txBody>
      </p:sp>
      <p:sp>
        <p:nvSpPr>
          <p:cNvPr id="5" name="TextBox 4">
            <a:extLst>
              <a:ext uri="{FF2B5EF4-FFF2-40B4-BE49-F238E27FC236}">
                <a16:creationId xmlns:a16="http://schemas.microsoft.com/office/drawing/2014/main" id="{597A0F6B-53F8-7729-091E-5479C097EE79}"/>
              </a:ext>
            </a:extLst>
          </p:cNvPr>
          <p:cNvSpPr txBox="1"/>
          <p:nvPr/>
        </p:nvSpPr>
        <p:spPr>
          <a:xfrm>
            <a:off x="3151414" y="429436"/>
            <a:ext cx="8595825" cy="583750"/>
          </a:xfrm>
          <a:prstGeom prst="rect">
            <a:avLst/>
          </a:prstGeom>
          <a:noFill/>
        </p:spPr>
        <p:txBody>
          <a:bodyPr wrap="square">
            <a:spAutoFit/>
          </a:bodyPr>
          <a:lstStyle/>
          <a:p>
            <a:pPr algn="just">
              <a:lnSpc>
                <a:spcPct val="107000"/>
              </a:lnSpc>
              <a:spcBef>
                <a:spcPts val="0"/>
              </a:spcBef>
              <a:spcAft>
                <a:spcPts val="800"/>
              </a:spcAft>
            </a:pPr>
            <a:r>
              <a:rPr lang="en-US" sz="3200" dirty="0">
                <a:solidFill>
                  <a:srgbClr val="332C2C"/>
                </a:solidFill>
                <a:latin typeface="Times New Roman" panose="02020603050405020304" pitchFamily="18" charset="0"/>
                <a:cs typeface="Times New Roman" panose="02020603050405020304" pitchFamily="18" charset="0"/>
              </a:rPr>
              <a:t> Human oversight policies</a:t>
            </a:r>
          </a:p>
        </p:txBody>
      </p:sp>
    </p:spTree>
    <p:extLst>
      <p:ext uri="{BB962C8B-B14F-4D97-AF65-F5344CB8AC3E}">
        <p14:creationId xmlns:p14="http://schemas.microsoft.com/office/powerpoint/2010/main" val="367893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573F41-813B-5694-F471-27710F25983D}"/>
              </a:ext>
            </a:extLst>
          </p:cNvPr>
          <p:cNvSpPr txBox="1"/>
          <p:nvPr/>
        </p:nvSpPr>
        <p:spPr>
          <a:xfrm>
            <a:off x="625151" y="100206"/>
            <a:ext cx="11196735" cy="584775"/>
          </a:xfrm>
          <a:prstGeom prst="rect">
            <a:avLst/>
          </a:prstGeom>
          <a:noFill/>
        </p:spPr>
        <p:txBody>
          <a:bodyPr wrap="square">
            <a:spAutoFit/>
          </a:bodyPr>
          <a:lstStyle/>
          <a:p>
            <a:pPr marL="12700" marR="0">
              <a:spcBef>
                <a:spcPts val="100"/>
              </a:spcBef>
              <a:spcAft>
                <a:spcPts val="800"/>
              </a:spcAft>
            </a:pPr>
            <a:r>
              <a:rPr lang="en-US" sz="3200" spc="160" dirty="0">
                <a:latin typeface="Times New Roman" panose="02020603050405020304" pitchFamily="18" charset="0"/>
                <a:ea typeface="+mj-ea"/>
                <a:cs typeface="Times New Roman" panose="02020603050405020304" pitchFamily="18" charset="0"/>
              </a:rPr>
              <a:t>AIA (European Commission 2021)</a:t>
            </a:r>
          </a:p>
        </p:txBody>
      </p:sp>
      <p:sp>
        <p:nvSpPr>
          <p:cNvPr id="6" name="TextBox 5">
            <a:extLst>
              <a:ext uri="{FF2B5EF4-FFF2-40B4-BE49-F238E27FC236}">
                <a16:creationId xmlns:a16="http://schemas.microsoft.com/office/drawing/2014/main" id="{035F988C-9075-177E-DA52-EC1807A3A2BF}"/>
              </a:ext>
            </a:extLst>
          </p:cNvPr>
          <p:cNvSpPr txBox="1"/>
          <p:nvPr/>
        </p:nvSpPr>
        <p:spPr>
          <a:xfrm>
            <a:off x="133739" y="868681"/>
            <a:ext cx="11196734" cy="5889113"/>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Human oversight in high-risk AI systems while, human supervision is </a:t>
            </a:r>
            <a:r>
              <a:rPr lang="en-US" sz="2400" i="1" dirty="0">
                <a:latin typeface="Times New Roman" panose="02020603050405020304" pitchFamily="18" charset="0"/>
                <a:cs typeface="Times New Roman" panose="02020603050405020304" pitchFamily="18" charset="0"/>
              </a:rPr>
              <a:t>optional at lower levels of risk</a:t>
            </a:r>
            <a:r>
              <a:rPr lang="en-US" sz="2400" dirty="0">
                <a:latin typeface="Times New Roman" panose="02020603050405020304" pitchFamily="18" charset="0"/>
                <a:cs typeface="Times New Roman" panose="02020603050405020304" pitchFamily="18" charset="0"/>
              </a:rPr>
              <a:t>.</a:t>
            </a:r>
          </a:p>
          <a:p>
            <a:pPr marL="285750" indent="-28575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high-risk AI systems are generally defined in </a:t>
            </a:r>
            <a:r>
              <a:rPr lang="en-US" sz="2400" i="1" dirty="0">
                <a:latin typeface="Times New Roman" panose="02020603050405020304" pitchFamily="18" charset="0"/>
                <a:cs typeface="Times New Roman" panose="02020603050405020304" pitchFamily="18" charset="0"/>
              </a:rPr>
              <a:t>Article 6</a:t>
            </a:r>
            <a:r>
              <a:rPr lang="en-US" sz="2400" dirty="0">
                <a:latin typeface="Times New Roman" panose="02020603050405020304" pitchFamily="18" charset="0"/>
                <a:cs typeface="Times New Roman" panose="02020603050405020304" pitchFamily="18" charset="0"/>
              </a:rPr>
              <a:t> and specified in the AI Act. </a:t>
            </a:r>
          </a:p>
          <a:p>
            <a:pPr marL="285750" indent="-28575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These include scenarios where automation can be applied, like </a:t>
            </a:r>
          </a:p>
          <a:p>
            <a:pPr marL="1200150" lvl="2" indent="-28575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criminal justice</a:t>
            </a:r>
          </a:p>
          <a:p>
            <a:pPr marL="1200150" lvl="2" indent="-28575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child welfare</a:t>
            </a:r>
          </a:p>
          <a:p>
            <a:pPr marL="1200150" lvl="2" indent="-28575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human resource recruitment</a:t>
            </a:r>
          </a:p>
          <a:p>
            <a:pPr marL="1200150" lvl="2" indent="-285750" algn="just">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 of biometric data for individual identification.</a:t>
            </a:r>
          </a:p>
        </p:txBody>
      </p:sp>
    </p:spTree>
    <p:extLst>
      <p:ext uri="{BB962C8B-B14F-4D97-AF65-F5344CB8AC3E}">
        <p14:creationId xmlns:p14="http://schemas.microsoft.com/office/powerpoint/2010/main" val="2333403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18881B-5F06-245A-8EC6-12E0E7D9FD47}"/>
              </a:ext>
            </a:extLst>
          </p:cNvPr>
          <p:cNvSpPr txBox="1"/>
          <p:nvPr/>
        </p:nvSpPr>
        <p:spPr>
          <a:xfrm>
            <a:off x="625150" y="177402"/>
            <a:ext cx="2855167" cy="1845185"/>
          </a:xfrm>
          <a:prstGeom prst="rect">
            <a:avLst/>
          </a:prstGeom>
          <a:noFill/>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Approach1:Restrict “solely” automated decision.</a:t>
            </a:r>
          </a:p>
        </p:txBody>
      </p:sp>
      <p:sp>
        <p:nvSpPr>
          <p:cNvPr id="3" name="TextBox 2">
            <a:extLst>
              <a:ext uri="{FF2B5EF4-FFF2-40B4-BE49-F238E27FC236}">
                <a16:creationId xmlns:a16="http://schemas.microsoft.com/office/drawing/2014/main" id="{607C82B2-2EFF-E426-D634-EC5BB84EC6C9}"/>
              </a:ext>
            </a:extLst>
          </p:cNvPr>
          <p:cNvSpPr txBox="1"/>
          <p:nvPr/>
        </p:nvSpPr>
        <p:spPr>
          <a:xfrm>
            <a:off x="4397830" y="277237"/>
            <a:ext cx="7050832" cy="1229632"/>
          </a:xfrm>
          <a:prstGeom prst="rect">
            <a:avLst/>
          </a:prstGeom>
          <a:noFill/>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GDPR Article 22:”The data subject shall have the right not to be subject to a decision based solely on automated processing” </a:t>
            </a:r>
          </a:p>
        </p:txBody>
      </p:sp>
      <p:sp>
        <p:nvSpPr>
          <p:cNvPr id="4" name="TextBox 3">
            <a:extLst>
              <a:ext uri="{FF2B5EF4-FFF2-40B4-BE49-F238E27FC236}">
                <a16:creationId xmlns:a16="http://schemas.microsoft.com/office/drawing/2014/main" id="{0051C8DC-AE44-94C6-D49C-2B8E7E56EF70}"/>
              </a:ext>
            </a:extLst>
          </p:cNvPr>
          <p:cNvSpPr txBox="1"/>
          <p:nvPr/>
        </p:nvSpPr>
        <p:spPr>
          <a:xfrm>
            <a:off x="625149" y="2330363"/>
            <a:ext cx="2855167" cy="1229632"/>
          </a:xfrm>
          <a:prstGeom prst="rect">
            <a:avLst/>
          </a:prstGeom>
          <a:noFill/>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Approach2:Require human discretion.</a:t>
            </a:r>
          </a:p>
        </p:txBody>
      </p:sp>
      <p:sp>
        <p:nvSpPr>
          <p:cNvPr id="6" name="TextBox 5">
            <a:extLst>
              <a:ext uri="{FF2B5EF4-FFF2-40B4-BE49-F238E27FC236}">
                <a16:creationId xmlns:a16="http://schemas.microsoft.com/office/drawing/2014/main" id="{967943EC-370E-0C94-4FB4-B35BA9717166}"/>
              </a:ext>
            </a:extLst>
          </p:cNvPr>
          <p:cNvSpPr txBox="1"/>
          <p:nvPr/>
        </p:nvSpPr>
        <p:spPr>
          <a:xfrm>
            <a:off x="4397830" y="2022587"/>
            <a:ext cx="6407019" cy="1845185"/>
          </a:xfrm>
          <a:prstGeom prst="rect">
            <a:avLst/>
          </a:prstGeom>
          <a:noFill/>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Northpoint guide to COMPAS:” staff should be encourage  to use their professional judgment and override the computed risk as appropriate ”.</a:t>
            </a:r>
          </a:p>
        </p:txBody>
      </p:sp>
      <p:sp>
        <p:nvSpPr>
          <p:cNvPr id="7" name="TextBox 6">
            <a:extLst>
              <a:ext uri="{FF2B5EF4-FFF2-40B4-BE49-F238E27FC236}">
                <a16:creationId xmlns:a16="http://schemas.microsoft.com/office/drawing/2014/main" id="{0094C56E-2E0A-D462-DA39-AAD6FEBCF685}"/>
              </a:ext>
            </a:extLst>
          </p:cNvPr>
          <p:cNvSpPr txBox="1"/>
          <p:nvPr/>
        </p:nvSpPr>
        <p:spPr>
          <a:xfrm>
            <a:off x="625148" y="4494170"/>
            <a:ext cx="2855167" cy="1845185"/>
          </a:xfrm>
          <a:prstGeom prst="rect">
            <a:avLst/>
          </a:prstGeom>
          <a:noFill/>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Approach3:Restrict “meaningful” human input.</a:t>
            </a:r>
          </a:p>
        </p:txBody>
      </p:sp>
      <p:sp>
        <p:nvSpPr>
          <p:cNvPr id="8" name="TextBox 7">
            <a:extLst>
              <a:ext uri="{FF2B5EF4-FFF2-40B4-BE49-F238E27FC236}">
                <a16:creationId xmlns:a16="http://schemas.microsoft.com/office/drawing/2014/main" id="{01E89AAB-AE33-BF2C-D780-C04D1DF0007C}"/>
              </a:ext>
            </a:extLst>
          </p:cNvPr>
          <p:cNvSpPr txBox="1"/>
          <p:nvPr/>
        </p:nvSpPr>
        <p:spPr>
          <a:xfrm>
            <a:off x="4397829" y="4261038"/>
            <a:ext cx="6407019" cy="2460738"/>
          </a:xfrm>
          <a:prstGeom prst="rect">
            <a:avLst/>
          </a:prstGeom>
          <a:noFill/>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Article 29 Data Protection Working Party; “to qualify as human involvement ,the controller must ensure that any oversight of the decision is meaningful ,rather than just a token gesture”.</a:t>
            </a:r>
          </a:p>
        </p:txBody>
      </p:sp>
    </p:spTree>
    <p:extLst>
      <p:ext uri="{BB962C8B-B14F-4D97-AF65-F5344CB8AC3E}">
        <p14:creationId xmlns:p14="http://schemas.microsoft.com/office/powerpoint/2010/main" val="1496246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4"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3C7B7D-C15E-3916-EF7F-FF5094C59CAF}"/>
              </a:ext>
            </a:extLst>
          </p:cNvPr>
          <p:cNvSpPr txBox="1"/>
          <p:nvPr/>
        </p:nvSpPr>
        <p:spPr>
          <a:xfrm>
            <a:off x="306355" y="456209"/>
            <a:ext cx="11579289" cy="984885"/>
          </a:xfrm>
          <a:prstGeom prst="rect">
            <a:avLst/>
          </a:prstGeom>
          <a:noFill/>
        </p:spPr>
        <p:txBody>
          <a:bodyPr wrap="square">
            <a:spAutoFit/>
          </a:bodyPr>
          <a:lstStyle/>
          <a:p>
            <a:r>
              <a:rPr lang="en-US" sz="40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HLEG on AI’s White Paper on AI </a:t>
            </a:r>
            <a:endParaRPr lang="en-US" sz="40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(European Parliament and Council of the European Union 2016).</a:t>
            </a:r>
            <a:endParaRPr lang="en-US" sz="4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D9A1768-3EA7-E593-A82B-94C3CA33D11E}"/>
              </a:ext>
            </a:extLst>
          </p:cNvPr>
          <p:cNvSpPr txBox="1"/>
          <p:nvPr/>
        </p:nvSpPr>
        <p:spPr>
          <a:xfrm>
            <a:off x="177281" y="1993669"/>
            <a:ext cx="11708363" cy="4616970"/>
          </a:xfrm>
          <a:prstGeom prst="rect">
            <a:avLst/>
          </a:prstGeom>
          <a:noFill/>
        </p:spPr>
        <p:txBody>
          <a:bodyPr wrap="square">
            <a:spAutoFit/>
          </a:bodyPr>
          <a:lstStyle/>
          <a:p>
            <a:pPr marL="342900" marR="0" lvl="0" indent="-342900" algn="just">
              <a:lnSpc>
                <a:spcPct val="200000"/>
              </a:lnSpc>
              <a:spcBef>
                <a:spcPts val="0"/>
              </a:spcBef>
              <a:spcAft>
                <a:spcPts val="800"/>
              </a:spcAft>
              <a:buFont typeface="Arial" panose="020B0604020202020204" pitchFamily="34" charset="0"/>
              <a:buChar char="•"/>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output of the AI system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does not become effective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unless it has been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previously</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reviewed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validated</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by a human to confirm the decision.</a:t>
            </a:r>
          </a:p>
          <a:p>
            <a:pPr marL="342900" marR="0" lvl="0" indent="-342900" algn="just">
              <a:lnSpc>
                <a:spcPct val="200000"/>
              </a:lnSpc>
              <a:spcBef>
                <a:spcPts val="0"/>
              </a:spcBef>
              <a:spcAft>
                <a:spcPts val="800"/>
              </a:spcAft>
              <a:buFont typeface="Arial" panose="020B0604020202020204" pitchFamily="34" charset="0"/>
              <a:buChar char="•"/>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output of the AI system becomes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immediately effective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but human intervention is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ensured afterwards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to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override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the decision.</a:t>
            </a:r>
          </a:p>
          <a:p>
            <a:pPr marL="342900" marR="0" lvl="0" indent="-342900" algn="just">
              <a:lnSpc>
                <a:spcPct val="200000"/>
              </a:lnSpc>
              <a:spcBef>
                <a:spcPts val="0"/>
              </a:spcBef>
              <a:spcAft>
                <a:spcPts val="800"/>
              </a:spcAft>
              <a:buFont typeface="Arial" panose="020B0604020202020204" pitchFamily="34" charset="0"/>
              <a:buChar char="•"/>
              <a:tabLst>
                <a:tab pos="4572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Monitoring of the AI system while in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operation</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and the ability to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intervene in real-time </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and </a:t>
            </a:r>
            <a:r>
              <a:rPr lang="en-US" sz="2400" i="1" dirty="0">
                <a:effectLst/>
                <a:latin typeface="Times New Roman" panose="02020603050405020304" pitchFamily="18" charset="0"/>
                <a:ea typeface="Calibri" panose="020F0502020204030204" pitchFamily="34" charset="0"/>
                <a:cs typeface="Times New Roman" panose="02020603050405020304" pitchFamily="18" charset="0"/>
              </a:rPr>
              <a:t>deactivate</a:t>
            </a: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in the design phase, by imposing operational constraints on the AI system.</a:t>
            </a:r>
          </a:p>
        </p:txBody>
      </p:sp>
    </p:spTree>
    <p:extLst>
      <p:ext uri="{BB962C8B-B14F-4D97-AF65-F5344CB8AC3E}">
        <p14:creationId xmlns:p14="http://schemas.microsoft.com/office/powerpoint/2010/main" val="489772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9CD3B6-927C-D189-9F5D-F5947B2C1DA8}"/>
              </a:ext>
            </a:extLst>
          </p:cNvPr>
          <p:cNvSpPr txBox="1"/>
          <p:nvPr/>
        </p:nvSpPr>
        <p:spPr>
          <a:xfrm>
            <a:off x="466531" y="2040030"/>
            <a:ext cx="10758196" cy="2934458"/>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Canadian Directive on Automated Decision –making </a:t>
            </a:r>
          </a:p>
          <a:p>
            <a:pPr>
              <a:lnSpc>
                <a:spcPct val="200000"/>
              </a:lnSpc>
            </a:pPr>
            <a:r>
              <a:rPr lang="en-US" sz="2400" dirty="0">
                <a:latin typeface="Times New Roman" panose="02020603050405020304" pitchFamily="18" charset="0"/>
                <a:cs typeface="Times New Roman" panose="02020603050405020304" pitchFamily="18" charset="0"/>
              </a:rPr>
              <a:t>Decisions likely to have “high” or “very high” social impact “can not be made with out having specific </a:t>
            </a:r>
            <a:r>
              <a:rPr lang="en-US" sz="2400" i="1" dirty="0">
                <a:latin typeface="Times New Roman" panose="02020603050405020304" pitchFamily="18" charset="0"/>
                <a:cs typeface="Times New Roman" panose="02020603050405020304" pitchFamily="18" charset="0"/>
              </a:rPr>
              <a:t>human intervention </a:t>
            </a:r>
            <a:r>
              <a:rPr lang="en-US" sz="2400" dirty="0">
                <a:latin typeface="Times New Roman" panose="02020603050405020304" pitchFamily="18" charset="0"/>
                <a:cs typeface="Times New Roman" panose="02020603050405020304" pitchFamily="18" charset="0"/>
              </a:rPr>
              <a:t>points during the decision-making process ;and the final decision must be made by ”.</a:t>
            </a:r>
          </a:p>
        </p:txBody>
      </p:sp>
    </p:spTree>
    <p:extLst>
      <p:ext uri="{BB962C8B-B14F-4D97-AF65-F5344CB8AC3E}">
        <p14:creationId xmlns:p14="http://schemas.microsoft.com/office/powerpoint/2010/main" val="296735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5B9768-784D-2E56-CFB3-297A9C039255}"/>
              </a:ext>
            </a:extLst>
          </p:cNvPr>
          <p:cNvSpPr txBox="1"/>
          <p:nvPr/>
        </p:nvSpPr>
        <p:spPr>
          <a:xfrm>
            <a:off x="1919773" y="930342"/>
            <a:ext cx="6097554" cy="535531"/>
          </a:xfrm>
          <a:prstGeom prst="rect">
            <a:avLst/>
          </a:prstGeom>
          <a:noFill/>
        </p:spPr>
        <p:txBody>
          <a:bodyPr wrap="square">
            <a:spAutoFit/>
          </a:bodyPr>
          <a:lstStyle/>
          <a:p>
            <a:pPr>
              <a:lnSpc>
                <a:spcPct val="90000"/>
              </a:lnSpc>
              <a:spcBef>
                <a:spcPct val="0"/>
              </a:spcBef>
            </a:pPr>
            <a:r>
              <a:rPr lang="en-US" sz="3200" dirty="0">
                <a:latin typeface="Times New Roman" panose="02020603050405020304" pitchFamily="18" charset="0"/>
                <a:ea typeface="+mj-ea"/>
                <a:cs typeface="Times New Roman" panose="02020603050405020304" pitchFamily="18" charset="0"/>
              </a:rPr>
              <a:t>Well-known Approaches</a:t>
            </a:r>
          </a:p>
        </p:txBody>
      </p:sp>
      <p:pic>
        <p:nvPicPr>
          <p:cNvPr id="4" name="Picture 3">
            <a:extLst>
              <a:ext uri="{FF2B5EF4-FFF2-40B4-BE49-F238E27FC236}">
                <a16:creationId xmlns:a16="http://schemas.microsoft.com/office/drawing/2014/main" id="{4BDF2015-CBFE-7AE0-1A90-D814E7EEBDD5}"/>
              </a:ext>
            </a:extLst>
          </p:cNvPr>
          <p:cNvPicPr>
            <a:picLocks noChangeAspect="1"/>
          </p:cNvPicPr>
          <p:nvPr/>
        </p:nvPicPr>
        <p:blipFill>
          <a:blip r:embed="rId2"/>
          <a:stretch>
            <a:fillRect/>
          </a:stretch>
        </p:blipFill>
        <p:spPr>
          <a:xfrm>
            <a:off x="1396092" y="2112661"/>
            <a:ext cx="8877300" cy="3162300"/>
          </a:xfrm>
          <a:prstGeom prst="rect">
            <a:avLst/>
          </a:prstGeom>
        </p:spPr>
      </p:pic>
    </p:spTree>
    <p:extLst>
      <p:ext uri="{BB962C8B-B14F-4D97-AF65-F5344CB8AC3E}">
        <p14:creationId xmlns:p14="http://schemas.microsoft.com/office/powerpoint/2010/main" val="3418008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B55206-CE76-DC2B-3CC3-91678575D2B6}"/>
              </a:ext>
            </a:extLst>
          </p:cNvPr>
          <p:cNvSpPr txBox="1"/>
          <p:nvPr/>
        </p:nvSpPr>
        <p:spPr>
          <a:xfrm>
            <a:off x="2964802" y="435820"/>
            <a:ext cx="6097554" cy="535531"/>
          </a:xfrm>
          <a:prstGeom prst="rect">
            <a:avLst/>
          </a:prstGeom>
          <a:noFill/>
        </p:spPr>
        <p:txBody>
          <a:bodyPr wrap="square">
            <a:spAutoFit/>
          </a:bodyPr>
          <a:lstStyle/>
          <a:p>
            <a:pPr>
              <a:lnSpc>
                <a:spcPct val="90000"/>
              </a:lnSpc>
              <a:spcBef>
                <a:spcPct val="0"/>
              </a:spcBef>
            </a:pPr>
            <a:r>
              <a:rPr lang="en-US" sz="3200" dirty="0">
                <a:latin typeface="Times New Roman" panose="02020603050405020304" pitchFamily="18" charset="0"/>
                <a:ea typeface="+mj-ea"/>
                <a:cs typeface="Times New Roman" panose="02020603050405020304" pitchFamily="18" charset="0"/>
              </a:rPr>
              <a:t>Human-in-the-command (</a:t>
            </a:r>
            <a:r>
              <a:rPr lang="en-US" sz="3200" i="1" dirty="0">
                <a:latin typeface="Times New Roman" panose="02020603050405020304" pitchFamily="18" charset="0"/>
                <a:ea typeface="+mj-ea"/>
                <a:cs typeface="Times New Roman" panose="02020603050405020304" pitchFamily="18" charset="0"/>
              </a:rPr>
              <a:t>HIC</a:t>
            </a:r>
            <a:r>
              <a:rPr lang="en-US" sz="3200" dirty="0">
                <a:latin typeface="Times New Roman" panose="02020603050405020304" pitchFamily="18" charset="0"/>
                <a:ea typeface="+mj-ea"/>
                <a:cs typeface="Times New Roman" panose="02020603050405020304" pitchFamily="18" charset="0"/>
              </a:rPr>
              <a:t>)</a:t>
            </a:r>
          </a:p>
        </p:txBody>
      </p:sp>
      <p:sp>
        <p:nvSpPr>
          <p:cNvPr id="5" name="TextBox 4">
            <a:extLst>
              <a:ext uri="{FF2B5EF4-FFF2-40B4-BE49-F238E27FC236}">
                <a16:creationId xmlns:a16="http://schemas.microsoft.com/office/drawing/2014/main" id="{8BCCFAF7-B8F4-9728-BA18-668785E38100}"/>
              </a:ext>
            </a:extLst>
          </p:cNvPr>
          <p:cNvSpPr txBox="1"/>
          <p:nvPr/>
        </p:nvSpPr>
        <p:spPr>
          <a:xfrm>
            <a:off x="167950" y="2841037"/>
            <a:ext cx="12300078" cy="3673121"/>
          </a:xfrm>
          <a:prstGeom prst="rect">
            <a:avLst/>
          </a:prstGeom>
          <a:noFill/>
        </p:spPr>
        <p:txBody>
          <a:bodyPr wrap="square">
            <a:spAutoFit/>
          </a:bodyPr>
          <a:lstStyle/>
          <a:p>
            <a:pPr>
              <a:lnSpc>
                <a:spcPct val="200000"/>
              </a:lnSpc>
            </a:pPr>
            <a:r>
              <a:rPr lang="en-US" sz="2400" i="1" dirty="0">
                <a:latin typeface="Times New Roman" panose="02020603050405020304" pitchFamily="18" charset="0"/>
                <a:cs typeface="Times New Roman" panose="02020603050405020304" pitchFamily="18" charset="0"/>
              </a:rPr>
              <a:t>Supervision and Deployment</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Human actors monitor the AI system's performance and ensure it is functioning correctly.</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Humans are involved in the deployment of AI systems, meaning they oversee when and how these systems are put into action.</a:t>
            </a:r>
          </a:p>
          <a:p>
            <a:pPr marL="285750" indent="-285750">
              <a:lnSpc>
                <a:spcPct val="20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67C75E6-7049-E54C-3CDD-8A27AEC70CE2}"/>
              </a:ext>
            </a:extLst>
          </p:cNvPr>
          <p:cNvSpPr txBox="1"/>
          <p:nvPr/>
        </p:nvSpPr>
        <p:spPr>
          <a:xfrm>
            <a:off x="167950" y="1177629"/>
            <a:ext cx="11439332" cy="1457130"/>
          </a:xfrm>
          <a:prstGeom prst="rect">
            <a:avLst/>
          </a:prstGeom>
          <a:noFill/>
        </p:spPr>
        <p:txBody>
          <a:bodyPr wrap="square">
            <a:spAutoFit/>
          </a:bodyPr>
          <a:lstStyle/>
          <a:p>
            <a:pPr>
              <a:lnSpc>
                <a:spcPct val="200000"/>
              </a:lnSpc>
            </a:pPr>
            <a:r>
              <a:rPr lang="en-US" sz="2400" i="1" dirty="0">
                <a:latin typeface="Times New Roman" panose="02020603050405020304" pitchFamily="18" charset="0"/>
                <a:cs typeface="Times New Roman" panose="02020603050405020304" pitchFamily="18" charset="0"/>
              </a:rPr>
              <a:t>HIC </a:t>
            </a:r>
            <a:r>
              <a:rPr lang="en-US" sz="2400" dirty="0">
                <a:latin typeface="Times New Roman" panose="02020603050405020304" pitchFamily="18" charset="0"/>
                <a:cs typeface="Times New Roman" panose="02020603050405020304" pitchFamily="18" charset="0"/>
              </a:rPr>
              <a:t>refers to Humans supervise on the operation of the AI system and its deployment status. </a:t>
            </a:r>
            <a:r>
              <a:rPr lang="en-US" sz="2400" i="1" dirty="0">
                <a:latin typeface="Times New Roman" panose="02020603050405020304" pitchFamily="18" charset="0"/>
                <a:cs typeface="Times New Roman" panose="02020603050405020304" pitchFamily="18" charset="0"/>
              </a:rPr>
              <a:t>HIC </a:t>
            </a:r>
            <a:r>
              <a:rPr lang="en-US" sz="2400" dirty="0">
                <a:latin typeface="Times New Roman" panose="02020603050405020304" pitchFamily="18" charset="0"/>
                <a:cs typeface="Times New Roman" panose="02020603050405020304" pitchFamily="18" charset="0"/>
              </a:rPr>
              <a:t>is also discussed in terms of human autonomy.</a:t>
            </a:r>
          </a:p>
        </p:txBody>
      </p:sp>
    </p:spTree>
    <p:extLst>
      <p:ext uri="{BB962C8B-B14F-4D97-AF65-F5344CB8AC3E}">
        <p14:creationId xmlns:p14="http://schemas.microsoft.com/office/powerpoint/2010/main" val="550797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1098</TotalTime>
  <Words>1396</Words>
  <Application>Microsoft Office PowerPoint</Application>
  <PresentationFormat>Widescreen</PresentationFormat>
  <Paragraphs>118</Paragraphs>
  <Slides>26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melat desta</dc:creator>
  <cp:lastModifiedBy>melat desta</cp:lastModifiedBy>
  <cp:revision>110</cp:revision>
  <dcterms:created xsi:type="dcterms:W3CDTF">2024-06-18T18:20:14Z</dcterms:created>
  <dcterms:modified xsi:type="dcterms:W3CDTF">2025-04-08T18:42:56Z</dcterms:modified>
</cp:coreProperties>
</file>