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sldIdLst>
    <p:sldId id="278" r:id="rId2"/>
    <p:sldId id="279" r:id="rId3"/>
    <p:sldId id="280" r:id="rId4"/>
    <p:sldId id="281" r:id="rId5"/>
    <p:sldId id="283" r:id="rId6"/>
    <p:sldId id="294" r:id="rId7"/>
    <p:sldId id="295" r:id="rId8"/>
    <p:sldId id="296" r:id="rId9"/>
    <p:sldId id="297" r:id="rId10"/>
    <p:sldId id="298" r:id="rId11"/>
    <p:sldId id="282" r:id="rId12"/>
    <p:sldId id="299" r:id="rId13"/>
    <p:sldId id="300" r:id="rId14"/>
    <p:sldId id="301" r:id="rId15"/>
    <p:sldId id="302" r:id="rId16"/>
    <p:sldId id="292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70" d="100"/>
          <a:sy n="70" d="100"/>
        </p:scale>
        <p:origin x="536" y="10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926" y="3483864"/>
            <a:ext cx="4022147" cy="878908"/>
          </a:xfrm>
        </p:spPr>
        <p:txBody>
          <a:bodyPr/>
          <a:lstStyle/>
          <a:p>
            <a:r>
              <a:rPr lang="en-US" dirty="0"/>
              <a:t>Melati Hidayati Mei Rahayu</a:t>
            </a:r>
          </a:p>
          <a:p>
            <a:r>
              <a:rPr lang="en-US" dirty="0"/>
              <a:t>22104413005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STUDI KASUS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544568"/>
            <a:ext cx="6400800" cy="512064"/>
          </a:xfrm>
        </p:spPr>
        <p:txBody>
          <a:bodyPr/>
          <a:lstStyle/>
          <a:p>
            <a:pPr algn="ctr"/>
            <a:r>
              <a:rPr lang="en-US" sz="2400" dirty="0" err="1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Algoritma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Forecasting</a:t>
            </a:r>
          </a:p>
        </p:txBody>
      </p:sp>
    </p:spTree>
    <p:extLst>
      <p:ext uri="{BB962C8B-B14F-4D97-AF65-F5344CB8AC3E}">
        <p14:creationId xmlns:p14="http://schemas.microsoft.com/office/powerpoint/2010/main" val="417146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PERAMALAN PERSEDIAAN OBAT MENGGUNAKAN METODE TRIPLE EXPONENTIAL SMOOTHING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7013448" cy="588963"/>
          </a:xfrm>
        </p:spPr>
        <p:txBody>
          <a:bodyPr/>
          <a:lstStyle/>
          <a:p>
            <a:r>
              <a:rPr lang="en-ID" dirty="0"/>
              <a:t>STUDI KASUS : INSTALASI FARMASI RSUD KAB. MUNA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972312"/>
            <a:ext cx="10671048" cy="768096"/>
          </a:xfrm>
        </p:spPr>
        <p:txBody>
          <a:bodyPr/>
          <a:lstStyle/>
          <a:p>
            <a:r>
              <a:rPr lang="en-ID" sz="3300" dirty="0" err="1"/>
              <a:t>Metode</a:t>
            </a:r>
            <a:r>
              <a:rPr lang="en-ID" sz="3300" dirty="0"/>
              <a:t> Triple Exponential Smoothing</a:t>
            </a:r>
            <a:endParaRPr lang="en-US" sz="33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Forecasting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5259FF7-4575-4521-8390-C8099EBF75C5}"/>
              </a:ext>
            </a:extLst>
          </p:cNvPr>
          <p:cNvSpPr txBox="1">
            <a:spLocks/>
          </p:cNvSpPr>
          <p:nvPr/>
        </p:nvSpPr>
        <p:spPr>
          <a:xfrm>
            <a:off x="758952" y="2054352"/>
            <a:ext cx="3741928" cy="368458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836739E2-3276-48BD-B547-FE32624FB994}"/>
              </a:ext>
            </a:extLst>
          </p:cNvPr>
          <p:cNvSpPr txBox="1">
            <a:spLocks/>
          </p:cNvSpPr>
          <p:nvPr/>
        </p:nvSpPr>
        <p:spPr>
          <a:xfrm>
            <a:off x="850392" y="1560576"/>
            <a:ext cx="10680192" cy="94488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forecasting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</a:t>
            </a:r>
            <a:r>
              <a:rPr lang="en-ID" sz="1800" dirty="0" err="1"/>
              <a:t>persamaan</a:t>
            </a:r>
            <a:r>
              <a:rPr lang="en-ID" sz="1800" dirty="0"/>
              <a:t> </a:t>
            </a:r>
            <a:r>
              <a:rPr lang="en-ID" sz="1800" dirty="0" err="1"/>
              <a:t>kuadrat</a:t>
            </a:r>
            <a:r>
              <a:rPr lang="en-ID" sz="1800" dirty="0"/>
              <a:t>. </a:t>
            </a:r>
            <a:r>
              <a:rPr lang="en-ID" sz="1800" dirty="0" err="1"/>
              <a:t>Metode</a:t>
            </a:r>
            <a:r>
              <a:rPr lang="en-ID" sz="1800" dirty="0"/>
              <a:t> triple exponential smoothing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cocok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membuat</a:t>
            </a:r>
            <a:r>
              <a:rPr lang="en-ID" sz="1800" dirty="0"/>
              <a:t> forecast </a:t>
            </a:r>
            <a:r>
              <a:rPr lang="en-ID" sz="1800" dirty="0" err="1"/>
              <a:t>hal</a:t>
            </a:r>
            <a:r>
              <a:rPr lang="en-ID" sz="1800" dirty="0"/>
              <a:t> yang </a:t>
            </a:r>
            <a:r>
              <a:rPr lang="en-ID" sz="1800" dirty="0" err="1"/>
              <a:t>berfluktuasi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mengalami</a:t>
            </a:r>
            <a:r>
              <a:rPr lang="en-ID" sz="1800" dirty="0"/>
              <a:t> </a:t>
            </a:r>
            <a:r>
              <a:rPr lang="en-ID" sz="1800" dirty="0" err="1"/>
              <a:t>gelombang</a:t>
            </a:r>
            <a:r>
              <a:rPr lang="en-ID" sz="1800" dirty="0"/>
              <a:t> pasang </a:t>
            </a:r>
            <a:r>
              <a:rPr lang="en-ID" sz="1800" dirty="0" err="1"/>
              <a:t>surut</a:t>
            </a:r>
            <a:r>
              <a:rPr lang="en-ID" sz="1800" dirty="0"/>
              <a:t>. </a:t>
            </a:r>
            <a:r>
              <a:rPr lang="en-ID" sz="1800" dirty="0" err="1"/>
              <a:t>Prosedur</a:t>
            </a:r>
            <a:r>
              <a:rPr lang="en-ID" sz="1800" dirty="0"/>
              <a:t> </a:t>
            </a:r>
            <a:r>
              <a:rPr lang="en-ID" sz="1800" dirty="0" err="1"/>
              <a:t>pembuatan</a:t>
            </a:r>
            <a:r>
              <a:rPr lang="en-ID" sz="1800" dirty="0"/>
              <a:t> forecast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 :</a:t>
            </a:r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BCF6E0-19F1-4DDB-A6BB-5AD274AE7D6C}"/>
              </a:ext>
            </a:extLst>
          </p:cNvPr>
          <p:cNvGrpSpPr/>
          <p:nvPr/>
        </p:nvGrpSpPr>
        <p:grpSpPr>
          <a:xfrm>
            <a:off x="1298448" y="2639124"/>
            <a:ext cx="3741928" cy="816420"/>
            <a:chOff x="850392" y="2639124"/>
            <a:chExt cx="3741928" cy="816420"/>
          </a:xfrm>
        </p:grpSpPr>
        <p:sp>
          <p:nvSpPr>
            <p:cNvPr id="9" name="Content Placeholder 11">
              <a:extLst>
                <a:ext uri="{FF2B5EF4-FFF2-40B4-BE49-F238E27FC236}">
                  <a16:creationId xmlns:a16="http://schemas.microsoft.com/office/drawing/2014/main" id="{578CD47A-EC16-4ADA-87AD-2EB42049C33A}"/>
                </a:ext>
              </a:extLst>
            </p:cNvPr>
            <p:cNvSpPr txBox="1">
              <a:spLocks/>
            </p:cNvSpPr>
            <p:nvPr/>
          </p:nvSpPr>
          <p:spPr>
            <a:xfrm>
              <a:off x="850392" y="2639124"/>
              <a:ext cx="3741928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/>
              </a:pPr>
              <a:r>
                <a:rPr lang="en-US" sz="1500" b="1" dirty="0" err="1"/>
                <a:t>Menentukan</a:t>
              </a:r>
              <a:r>
                <a:rPr lang="en-US" sz="1500" b="1" dirty="0"/>
                <a:t> </a:t>
              </a:r>
              <a:r>
                <a:rPr lang="en-US" sz="1500" b="1" dirty="0" err="1"/>
                <a:t>nilai</a:t>
              </a:r>
              <a:r>
                <a:rPr lang="en-US" sz="1500" b="1" dirty="0"/>
                <a:t> </a:t>
              </a:r>
              <a:r>
                <a:rPr lang="en-US" sz="1500" b="1" dirty="0" err="1"/>
                <a:t>S’t</a:t>
              </a:r>
              <a:r>
                <a:rPr lang="en-US" sz="1500" b="1" dirty="0"/>
                <a:t> </a:t>
              </a:r>
              <a:r>
                <a:rPr lang="en-US" sz="1500" b="1" dirty="0" err="1"/>
                <a:t>menggunakan</a:t>
              </a:r>
              <a:r>
                <a:rPr lang="en-US" sz="1500" b="1" dirty="0"/>
                <a:t> </a:t>
              </a:r>
              <a:r>
                <a:rPr lang="en-US" sz="1500" b="1" dirty="0" err="1"/>
                <a:t>Persamaan</a:t>
              </a:r>
              <a:r>
                <a:rPr lang="en-US" sz="1500" b="1" dirty="0"/>
                <a:t> (1) :</a:t>
              </a:r>
              <a:endParaRPr lang="en-US" sz="15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2639A2-6A9D-4750-9456-0C7CA8DEA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7448" y="3213413"/>
              <a:ext cx="1835511" cy="24213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24E009-10B5-4E40-9567-25EE14BBEA85}"/>
              </a:ext>
            </a:extLst>
          </p:cNvPr>
          <p:cNvGrpSpPr/>
          <p:nvPr/>
        </p:nvGrpSpPr>
        <p:grpSpPr>
          <a:xfrm>
            <a:off x="1298448" y="3682428"/>
            <a:ext cx="3741928" cy="872954"/>
            <a:chOff x="850392" y="3682428"/>
            <a:chExt cx="3741928" cy="872954"/>
          </a:xfrm>
        </p:grpSpPr>
        <p:sp>
          <p:nvSpPr>
            <p:cNvPr id="15" name="Content Placeholder 11">
              <a:extLst>
                <a:ext uri="{FF2B5EF4-FFF2-40B4-BE49-F238E27FC236}">
                  <a16:creationId xmlns:a16="http://schemas.microsoft.com/office/drawing/2014/main" id="{B4D9763A-5E9D-435A-AC29-852A59EEA642}"/>
                </a:ext>
              </a:extLst>
            </p:cNvPr>
            <p:cNvSpPr txBox="1">
              <a:spLocks/>
            </p:cNvSpPr>
            <p:nvPr/>
          </p:nvSpPr>
          <p:spPr>
            <a:xfrm>
              <a:off x="850392" y="3682428"/>
              <a:ext cx="3741928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 startAt="2"/>
              </a:pPr>
              <a:r>
                <a:rPr lang="en-US" sz="1500" b="1" dirty="0" err="1"/>
                <a:t>Menentukan</a:t>
              </a:r>
              <a:r>
                <a:rPr lang="en-US" sz="1500" b="1" dirty="0"/>
                <a:t> </a:t>
              </a:r>
              <a:r>
                <a:rPr lang="en-US" sz="1500" b="1" dirty="0" err="1"/>
                <a:t>nilai</a:t>
              </a:r>
              <a:r>
                <a:rPr lang="en-US" sz="1500" b="1" dirty="0"/>
                <a:t> </a:t>
              </a:r>
              <a:r>
                <a:rPr lang="en-US" sz="1500" b="1" dirty="0" err="1"/>
                <a:t>S’’t</a:t>
              </a:r>
              <a:r>
                <a:rPr lang="en-US" sz="1500" b="1" dirty="0"/>
                <a:t> </a:t>
              </a:r>
              <a:r>
                <a:rPr lang="en-US" sz="1500" b="1" dirty="0" err="1"/>
                <a:t>menggunakan</a:t>
              </a:r>
              <a:r>
                <a:rPr lang="en-US" sz="1500" b="1" dirty="0"/>
                <a:t> </a:t>
              </a:r>
              <a:r>
                <a:rPr lang="en-US" sz="1500" b="1" dirty="0" err="1"/>
                <a:t>Persamaan</a:t>
              </a:r>
              <a:r>
                <a:rPr lang="en-US" sz="1500" b="1" dirty="0"/>
                <a:t> (2) :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4A96EE-DF7F-465E-B262-6645DE1AA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795" y="4292498"/>
              <a:ext cx="1956164" cy="26288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E0A08E-1342-41E7-B568-EF9D4603B939}"/>
              </a:ext>
            </a:extLst>
          </p:cNvPr>
          <p:cNvGrpSpPr/>
          <p:nvPr/>
        </p:nvGrpSpPr>
        <p:grpSpPr>
          <a:xfrm>
            <a:off x="1298448" y="4728975"/>
            <a:ext cx="3741928" cy="820708"/>
            <a:chOff x="850392" y="4728975"/>
            <a:chExt cx="3741928" cy="820708"/>
          </a:xfrm>
        </p:grpSpPr>
        <p:sp>
          <p:nvSpPr>
            <p:cNvPr id="20" name="Content Placeholder 11">
              <a:extLst>
                <a:ext uri="{FF2B5EF4-FFF2-40B4-BE49-F238E27FC236}">
                  <a16:creationId xmlns:a16="http://schemas.microsoft.com/office/drawing/2014/main" id="{9B9B3A4B-C9A0-44D4-8843-9BC32F14FA57}"/>
                </a:ext>
              </a:extLst>
            </p:cNvPr>
            <p:cNvSpPr txBox="1">
              <a:spLocks/>
            </p:cNvSpPr>
            <p:nvPr/>
          </p:nvSpPr>
          <p:spPr>
            <a:xfrm>
              <a:off x="850392" y="4728975"/>
              <a:ext cx="3741928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 startAt="3"/>
              </a:pPr>
              <a:r>
                <a:rPr lang="en-US" sz="1500" b="1" dirty="0" err="1"/>
                <a:t>Menentukan</a:t>
              </a:r>
              <a:r>
                <a:rPr lang="en-US" sz="1500" b="1" dirty="0"/>
                <a:t> </a:t>
              </a:r>
              <a:r>
                <a:rPr lang="en-US" sz="1500" b="1" dirty="0" err="1"/>
                <a:t>nilai</a:t>
              </a:r>
              <a:r>
                <a:rPr lang="en-US" sz="1500" b="1" dirty="0"/>
                <a:t> </a:t>
              </a:r>
              <a:r>
                <a:rPr lang="en-US" sz="1500" b="1" dirty="0" err="1"/>
                <a:t>S’’’t</a:t>
              </a:r>
              <a:r>
                <a:rPr lang="en-US" sz="1500" b="1" dirty="0"/>
                <a:t> </a:t>
              </a:r>
              <a:r>
                <a:rPr lang="en-US" sz="1500" b="1" dirty="0" err="1"/>
                <a:t>menggunakan</a:t>
              </a:r>
              <a:r>
                <a:rPr lang="en-US" sz="1500" b="1" dirty="0"/>
                <a:t> </a:t>
              </a:r>
              <a:r>
                <a:rPr lang="en-US" sz="1500" b="1" dirty="0" err="1"/>
                <a:t>Persamaan</a:t>
              </a:r>
              <a:r>
                <a:rPr lang="en-US" sz="1500" b="1" dirty="0"/>
                <a:t> (3) :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D254D50-2E75-4ED6-A000-3DC36A5BD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6795" y="5307205"/>
              <a:ext cx="2141886" cy="24247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E8D9A43-96F8-481B-A255-25D266D6FC73}"/>
              </a:ext>
            </a:extLst>
          </p:cNvPr>
          <p:cNvGrpSpPr/>
          <p:nvPr/>
        </p:nvGrpSpPr>
        <p:grpSpPr>
          <a:xfrm>
            <a:off x="1298448" y="5781700"/>
            <a:ext cx="3741928" cy="830082"/>
            <a:chOff x="850392" y="5781700"/>
            <a:chExt cx="3741928" cy="830082"/>
          </a:xfrm>
        </p:grpSpPr>
        <p:sp>
          <p:nvSpPr>
            <p:cNvPr id="26" name="Content Placeholder 11">
              <a:extLst>
                <a:ext uri="{FF2B5EF4-FFF2-40B4-BE49-F238E27FC236}">
                  <a16:creationId xmlns:a16="http://schemas.microsoft.com/office/drawing/2014/main" id="{5F4194D2-F155-4F82-AB94-5E896803874C}"/>
                </a:ext>
              </a:extLst>
            </p:cNvPr>
            <p:cNvSpPr txBox="1">
              <a:spLocks/>
            </p:cNvSpPr>
            <p:nvPr/>
          </p:nvSpPr>
          <p:spPr>
            <a:xfrm>
              <a:off x="850392" y="5781700"/>
              <a:ext cx="3741928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 startAt="4"/>
              </a:pPr>
              <a:r>
                <a:rPr lang="en-US" sz="1500" b="1" dirty="0" err="1"/>
                <a:t>Menentukan</a:t>
              </a:r>
              <a:r>
                <a:rPr lang="en-US" sz="1500" b="1" dirty="0"/>
                <a:t> </a:t>
              </a:r>
              <a:r>
                <a:rPr lang="en-US" sz="1500" b="1" dirty="0" err="1"/>
                <a:t>nilai</a:t>
              </a:r>
              <a:r>
                <a:rPr lang="en-US" sz="1500" b="1" dirty="0"/>
                <a:t> </a:t>
              </a:r>
              <a:r>
                <a:rPr lang="en-US" sz="1500" b="1" dirty="0" err="1"/>
                <a:t>konstanta</a:t>
              </a:r>
              <a:r>
                <a:rPr lang="en-US" sz="1500" b="1" dirty="0"/>
                <a:t> </a:t>
              </a:r>
              <a:r>
                <a:rPr lang="en-US" sz="1500" b="1" dirty="0" err="1"/>
                <a:t>menggunakan</a:t>
              </a:r>
              <a:r>
                <a:rPr lang="en-US" sz="1500" b="1" dirty="0"/>
                <a:t> </a:t>
              </a:r>
              <a:r>
                <a:rPr lang="en-US" sz="1500" b="1" dirty="0" err="1"/>
                <a:t>Persamaan</a:t>
              </a:r>
              <a:r>
                <a:rPr lang="en-US" sz="1500" b="1" dirty="0"/>
                <a:t> (4) :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93305D0-2C51-47D9-952B-EC2A5487B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6795" y="6357266"/>
              <a:ext cx="1942807" cy="254516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FA7768-FD90-49CF-AFE4-44D18A108EC9}"/>
              </a:ext>
            </a:extLst>
          </p:cNvPr>
          <p:cNvGrpSpPr/>
          <p:nvPr/>
        </p:nvGrpSpPr>
        <p:grpSpPr>
          <a:xfrm>
            <a:off x="6268214" y="2643914"/>
            <a:ext cx="4401569" cy="854376"/>
            <a:chOff x="5820158" y="2643914"/>
            <a:chExt cx="4401569" cy="854376"/>
          </a:xfrm>
        </p:grpSpPr>
        <p:sp>
          <p:nvSpPr>
            <p:cNvPr id="35" name="Content Placeholder 11">
              <a:extLst>
                <a:ext uri="{FF2B5EF4-FFF2-40B4-BE49-F238E27FC236}">
                  <a16:creationId xmlns:a16="http://schemas.microsoft.com/office/drawing/2014/main" id="{D83E0637-C42C-4985-9ED6-ED2E03A69D4F}"/>
                </a:ext>
              </a:extLst>
            </p:cNvPr>
            <p:cNvSpPr txBox="1">
              <a:spLocks/>
            </p:cNvSpPr>
            <p:nvPr/>
          </p:nvSpPr>
          <p:spPr>
            <a:xfrm>
              <a:off x="5820158" y="2643914"/>
              <a:ext cx="3741928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 startAt="5"/>
              </a:pPr>
              <a:r>
                <a:rPr lang="en-US" sz="1500" b="1" dirty="0" err="1"/>
                <a:t>Menentukan</a:t>
              </a:r>
              <a:r>
                <a:rPr lang="en-US" sz="1500" b="1" dirty="0"/>
                <a:t> </a:t>
              </a:r>
              <a:r>
                <a:rPr lang="en-US" sz="1500" b="1" dirty="0" err="1"/>
                <a:t>nilai</a:t>
              </a:r>
              <a:r>
                <a:rPr lang="en-US" sz="1500" b="1" dirty="0"/>
                <a:t> slope </a:t>
              </a:r>
              <a:r>
                <a:rPr lang="en-US" sz="1500" b="1" dirty="0" err="1"/>
                <a:t>menggunakan</a:t>
              </a:r>
              <a:r>
                <a:rPr lang="en-US" sz="1500" b="1" dirty="0"/>
                <a:t> </a:t>
              </a:r>
              <a:r>
                <a:rPr lang="en-US" sz="1500" b="1" dirty="0" err="1"/>
                <a:t>Persamaan</a:t>
              </a:r>
              <a:r>
                <a:rPr lang="en-US" sz="1500" b="1" dirty="0"/>
                <a:t> (5) :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BAE6F4-800F-48D7-9060-A38D1C04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8538" y="3212525"/>
              <a:ext cx="2305168" cy="28576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7F5B07E-A48D-4DF3-837A-66FE67169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43706" y="3277735"/>
              <a:ext cx="1378021" cy="17780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CE3D54-E01D-43D2-9CEC-62728456BA88}"/>
              </a:ext>
            </a:extLst>
          </p:cNvPr>
          <p:cNvGrpSpPr/>
          <p:nvPr/>
        </p:nvGrpSpPr>
        <p:grpSpPr>
          <a:xfrm>
            <a:off x="6268214" y="3641916"/>
            <a:ext cx="3741928" cy="1013028"/>
            <a:chOff x="5820158" y="3641916"/>
            <a:chExt cx="3741928" cy="1013028"/>
          </a:xfrm>
        </p:grpSpPr>
        <p:sp>
          <p:nvSpPr>
            <p:cNvPr id="43" name="Content Placeholder 11">
              <a:extLst>
                <a:ext uri="{FF2B5EF4-FFF2-40B4-BE49-F238E27FC236}">
                  <a16:creationId xmlns:a16="http://schemas.microsoft.com/office/drawing/2014/main" id="{45B942A2-0439-4020-9125-0E22CF1A9C18}"/>
                </a:ext>
              </a:extLst>
            </p:cNvPr>
            <p:cNvSpPr txBox="1">
              <a:spLocks/>
            </p:cNvSpPr>
            <p:nvPr/>
          </p:nvSpPr>
          <p:spPr>
            <a:xfrm>
              <a:off x="5820158" y="3641916"/>
              <a:ext cx="3741928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 startAt="6"/>
              </a:pPr>
              <a:r>
                <a:rPr lang="en-US" sz="1500" b="1" dirty="0" err="1"/>
                <a:t>Menentukan</a:t>
              </a:r>
              <a:r>
                <a:rPr lang="en-US" sz="1500" b="1" dirty="0"/>
                <a:t> </a:t>
              </a:r>
              <a:r>
                <a:rPr lang="en-US" sz="1500" b="1" dirty="0" err="1"/>
                <a:t>nilai</a:t>
              </a:r>
              <a:r>
                <a:rPr lang="en-US" sz="1500" b="1" dirty="0"/>
                <a:t> </a:t>
              </a:r>
              <a:r>
                <a:rPr lang="en-US" sz="1500" b="1" dirty="0" err="1"/>
                <a:t>ct</a:t>
              </a:r>
              <a:r>
                <a:rPr lang="en-US" sz="1500" b="1" dirty="0"/>
                <a:t> </a:t>
              </a:r>
              <a:r>
                <a:rPr lang="en-US" sz="1500" b="1" dirty="0" err="1"/>
                <a:t>menggunakan</a:t>
              </a:r>
              <a:r>
                <a:rPr lang="en-US" sz="1500" b="1" dirty="0"/>
                <a:t> </a:t>
              </a:r>
              <a:r>
                <a:rPr lang="en-US" sz="1500" b="1" dirty="0" err="1"/>
                <a:t>Persamaan</a:t>
              </a:r>
              <a:r>
                <a:rPr lang="en-US" sz="1500" b="1" dirty="0"/>
                <a:t> (6) :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5B558A7-1365-418C-8B0A-29B044029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84311" y="4270569"/>
              <a:ext cx="2313365" cy="384375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70E96E-1894-4C06-96E7-5EB4F2B54001}"/>
              </a:ext>
            </a:extLst>
          </p:cNvPr>
          <p:cNvGrpSpPr/>
          <p:nvPr/>
        </p:nvGrpSpPr>
        <p:grpSpPr>
          <a:xfrm>
            <a:off x="6268214" y="4725912"/>
            <a:ext cx="3741928" cy="982773"/>
            <a:chOff x="5820158" y="4725912"/>
            <a:chExt cx="3741928" cy="982773"/>
          </a:xfrm>
        </p:grpSpPr>
        <p:sp>
          <p:nvSpPr>
            <p:cNvPr id="49" name="Content Placeholder 11">
              <a:extLst>
                <a:ext uri="{FF2B5EF4-FFF2-40B4-BE49-F238E27FC236}">
                  <a16:creationId xmlns:a16="http://schemas.microsoft.com/office/drawing/2014/main" id="{A4CED3CE-BD77-4FAA-A053-EA71632BFD6B}"/>
                </a:ext>
              </a:extLst>
            </p:cNvPr>
            <p:cNvSpPr txBox="1">
              <a:spLocks/>
            </p:cNvSpPr>
            <p:nvPr/>
          </p:nvSpPr>
          <p:spPr>
            <a:xfrm>
              <a:off x="5820158" y="4725912"/>
              <a:ext cx="3741928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 startAt="7"/>
              </a:pPr>
              <a:r>
                <a:rPr lang="en-US" sz="1500" b="1" dirty="0" err="1"/>
                <a:t>Menentukan</a:t>
              </a:r>
              <a:r>
                <a:rPr lang="en-US" sz="1500" b="1" dirty="0"/>
                <a:t> </a:t>
              </a:r>
              <a:r>
                <a:rPr lang="en-US" sz="1500" b="1" dirty="0" err="1"/>
                <a:t>nilai</a:t>
              </a:r>
              <a:r>
                <a:rPr lang="en-US" sz="1500" b="1" dirty="0"/>
                <a:t> forecast </a:t>
              </a:r>
              <a:r>
                <a:rPr lang="en-US" sz="1500" b="1" dirty="0" err="1"/>
                <a:t>menggunakan</a:t>
              </a:r>
              <a:r>
                <a:rPr lang="en-US" sz="1500" b="1" dirty="0"/>
                <a:t> </a:t>
              </a:r>
              <a:r>
                <a:rPr lang="en-US" sz="1500" b="1" dirty="0" err="1"/>
                <a:t>Persamaan</a:t>
              </a:r>
              <a:r>
                <a:rPr lang="en-US" sz="1500" b="1" dirty="0"/>
                <a:t> (7) :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D8212AF-85BD-477B-9E04-E5BFC37F6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6362" y="5348566"/>
              <a:ext cx="2184199" cy="3601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725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972312"/>
            <a:ext cx="10671048" cy="768096"/>
          </a:xfrm>
        </p:spPr>
        <p:txBody>
          <a:bodyPr/>
          <a:lstStyle/>
          <a:p>
            <a:r>
              <a:rPr lang="en-ID" sz="3300" dirty="0" err="1"/>
              <a:t>Analisis</a:t>
            </a:r>
            <a:r>
              <a:rPr lang="en-ID" sz="3300" dirty="0"/>
              <a:t> data trend </a:t>
            </a:r>
            <a:r>
              <a:rPr lang="en-ID" sz="3300" dirty="0" err="1"/>
              <a:t>lienar</a:t>
            </a:r>
            <a:endParaRPr lang="en-US" sz="33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Forecasting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836739E2-3276-48BD-B547-FE32624FB994}"/>
              </a:ext>
            </a:extLst>
          </p:cNvPr>
          <p:cNvSpPr txBox="1">
            <a:spLocks/>
          </p:cNvSpPr>
          <p:nvPr/>
        </p:nvSpPr>
        <p:spPr>
          <a:xfrm>
            <a:off x="850392" y="1560576"/>
            <a:ext cx="10680192" cy="64312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/>
              <a:t>Pada table </a:t>
            </a:r>
            <a:r>
              <a:rPr lang="en-ID" sz="1800" dirty="0" err="1"/>
              <a:t>dibawah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menunjukkan</a:t>
            </a:r>
            <a:r>
              <a:rPr lang="en-ID" sz="1800" dirty="0"/>
              <a:t> Data </a:t>
            </a:r>
            <a:r>
              <a:rPr lang="en-ID" sz="1800" dirty="0" err="1"/>
              <a:t>Aktual</a:t>
            </a:r>
            <a:r>
              <a:rPr lang="en-ID" sz="1800" dirty="0"/>
              <a:t> </a:t>
            </a:r>
            <a:r>
              <a:rPr lang="en-ID" sz="1800" dirty="0" err="1"/>
              <a:t>Penjualan</a:t>
            </a:r>
            <a:r>
              <a:rPr lang="en-ID" sz="1800" dirty="0"/>
              <a:t> </a:t>
            </a:r>
            <a:r>
              <a:rPr lang="en-ID" sz="1800" dirty="0" err="1"/>
              <a:t>Obat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 </a:t>
            </a:r>
            <a:r>
              <a:rPr lang="en-ID" sz="1800" dirty="0" err="1"/>
              <a:t>Acetenza</a:t>
            </a:r>
            <a:r>
              <a:rPr lang="en-ID" sz="1800" dirty="0"/>
              <a:t> Tab pada </a:t>
            </a:r>
            <a:r>
              <a:rPr lang="en-ID" sz="1800" dirty="0" err="1"/>
              <a:t>periode</a:t>
            </a:r>
            <a:r>
              <a:rPr lang="en-ID" sz="1800" dirty="0"/>
              <a:t> </a:t>
            </a:r>
            <a:r>
              <a:rPr lang="en-ID" sz="1800" dirty="0" err="1"/>
              <a:t>Januari</a:t>
            </a:r>
            <a:r>
              <a:rPr lang="en-ID" sz="1800" dirty="0"/>
              <a:t> – </a:t>
            </a:r>
            <a:r>
              <a:rPr lang="en-ID" sz="1800" dirty="0" err="1"/>
              <a:t>Desember</a:t>
            </a:r>
            <a:r>
              <a:rPr lang="en-ID" sz="1800" dirty="0"/>
              <a:t> 2016 :</a:t>
            </a: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9B8776-C0D3-4D75-A510-A20E94B2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115" y="2328672"/>
            <a:ext cx="3839009" cy="42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Forecasting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836739E2-3276-48BD-B547-FE32624FB994}"/>
              </a:ext>
            </a:extLst>
          </p:cNvPr>
          <p:cNvSpPr txBox="1">
            <a:spLocks/>
          </p:cNvSpPr>
          <p:nvPr/>
        </p:nvSpPr>
        <p:spPr>
          <a:xfrm>
            <a:off x="850392" y="1021080"/>
            <a:ext cx="10680192" cy="935736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dirty="0" err="1"/>
              <a:t>Dibawah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contoh</a:t>
            </a:r>
            <a:r>
              <a:rPr lang="en-ID" sz="1800" dirty="0"/>
              <a:t> </a:t>
            </a:r>
            <a:r>
              <a:rPr lang="en-ID" sz="1800" dirty="0" err="1"/>
              <a:t>perhitungan</a:t>
            </a:r>
            <a:r>
              <a:rPr lang="en-ID" sz="1800" dirty="0"/>
              <a:t> pada proses </a:t>
            </a:r>
            <a:r>
              <a:rPr lang="en-ID" sz="1800" dirty="0" err="1"/>
              <a:t>peramalan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bulan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– 2 (</a:t>
            </a:r>
            <a:r>
              <a:rPr lang="en-ID" sz="1800" dirty="0" err="1"/>
              <a:t>Februari</a:t>
            </a:r>
            <a:r>
              <a:rPr lang="en-ID" sz="1800" dirty="0"/>
              <a:t> 2016) </a:t>
            </a:r>
            <a:r>
              <a:rPr lang="en-ID" sz="1800" dirty="0" err="1"/>
              <a:t>dengan</a:t>
            </a:r>
            <a:r>
              <a:rPr lang="en-ID" sz="1800" dirty="0"/>
              <a:t> alpha (</a:t>
            </a:r>
            <a:r>
              <a:rPr lang="el-GR" sz="1800" dirty="0"/>
              <a:t>α</a:t>
            </a:r>
            <a:r>
              <a:rPr lang="en-US" sz="1800" dirty="0"/>
              <a:t> = 0,1)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permisalan</a:t>
            </a:r>
            <a:r>
              <a:rPr lang="en-US" sz="1800" dirty="0"/>
              <a:t> dengan </a:t>
            </a:r>
            <a:r>
              <a:rPr lang="en-US" sz="1800" dirty="0" err="1"/>
              <a:t>berlandaskan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l-GR" sz="1800" dirty="0"/>
              <a:t>α</a:t>
            </a:r>
            <a:r>
              <a:rPr lang="en-US" sz="1800" dirty="0"/>
              <a:t> = 0,1 dapat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presentase</a:t>
            </a:r>
            <a:r>
              <a:rPr lang="en-US" sz="1800" dirty="0"/>
              <a:t> </a:t>
            </a:r>
            <a:r>
              <a:rPr lang="en-US" sz="1800" dirty="0" err="1"/>
              <a:t>kesalahan</a:t>
            </a:r>
            <a:r>
              <a:rPr lang="en-US" sz="1800" dirty="0"/>
              <a:t> yang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7A2CA1-4842-4369-9842-04B16D5B7FFE}"/>
              </a:ext>
            </a:extLst>
          </p:cNvPr>
          <p:cNvGrpSpPr/>
          <p:nvPr/>
        </p:nvGrpSpPr>
        <p:grpSpPr>
          <a:xfrm>
            <a:off x="1105211" y="2050416"/>
            <a:ext cx="4059936" cy="963612"/>
            <a:chOff x="850392" y="2044764"/>
            <a:chExt cx="4059936" cy="963612"/>
          </a:xfrm>
        </p:grpSpPr>
        <p:sp>
          <p:nvSpPr>
            <p:cNvPr id="12" name="Content Placeholder 11">
              <a:extLst>
                <a:ext uri="{FF2B5EF4-FFF2-40B4-BE49-F238E27FC236}">
                  <a16:creationId xmlns:a16="http://schemas.microsoft.com/office/drawing/2014/main" id="{888D1B62-CB47-422B-A898-C66924272A64}"/>
                </a:ext>
              </a:extLst>
            </p:cNvPr>
            <p:cNvSpPr txBox="1">
              <a:spLocks/>
            </p:cNvSpPr>
            <p:nvPr/>
          </p:nvSpPr>
          <p:spPr>
            <a:xfrm>
              <a:off x="850392" y="2044764"/>
              <a:ext cx="4059936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/>
              </a:pPr>
              <a:r>
                <a:rPr lang="en-US" sz="1500" b="1" dirty="0" err="1"/>
                <a:t>Menghitung</a:t>
              </a:r>
              <a:r>
                <a:rPr lang="en-US" sz="1500" b="1" dirty="0"/>
                <a:t> Nilai Smoothing Pertama :</a:t>
              </a:r>
              <a:endParaRPr lang="en-US" sz="15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C19CA3-B558-4FA4-9C6F-51255940E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612" y="2403777"/>
              <a:ext cx="1732692" cy="60459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0ABD6E-2323-42C1-978C-716130AE02F3}"/>
              </a:ext>
            </a:extLst>
          </p:cNvPr>
          <p:cNvGrpSpPr/>
          <p:nvPr/>
        </p:nvGrpSpPr>
        <p:grpSpPr>
          <a:xfrm>
            <a:off x="1105211" y="3127455"/>
            <a:ext cx="4059936" cy="954024"/>
            <a:chOff x="850392" y="3121803"/>
            <a:chExt cx="4059936" cy="954024"/>
          </a:xfrm>
        </p:grpSpPr>
        <p:sp>
          <p:nvSpPr>
            <p:cNvPr id="16" name="Content Placeholder 11">
              <a:extLst>
                <a:ext uri="{FF2B5EF4-FFF2-40B4-BE49-F238E27FC236}">
                  <a16:creationId xmlns:a16="http://schemas.microsoft.com/office/drawing/2014/main" id="{853B5DF6-FA4B-4B96-921F-A2A38EEA1A41}"/>
                </a:ext>
              </a:extLst>
            </p:cNvPr>
            <p:cNvSpPr txBox="1">
              <a:spLocks/>
            </p:cNvSpPr>
            <p:nvPr/>
          </p:nvSpPr>
          <p:spPr>
            <a:xfrm>
              <a:off x="850392" y="3121803"/>
              <a:ext cx="4059936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 startAt="2"/>
              </a:pPr>
              <a:r>
                <a:rPr lang="en-US" sz="1500" b="1" dirty="0" err="1"/>
                <a:t>Menghitung</a:t>
              </a:r>
              <a:r>
                <a:rPr lang="en-US" sz="1500" b="1" dirty="0"/>
                <a:t> Nilai Smoothing </a:t>
              </a:r>
              <a:r>
                <a:rPr lang="en-US" sz="1500" b="1" dirty="0" err="1"/>
                <a:t>Kedua</a:t>
              </a:r>
              <a:r>
                <a:rPr lang="en-US" sz="1500" b="1" dirty="0"/>
                <a:t> :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E5EB3FB-4D36-4CF8-985E-B77CBF4A9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1612" y="3480816"/>
              <a:ext cx="1850338" cy="59501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F60A9E-0925-48C5-96F4-188FF3D7D4C8}"/>
              </a:ext>
            </a:extLst>
          </p:cNvPr>
          <p:cNvGrpSpPr/>
          <p:nvPr/>
        </p:nvGrpSpPr>
        <p:grpSpPr>
          <a:xfrm>
            <a:off x="1105211" y="4204494"/>
            <a:ext cx="4059936" cy="932776"/>
            <a:chOff x="850392" y="4198842"/>
            <a:chExt cx="4059936" cy="932776"/>
          </a:xfrm>
        </p:grpSpPr>
        <p:sp>
          <p:nvSpPr>
            <p:cNvPr id="22" name="Content Placeholder 11">
              <a:extLst>
                <a:ext uri="{FF2B5EF4-FFF2-40B4-BE49-F238E27FC236}">
                  <a16:creationId xmlns:a16="http://schemas.microsoft.com/office/drawing/2014/main" id="{D2BEA2F9-1779-4B40-A1A0-98E796CDA554}"/>
                </a:ext>
              </a:extLst>
            </p:cNvPr>
            <p:cNvSpPr txBox="1">
              <a:spLocks/>
            </p:cNvSpPr>
            <p:nvPr/>
          </p:nvSpPr>
          <p:spPr>
            <a:xfrm>
              <a:off x="850392" y="4198842"/>
              <a:ext cx="4059936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 startAt="3"/>
              </a:pPr>
              <a:r>
                <a:rPr lang="en-US" sz="1500" b="1" dirty="0" err="1"/>
                <a:t>Menghitung</a:t>
              </a:r>
              <a:r>
                <a:rPr lang="en-US" sz="1500" b="1" dirty="0"/>
                <a:t> Nilai Smoothing </a:t>
              </a:r>
              <a:r>
                <a:rPr lang="en-US" sz="1500" b="1" dirty="0" err="1"/>
                <a:t>Ketiga</a:t>
              </a:r>
              <a:r>
                <a:rPr lang="en-US" sz="1500" b="1" dirty="0"/>
                <a:t> :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E967C6-4B98-4534-8C2E-86C2C2D8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0881" y="4557855"/>
              <a:ext cx="1851069" cy="573763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2707F7-7471-432B-82FE-6294572DA267}"/>
              </a:ext>
            </a:extLst>
          </p:cNvPr>
          <p:cNvGrpSpPr/>
          <p:nvPr/>
        </p:nvGrpSpPr>
        <p:grpSpPr>
          <a:xfrm>
            <a:off x="1105211" y="5281533"/>
            <a:ext cx="4059936" cy="957705"/>
            <a:chOff x="850392" y="5275881"/>
            <a:chExt cx="4059936" cy="957705"/>
          </a:xfrm>
        </p:grpSpPr>
        <p:sp>
          <p:nvSpPr>
            <p:cNvPr id="28" name="Content Placeholder 11">
              <a:extLst>
                <a:ext uri="{FF2B5EF4-FFF2-40B4-BE49-F238E27FC236}">
                  <a16:creationId xmlns:a16="http://schemas.microsoft.com/office/drawing/2014/main" id="{1B272BFC-CC7E-4AA8-A01F-DBB03E17C053}"/>
                </a:ext>
              </a:extLst>
            </p:cNvPr>
            <p:cNvSpPr txBox="1">
              <a:spLocks/>
            </p:cNvSpPr>
            <p:nvPr/>
          </p:nvSpPr>
          <p:spPr>
            <a:xfrm>
              <a:off x="850392" y="5275881"/>
              <a:ext cx="4059936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 startAt="4"/>
              </a:pPr>
              <a:r>
                <a:rPr lang="en-US" sz="1500" b="1" dirty="0" err="1"/>
                <a:t>Menghitung</a:t>
              </a:r>
              <a:r>
                <a:rPr lang="en-US" sz="1500" b="1" dirty="0"/>
                <a:t> Nilai at :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9907A56-B690-4B9A-9BB6-293201154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0307" y="5634894"/>
              <a:ext cx="1650053" cy="59869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EE3384-B5CF-4FA3-88EF-D8DF1423E187}"/>
              </a:ext>
            </a:extLst>
          </p:cNvPr>
          <p:cNvGrpSpPr/>
          <p:nvPr/>
        </p:nvGrpSpPr>
        <p:grpSpPr>
          <a:xfrm>
            <a:off x="6097300" y="2044764"/>
            <a:ext cx="4738955" cy="1775511"/>
            <a:chOff x="5331548" y="2044764"/>
            <a:chExt cx="4738955" cy="1775511"/>
          </a:xfrm>
        </p:grpSpPr>
        <p:sp>
          <p:nvSpPr>
            <p:cNvPr id="34" name="Content Placeholder 11">
              <a:extLst>
                <a:ext uri="{FF2B5EF4-FFF2-40B4-BE49-F238E27FC236}">
                  <a16:creationId xmlns:a16="http://schemas.microsoft.com/office/drawing/2014/main" id="{7AF20F4E-CC9A-4895-A13B-EC565C7F7B2C}"/>
                </a:ext>
              </a:extLst>
            </p:cNvPr>
            <p:cNvSpPr txBox="1">
              <a:spLocks/>
            </p:cNvSpPr>
            <p:nvPr/>
          </p:nvSpPr>
          <p:spPr>
            <a:xfrm>
              <a:off x="5331548" y="2044764"/>
              <a:ext cx="3741928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 startAt="5"/>
              </a:pPr>
              <a:r>
                <a:rPr lang="en-US" sz="1500" b="1" dirty="0" err="1"/>
                <a:t>Menghitung</a:t>
              </a:r>
              <a:r>
                <a:rPr lang="en-US" sz="1500" b="1" dirty="0"/>
                <a:t> Nilai </a:t>
              </a:r>
              <a:r>
                <a:rPr lang="en-US" sz="1500" b="1" dirty="0" err="1"/>
                <a:t>bt</a:t>
              </a:r>
              <a:r>
                <a:rPr lang="en-US" sz="1500" b="1" dirty="0"/>
                <a:t> :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E0A5B1D-91D2-43EE-B8C4-26D36645A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5189" y="2403777"/>
              <a:ext cx="2711589" cy="30481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23D9F7C-9CCB-4A94-81B3-81EDF780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66778" y="2431354"/>
              <a:ext cx="977950" cy="21591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C6E3F0D-E23B-46FB-9B24-130B791EB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55189" y="2760940"/>
              <a:ext cx="2629035" cy="31116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64315C9-FAA3-4D7C-84A4-B81012B53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87667" y="2796849"/>
              <a:ext cx="1682836" cy="19051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0B1CDD7-6B37-4208-B3A5-292EF140B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55189" y="3077287"/>
              <a:ext cx="1695537" cy="742988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50359A-711D-4267-A709-A18108C5D021}"/>
              </a:ext>
            </a:extLst>
          </p:cNvPr>
          <p:cNvGrpSpPr/>
          <p:nvPr/>
        </p:nvGrpSpPr>
        <p:grpSpPr>
          <a:xfrm>
            <a:off x="6097300" y="3912226"/>
            <a:ext cx="3741928" cy="1388872"/>
            <a:chOff x="5331548" y="3912226"/>
            <a:chExt cx="3741928" cy="1388872"/>
          </a:xfrm>
        </p:grpSpPr>
        <p:sp>
          <p:nvSpPr>
            <p:cNvPr id="49" name="Content Placeholder 11">
              <a:extLst>
                <a:ext uri="{FF2B5EF4-FFF2-40B4-BE49-F238E27FC236}">
                  <a16:creationId xmlns:a16="http://schemas.microsoft.com/office/drawing/2014/main" id="{5E848207-2307-4F10-9739-38FF5322A65C}"/>
                </a:ext>
              </a:extLst>
            </p:cNvPr>
            <p:cNvSpPr txBox="1">
              <a:spLocks/>
            </p:cNvSpPr>
            <p:nvPr/>
          </p:nvSpPr>
          <p:spPr>
            <a:xfrm>
              <a:off x="5331548" y="3912226"/>
              <a:ext cx="3741928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 startAt="6"/>
              </a:pPr>
              <a:r>
                <a:rPr lang="en-US" sz="1500" b="1" dirty="0" err="1"/>
                <a:t>Menghitung</a:t>
              </a:r>
              <a:r>
                <a:rPr lang="en-US" sz="1500" b="1" dirty="0"/>
                <a:t> Nilai </a:t>
              </a:r>
              <a:r>
                <a:rPr lang="en-US" sz="1500" b="1" dirty="0" err="1"/>
                <a:t>ct</a:t>
              </a:r>
              <a:r>
                <a:rPr lang="en-US" sz="1500" b="1" dirty="0"/>
                <a:t> :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F454233-E1A9-46EA-8CE0-B1913376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55189" y="4221542"/>
              <a:ext cx="2038455" cy="63503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EC9D9A3-8230-48A7-B3B8-A6E2EE0FD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55189" y="4856575"/>
              <a:ext cx="787440" cy="444523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C488DB-4FE3-4CA7-8D22-22E323CA209B}"/>
              </a:ext>
            </a:extLst>
          </p:cNvPr>
          <p:cNvGrpSpPr/>
          <p:nvPr/>
        </p:nvGrpSpPr>
        <p:grpSpPr>
          <a:xfrm>
            <a:off x="6097300" y="5348566"/>
            <a:ext cx="3741928" cy="1052203"/>
            <a:chOff x="5331548" y="5348566"/>
            <a:chExt cx="3741928" cy="1052203"/>
          </a:xfrm>
        </p:grpSpPr>
        <p:sp>
          <p:nvSpPr>
            <p:cNvPr id="57" name="Content Placeholder 11">
              <a:extLst>
                <a:ext uri="{FF2B5EF4-FFF2-40B4-BE49-F238E27FC236}">
                  <a16:creationId xmlns:a16="http://schemas.microsoft.com/office/drawing/2014/main" id="{FD431825-2BAC-4F8D-BADE-51E4F9D86863}"/>
                </a:ext>
              </a:extLst>
            </p:cNvPr>
            <p:cNvSpPr txBox="1">
              <a:spLocks/>
            </p:cNvSpPr>
            <p:nvPr/>
          </p:nvSpPr>
          <p:spPr>
            <a:xfrm>
              <a:off x="5331548" y="5348566"/>
              <a:ext cx="3741928" cy="718026"/>
            </a:xfrm>
            <a:prstGeom prst="rect">
              <a:avLst/>
            </a:prstGeom>
          </p:spPr>
          <p:txBody>
            <a:bodyPr/>
            <a:lstStyle>
              <a:lvl1pPr marL="347472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1pPr>
              <a:lvl2pPr marL="6858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2pPr>
              <a:lvl3pPr marL="11430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3pPr>
              <a:lvl4pPr marL="16002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4pPr>
              <a:lvl5pPr marL="2057400" indent="-347472" algn="l" defTabSz="914400" rtl="0" eaLnBrk="1" latinLnBrk="0" hangingPunct="1">
                <a:lnSpc>
                  <a:spcPct val="100000"/>
                </a:lnSpc>
                <a:spcBef>
                  <a:spcPts val="36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6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 startAt="7"/>
              </a:pPr>
              <a:r>
                <a:rPr lang="en-ID" sz="1500" b="1" dirty="0" err="1"/>
                <a:t>Menghitung</a:t>
              </a:r>
              <a:r>
                <a:rPr lang="en-ID" sz="1500" b="1" dirty="0"/>
                <a:t> Nilai </a:t>
              </a:r>
              <a:r>
                <a:rPr lang="en-ID" sz="1500" b="1" dirty="0" err="1"/>
                <a:t>Peramalan</a:t>
              </a:r>
              <a:r>
                <a:rPr lang="en-ID" sz="1500" b="1" dirty="0"/>
                <a:t> (</a:t>
              </a:r>
              <a:r>
                <a:rPr lang="en-ID" sz="1500" b="1" dirty="0" err="1"/>
                <a:t>ft+m</a:t>
              </a:r>
              <a:r>
                <a:rPr lang="en-ID" sz="1500" b="1" dirty="0"/>
                <a:t>)</a:t>
              </a:r>
              <a:r>
                <a:rPr lang="en-US" sz="1500" b="1" dirty="0"/>
                <a:t> :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1BDF5FB-1849-4451-8EFD-EA654F3E7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17086" y="5663793"/>
              <a:ext cx="1835858" cy="736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664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Forecasting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836739E2-3276-48BD-B547-FE32624FB994}"/>
              </a:ext>
            </a:extLst>
          </p:cNvPr>
          <p:cNvSpPr txBox="1">
            <a:spLocks/>
          </p:cNvSpPr>
          <p:nvPr/>
        </p:nvSpPr>
        <p:spPr>
          <a:xfrm>
            <a:off x="850392" y="1021080"/>
            <a:ext cx="10680192" cy="652272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Tabel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ini </a:t>
            </a:r>
            <a:r>
              <a:rPr lang="en-US" sz="1800" dirty="0" err="1"/>
              <a:t>menunjukkan</a:t>
            </a:r>
            <a:r>
              <a:rPr lang="en-US" sz="1800" dirty="0"/>
              <a:t> hasil perhitungan keseluruhan dengan </a:t>
            </a:r>
            <a:r>
              <a:rPr lang="el-GR" sz="1800" dirty="0"/>
              <a:t>α</a:t>
            </a:r>
            <a:r>
              <a:rPr lang="en-US" sz="1800" dirty="0"/>
              <a:t> (alpha) 0,1. Proses perhitungan ini dilakukan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beruntun</a:t>
            </a:r>
            <a:r>
              <a:rPr lang="en-US" sz="1800" dirty="0"/>
              <a:t> dan </a:t>
            </a:r>
            <a:r>
              <a:rPr lang="en-US" sz="1800" dirty="0" err="1"/>
              <a:t>mendapat</a:t>
            </a:r>
            <a:r>
              <a:rPr lang="en-US" sz="1800" dirty="0"/>
              <a:t> hasil </a:t>
            </a:r>
            <a:r>
              <a:rPr lang="en-US" sz="1800" dirty="0" err="1"/>
              <a:t>peramalan</a:t>
            </a:r>
            <a:r>
              <a:rPr lang="en-US" sz="1800" dirty="0"/>
              <a:t> </a:t>
            </a:r>
            <a:r>
              <a:rPr lang="en-US" sz="1800" dirty="0" err="1"/>
              <a:t>akhir</a:t>
            </a:r>
            <a:r>
              <a:rPr lang="en-US" sz="1800" dirty="0"/>
              <a:t> pada periode Januari 2017 </a:t>
            </a:r>
            <a:r>
              <a:rPr lang="en-US" sz="1800" dirty="0" err="1"/>
              <a:t>sebesar</a:t>
            </a:r>
            <a:r>
              <a:rPr lang="en-US" sz="1800" dirty="0"/>
              <a:t> 3,23785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1ABE5-A6CF-444F-B45F-504C7AD3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91" y="1962912"/>
            <a:ext cx="10613093" cy="37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7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2069592"/>
            <a:ext cx="6766560" cy="768096"/>
          </a:xfrm>
        </p:spPr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Forecasting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3023616"/>
            <a:ext cx="6858000" cy="1304544"/>
          </a:xfrm>
        </p:spPr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forecasting </a:t>
            </a:r>
            <a:r>
              <a:rPr lang="en-ID" dirty="0" err="1"/>
              <a:t>dalam</a:t>
            </a:r>
            <a:r>
              <a:rPr lang="en-ID" dirty="0"/>
              <a:t> data mining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yang </a:t>
            </a:r>
            <a:r>
              <a:rPr lang="en-ID" dirty="0" err="1"/>
              <a:t>kompleks</a:t>
            </a:r>
            <a:r>
              <a:rPr lang="en-ID" dirty="0"/>
              <a:t> dan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serangkaian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ditempuh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yang </a:t>
            </a:r>
            <a:r>
              <a:rPr lang="en-ID" dirty="0" err="1"/>
              <a:t>akurat</a:t>
            </a:r>
            <a:r>
              <a:rPr lang="en-ID" dirty="0"/>
              <a:t>. </a:t>
            </a:r>
            <a:r>
              <a:rPr lang="en-ID" dirty="0" err="1"/>
              <a:t>Pemilihan</a:t>
            </a:r>
            <a:r>
              <a:rPr lang="en-ID" dirty="0"/>
              <a:t> model yang </a:t>
            </a:r>
            <a:r>
              <a:rPr lang="en-ID" dirty="0" err="1"/>
              <a:t>tepat</a:t>
            </a:r>
            <a:r>
              <a:rPr lang="en-ID" dirty="0"/>
              <a:t>, </a:t>
            </a:r>
            <a:r>
              <a:rPr lang="en-ID" dirty="0" err="1"/>
              <a:t>evaluasi</a:t>
            </a:r>
            <a:r>
              <a:rPr lang="en-ID" dirty="0"/>
              <a:t> yang </a:t>
            </a:r>
            <a:r>
              <a:rPr lang="en-ID" dirty="0" err="1"/>
              <a:t>cermat</a:t>
            </a:r>
            <a:r>
              <a:rPr lang="en-ID" dirty="0"/>
              <a:t>, dan </a:t>
            </a:r>
            <a:r>
              <a:rPr lang="en-ID" dirty="0" err="1"/>
              <a:t>pemantauan</a:t>
            </a:r>
            <a:r>
              <a:rPr lang="en-ID" dirty="0"/>
              <a:t> yang </a:t>
            </a:r>
            <a:r>
              <a:rPr lang="en-ID" dirty="0" err="1"/>
              <a:t>terus-menerus</a:t>
            </a:r>
            <a:r>
              <a:rPr lang="en-ID" dirty="0"/>
              <a:t> sangat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peramalan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423160"/>
            <a:ext cx="4718304" cy="667512"/>
          </a:xfrm>
        </p:spPr>
        <p:txBody>
          <a:bodyPr/>
          <a:lstStyle/>
          <a:p>
            <a:r>
              <a:rPr lang="en-US" dirty="0"/>
              <a:t>terimakasih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3294888"/>
            <a:ext cx="4169664" cy="856488"/>
          </a:xfrm>
        </p:spPr>
        <p:txBody>
          <a:bodyPr/>
          <a:lstStyle/>
          <a:p>
            <a:r>
              <a:rPr lang="en-US" dirty="0"/>
              <a:t>Melati Hidayati Mei Rahayu</a:t>
            </a:r>
          </a:p>
          <a:p>
            <a:r>
              <a:rPr lang="en-US" dirty="0"/>
              <a:t>22104413005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2221549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pembahasan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3090229"/>
            <a:ext cx="5693664" cy="2236374"/>
          </a:xfrm>
        </p:spPr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Forecasting</a:t>
            </a:r>
          </a:p>
          <a:p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Forecasting</a:t>
            </a:r>
          </a:p>
          <a:p>
            <a:r>
              <a:rPr lang="en-US" dirty="0"/>
              <a:t>​</a:t>
            </a:r>
            <a:r>
              <a:rPr lang="en-US" dirty="0" err="1"/>
              <a:t>Runtutan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Forecasting</a:t>
            </a:r>
          </a:p>
          <a:p>
            <a:r>
              <a:rPr lang="en-US" dirty="0"/>
              <a:t>Contoh </a:t>
            </a:r>
            <a:r>
              <a:rPr lang="en-US" dirty="0" err="1"/>
              <a:t>Studi</a:t>
            </a:r>
            <a:r>
              <a:rPr lang="en-US" dirty="0"/>
              <a:t> Kasus dan Perhitungan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645171"/>
            <a:ext cx="6766560" cy="563998"/>
          </a:xfrm>
        </p:spPr>
        <p:txBody>
          <a:bodyPr/>
          <a:lstStyle/>
          <a:p>
            <a:r>
              <a:rPr lang="en-US" sz="3400" dirty="0" err="1"/>
              <a:t>Algoritma</a:t>
            </a:r>
            <a:r>
              <a:rPr lang="en-US" sz="3400" dirty="0"/>
              <a:t>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6766560" cy="843221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Forecasting adalah </a:t>
            </a:r>
            <a:r>
              <a:rPr lang="en-US" dirty="0" err="1"/>
              <a:t>metode</a:t>
            </a:r>
            <a:r>
              <a:rPr lang="en-US" dirty="0"/>
              <a:t> –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memprediksi</a:t>
            </a:r>
            <a:r>
              <a:rPr lang="en-US" dirty="0"/>
              <a:t> dan </a:t>
            </a:r>
            <a:r>
              <a:rPr lang="en-US" dirty="0" err="1"/>
              <a:t>mengestimasi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– </a:t>
            </a:r>
            <a:r>
              <a:rPr lang="en-US" dirty="0" err="1"/>
              <a:t>nilai</a:t>
            </a:r>
            <a:r>
              <a:rPr lang="en-US" dirty="0"/>
              <a:t> masa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dan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historis</a:t>
            </a:r>
            <a:r>
              <a:rPr lang="en-US" dirty="0"/>
              <a:t>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Forecasting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Kegunaan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544568"/>
            <a:ext cx="6400800" cy="512064"/>
          </a:xfrm>
        </p:spPr>
        <p:txBody>
          <a:bodyPr/>
          <a:lstStyle/>
          <a:p>
            <a:pPr algn="ctr"/>
            <a:r>
              <a:rPr lang="en-US" sz="2400" dirty="0" err="1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Algoritma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Forecasting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Kegunaan</a:t>
            </a:r>
            <a:r>
              <a:rPr lang="en-US" sz="37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37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algoritma</a:t>
            </a:r>
            <a:r>
              <a:rPr lang="en-US" sz="37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forecasting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Forecasting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49ACF-0346-4337-9C8D-EACCB8740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="1" dirty="0" err="1"/>
              <a:t>Prediksi</a:t>
            </a:r>
            <a:r>
              <a:rPr lang="en-US" b="1" dirty="0"/>
              <a:t> Masa </a:t>
            </a:r>
            <a:r>
              <a:rPr lang="en-US" b="1" dirty="0" err="1"/>
              <a:t>Depan</a:t>
            </a:r>
            <a:r>
              <a:rPr lang="en-US" b="1" dirty="0"/>
              <a:t> : </a:t>
            </a:r>
            <a:r>
              <a:rPr lang="en-US" dirty="0" err="1"/>
              <a:t>membantu</a:t>
            </a:r>
            <a:r>
              <a:rPr lang="en-US" dirty="0"/>
              <a:t> dalam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, </a:t>
            </a:r>
            <a:r>
              <a:rPr lang="en-US" dirty="0" err="1"/>
              <a:t>pola</a:t>
            </a:r>
            <a:r>
              <a:rPr lang="en-US" dirty="0"/>
              <a:t> dan </a:t>
            </a:r>
            <a:r>
              <a:rPr lang="en-US" dirty="0" err="1"/>
              <a:t>perilaku</a:t>
            </a:r>
            <a:r>
              <a:rPr lang="en-US" dirty="0"/>
              <a:t> yang dapat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mungkin </a:t>
            </a:r>
            <a:r>
              <a:rPr lang="en-US" dirty="0" err="1"/>
              <a:t>terjadi</a:t>
            </a:r>
            <a:r>
              <a:rPr lang="en-US" dirty="0"/>
              <a:t> di masa </a:t>
            </a:r>
            <a:r>
              <a:rPr lang="en-US" dirty="0" err="1"/>
              <a:t>depan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 err="1"/>
              <a:t>Perencanaan</a:t>
            </a:r>
            <a:r>
              <a:rPr lang="en-US" b="1" dirty="0"/>
              <a:t> dan Pengambilan Keputusan :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/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yang lebih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yang lebih </a:t>
            </a:r>
            <a:r>
              <a:rPr lang="en-US" dirty="0" err="1"/>
              <a:t>efektif</a:t>
            </a:r>
            <a:r>
              <a:rPr lang="en-US" dirty="0"/>
              <a:t>, seperti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/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di masa </a:t>
            </a:r>
            <a:r>
              <a:rPr lang="en-US" dirty="0" err="1"/>
              <a:t>depan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 err="1"/>
              <a:t>Optimasi</a:t>
            </a:r>
            <a:r>
              <a:rPr lang="en-US" b="1" dirty="0"/>
              <a:t> </a:t>
            </a:r>
            <a:r>
              <a:rPr lang="en-US" b="1" dirty="0" err="1"/>
              <a:t>Sumber</a:t>
            </a:r>
            <a:r>
              <a:rPr lang="en-US" b="1" dirty="0"/>
              <a:t> </a:t>
            </a:r>
            <a:r>
              <a:rPr lang="en-US" b="1" dirty="0" err="1"/>
              <a:t>Daya</a:t>
            </a:r>
            <a:r>
              <a:rPr lang="en-US" b="1" dirty="0"/>
              <a:t> :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/ </a:t>
            </a:r>
            <a:r>
              <a:rPr lang="en-US" dirty="0" err="1"/>
              <a:t>organisasi</a:t>
            </a:r>
            <a:r>
              <a:rPr lang="en-US" dirty="0"/>
              <a:t> dapat </a:t>
            </a:r>
            <a:r>
              <a:rPr lang="en-US" dirty="0" err="1"/>
              <a:t>mengalokasikan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dengan lebih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pemborosan</a:t>
            </a:r>
            <a:r>
              <a:rPr lang="en-US" dirty="0"/>
              <a:t>, seperti :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/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dengan lebih </a:t>
            </a:r>
            <a:r>
              <a:rPr lang="en-US" dirty="0" err="1"/>
              <a:t>baik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 err="1"/>
              <a:t>Pengendalian</a:t>
            </a:r>
            <a:r>
              <a:rPr lang="en-US" b="1" dirty="0"/>
              <a:t> </a:t>
            </a:r>
            <a:r>
              <a:rPr lang="en-US" b="1" dirty="0" err="1"/>
              <a:t>Resiko</a:t>
            </a:r>
            <a:r>
              <a:rPr lang="en-US" b="1" dirty="0"/>
              <a:t> : </a:t>
            </a:r>
            <a:r>
              <a:rPr lang="en-US" dirty="0" err="1"/>
              <a:t>membantu</a:t>
            </a:r>
            <a:r>
              <a:rPr lang="en-US" dirty="0"/>
              <a:t> dalam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dengan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yang lebih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mungkin </a:t>
            </a:r>
            <a:r>
              <a:rPr lang="en-US" dirty="0" err="1"/>
              <a:t>terjadi</a:t>
            </a:r>
            <a:r>
              <a:rPr lang="en-US" dirty="0"/>
              <a:t> di masa </a:t>
            </a:r>
            <a:r>
              <a:rPr lang="en-US" dirty="0" err="1"/>
              <a:t>depan</a:t>
            </a:r>
            <a:r>
              <a:rPr lang="en-US" dirty="0"/>
              <a:t>, seperti :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,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pencegahan</a:t>
            </a:r>
            <a:r>
              <a:rPr lang="en-US" dirty="0"/>
              <a:t> / </a:t>
            </a:r>
            <a:r>
              <a:rPr lang="en-US" dirty="0" err="1"/>
              <a:t>merencanakan</a:t>
            </a:r>
            <a:r>
              <a:rPr lang="en-US" dirty="0"/>
              <a:t> strategi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yang lebih </a:t>
            </a:r>
            <a:r>
              <a:rPr lang="en-US" dirty="0" err="1"/>
              <a:t>baik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 err="1"/>
              <a:t>Evaluasi</a:t>
            </a:r>
            <a:r>
              <a:rPr lang="en-US" b="1" dirty="0"/>
              <a:t> Kinerja : </a:t>
            </a:r>
            <a:r>
              <a:rPr lang="en-US" dirty="0" err="1"/>
              <a:t>membantu</a:t>
            </a:r>
            <a:r>
              <a:rPr lang="en-US" dirty="0"/>
              <a:t> dalam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atau </a:t>
            </a:r>
            <a:r>
              <a:rPr lang="en-US" dirty="0" err="1"/>
              <a:t>kesalahan</a:t>
            </a:r>
            <a:r>
              <a:rPr lang="en-US" dirty="0"/>
              <a:t> dalam </a:t>
            </a:r>
            <a:r>
              <a:rPr lang="en-US" dirty="0" err="1"/>
              <a:t>metode</a:t>
            </a:r>
            <a:r>
              <a:rPr lang="en-US" dirty="0"/>
              <a:t> forecasting dan </a:t>
            </a:r>
            <a:r>
              <a:rPr lang="en-US" dirty="0" err="1"/>
              <a:t>membuat</a:t>
            </a:r>
            <a:r>
              <a:rPr lang="en-US" dirty="0"/>
              <a:t> perbaikan di masa </a:t>
            </a:r>
            <a:r>
              <a:rPr lang="en-US" dirty="0" err="1"/>
              <a:t>mendatang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RUNTUTAN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544568"/>
            <a:ext cx="6400800" cy="512064"/>
          </a:xfrm>
        </p:spPr>
        <p:txBody>
          <a:bodyPr/>
          <a:lstStyle/>
          <a:p>
            <a:pPr algn="ctr"/>
            <a:r>
              <a:rPr lang="en-US" sz="2400" dirty="0" err="1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Algoritma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Forecasting</a:t>
            </a:r>
          </a:p>
        </p:txBody>
      </p:sp>
    </p:spTree>
    <p:extLst>
      <p:ext uri="{BB962C8B-B14F-4D97-AF65-F5344CB8AC3E}">
        <p14:creationId xmlns:p14="http://schemas.microsoft.com/office/powerpoint/2010/main" val="125269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RUNTUTAN </a:t>
            </a:r>
            <a:r>
              <a:rPr lang="en-US" sz="37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algoritma</a:t>
            </a:r>
            <a:r>
              <a:rPr lang="en-US" sz="37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forecasting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Forecasting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5259FF7-4575-4521-8390-C8099EBF75C5}"/>
              </a:ext>
            </a:extLst>
          </p:cNvPr>
          <p:cNvSpPr txBox="1">
            <a:spLocks/>
          </p:cNvSpPr>
          <p:nvPr/>
        </p:nvSpPr>
        <p:spPr>
          <a:xfrm>
            <a:off x="758952" y="2054352"/>
            <a:ext cx="3741928" cy="368458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836739E2-3276-48BD-B547-FE32624FB994}"/>
              </a:ext>
            </a:extLst>
          </p:cNvPr>
          <p:cNvSpPr txBox="1">
            <a:spLocks/>
          </p:cNvSpPr>
          <p:nvPr/>
        </p:nvSpPr>
        <p:spPr>
          <a:xfrm>
            <a:off x="758952" y="2078736"/>
            <a:ext cx="10680192" cy="99364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800" b="1" dirty="0" err="1"/>
              <a:t>Pemahaman</a:t>
            </a:r>
            <a:r>
              <a:rPr lang="en-US" sz="1800" b="1" dirty="0"/>
              <a:t> </a:t>
            </a:r>
            <a:r>
              <a:rPr lang="en-US" sz="1800" b="1" dirty="0" err="1"/>
              <a:t>Tujuan</a:t>
            </a:r>
            <a:r>
              <a:rPr lang="en-US" sz="1800" b="1" dirty="0"/>
              <a:t> dan </a:t>
            </a:r>
            <a:r>
              <a:rPr lang="en-US" sz="1800" b="1" dirty="0" err="1"/>
              <a:t>Konteks</a:t>
            </a:r>
            <a:endParaRPr lang="en-US" sz="1800" b="1" dirty="0"/>
          </a:p>
          <a:p>
            <a:pPr>
              <a:buFontTx/>
              <a:buChar char="-"/>
            </a:pPr>
            <a:r>
              <a:rPr lang="en-US" sz="1800" dirty="0" err="1"/>
              <a:t>Tentukan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forecasting yang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dicapai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1800" dirty="0" err="1"/>
              <a:t>Pahami</a:t>
            </a:r>
            <a:r>
              <a:rPr lang="en-US" sz="1800" dirty="0"/>
              <a:t> </a:t>
            </a:r>
            <a:r>
              <a:rPr lang="en-US" sz="1800" dirty="0" err="1"/>
              <a:t>konteks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 atau </a:t>
            </a:r>
            <a:r>
              <a:rPr lang="en-US" sz="1800" dirty="0" err="1"/>
              <a:t>referensi</a:t>
            </a:r>
            <a:r>
              <a:rPr lang="en-US" sz="1800" dirty="0"/>
              <a:t> yang </a:t>
            </a:r>
            <a:r>
              <a:rPr lang="en-US" sz="1800" dirty="0" err="1"/>
              <a:t>relevan</a:t>
            </a:r>
            <a:r>
              <a:rPr lang="en-US" sz="1800" dirty="0"/>
              <a:t> dengan forecasting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43FFBF63-0A3C-4DC3-B102-604D96CE0A7F}"/>
              </a:ext>
            </a:extLst>
          </p:cNvPr>
          <p:cNvSpPr txBox="1">
            <a:spLocks/>
          </p:cNvSpPr>
          <p:nvPr/>
        </p:nvSpPr>
        <p:spPr>
          <a:xfrm>
            <a:off x="758952" y="3236976"/>
            <a:ext cx="10680192" cy="134112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2"/>
            </a:pPr>
            <a:r>
              <a:rPr lang="en-US" sz="1800" b="1" dirty="0" err="1"/>
              <a:t>Eksplorasi</a:t>
            </a:r>
            <a:r>
              <a:rPr lang="en-US" sz="1800" b="1" dirty="0"/>
              <a:t> dan </a:t>
            </a:r>
            <a:r>
              <a:rPr lang="en-US" sz="1800" b="1" dirty="0" err="1"/>
              <a:t>Analisis</a:t>
            </a:r>
            <a:r>
              <a:rPr lang="en-US" sz="1800" b="1" dirty="0"/>
              <a:t> Data</a:t>
            </a:r>
          </a:p>
          <a:p>
            <a:pPr>
              <a:buFontTx/>
              <a:buChar char="-"/>
            </a:pPr>
            <a:r>
              <a:rPr lang="en-US" sz="1800" dirty="0"/>
              <a:t>Analisa dan </a:t>
            </a:r>
            <a:r>
              <a:rPr lang="en-US" sz="1800" dirty="0" err="1"/>
              <a:t>eksplor</a:t>
            </a:r>
            <a:r>
              <a:rPr lang="en-US" sz="1800" dirty="0"/>
              <a:t> data </a:t>
            </a:r>
            <a:r>
              <a:rPr lang="en-US" sz="1800" dirty="0" err="1"/>
              <a:t>historis</a:t>
            </a:r>
            <a:r>
              <a:rPr lang="en-US" sz="1800" dirty="0"/>
              <a:t> untuk </a:t>
            </a:r>
            <a:r>
              <a:rPr lang="en-US" sz="1800" dirty="0" err="1"/>
              <a:t>mengidentifikasi</a:t>
            </a:r>
            <a:r>
              <a:rPr lang="en-US" sz="1800" dirty="0"/>
              <a:t> </a:t>
            </a:r>
            <a:r>
              <a:rPr lang="en-US" sz="1800" dirty="0" err="1"/>
              <a:t>pola</a:t>
            </a:r>
            <a:r>
              <a:rPr lang="en-US" sz="1800" dirty="0"/>
              <a:t>, </a:t>
            </a:r>
            <a:r>
              <a:rPr lang="en-US" sz="1800" dirty="0" err="1"/>
              <a:t>tren</a:t>
            </a:r>
            <a:r>
              <a:rPr lang="en-US" sz="1800" dirty="0"/>
              <a:t> dan </a:t>
            </a:r>
            <a:r>
              <a:rPr lang="en-US" sz="1800" dirty="0" err="1"/>
              <a:t>relasi</a:t>
            </a:r>
            <a:r>
              <a:rPr lang="en-US" sz="1800" dirty="0"/>
              <a:t> yang </a:t>
            </a:r>
            <a:r>
              <a:rPr lang="en-US" sz="1800" dirty="0" err="1"/>
              <a:t>relevan</a:t>
            </a:r>
            <a:endParaRPr lang="en-US" sz="1800" dirty="0"/>
          </a:p>
          <a:p>
            <a:pPr>
              <a:buFontTx/>
              <a:buChar char="-"/>
            </a:pPr>
            <a:r>
              <a:rPr lang="en-ID" sz="1800" dirty="0" err="1"/>
              <a:t>Gunakan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statistik</a:t>
            </a:r>
            <a:r>
              <a:rPr lang="en-ID" sz="1800" dirty="0"/>
              <a:t> dan </a:t>
            </a:r>
            <a:r>
              <a:rPr lang="en-ID" sz="1800" dirty="0" err="1"/>
              <a:t>teknik</a:t>
            </a:r>
            <a:r>
              <a:rPr lang="en-ID" sz="1800" dirty="0"/>
              <a:t> </a:t>
            </a:r>
            <a:r>
              <a:rPr lang="en-ID" sz="1800" dirty="0" err="1"/>
              <a:t>eksplorasi</a:t>
            </a:r>
            <a:r>
              <a:rPr lang="en-ID" sz="1800" dirty="0"/>
              <a:t> data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memahami</a:t>
            </a:r>
            <a:r>
              <a:rPr lang="en-ID" sz="1800" dirty="0"/>
              <a:t> </a:t>
            </a:r>
            <a:r>
              <a:rPr lang="en-ID" sz="1800" dirty="0" err="1"/>
              <a:t>karakteristik</a:t>
            </a:r>
            <a:r>
              <a:rPr lang="en-ID" sz="1800" dirty="0"/>
              <a:t> data </a:t>
            </a:r>
            <a:r>
              <a:rPr lang="en-ID" sz="1800" dirty="0" err="1"/>
              <a:t>historis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1800" dirty="0" err="1"/>
              <a:t>Identifikasi</a:t>
            </a:r>
            <a:r>
              <a:rPr lang="en-US" sz="1800" dirty="0"/>
              <a:t> variable – variable yang dapat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potensial</a:t>
            </a:r>
            <a:r>
              <a:rPr lang="en-US" sz="1800" dirty="0"/>
              <a:t> </a:t>
            </a:r>
            <a:r>
              <a:rPr lang="en-US" sz="1800" dirty="0" err="1"/>
              <a:t>prediktor</a:t>
            </a:r>
            <a:r>
              <a:rPr lang="en-US" sz="1800" dirty="0"/>
              <a:t> untuk forecasting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9931F79E-84EF-4219-A5A3-269922CF4EF3}"/>
              </a:ext>
            </a:extLst>
          </p:cNvPr>
          <p:cNvSpPr txBox="1">
            <a:spLocks/>
          </p:cNvSpPr>
          <p:nvPr/>
        </p:nvSpPr>
        <p:spPr>
          <a:xfrm>
            <a:off x="752856" y="4742688"/>
            <a:ext cx="10671048" cy="156362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3"/>
            </a:pPr>
            <a:r>
              <a:rPr lang="en-US" sz="1800" b="1" dirty="0" err="1"/>
              <a:t>Pemilihan</a:t>
            </a:r>
            <a:r>
              <a:rPr lang="en-US" sz="1800" b="1" dirty="0"/>
              <a:t> </a:t>
            </a:r>
            <a:r>
              <a:rPr lang="en-US" sz="1800" b="1" dirty="0" err="1"/>
              <a:t>Metode</a:t>
            </a:r>
            <a:r>
              <a:rPr lang="en-US" sz="1800" b="1" dirty="0"/>
              <a:t> </a:t>
            </a:r>
            <a:r>
              <a:rPr lang="en-US" sz="1800" b="1" dirty="0" err="1"/>
              <a:t>Peramalan</a:t>
            </a:r>
            <a:endParaRPr lang="en-US" sz="1800" b="1" dirty="0"/>
          </a:p>
          <a:p>
            <a:pPr>
              <a:buFontTx/>
              <a:buChar char="-"/>
            </a:pPr>
            <a:r>
              <a:rPr lang="en-ID" sz="1800" dirty="0" err="1"/>
              <a:t>Pilih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peramalan</a:t>
            </a:r>
            <a:r>
              <a:rPr lang="en-ID" sz="1800" dirty="0"/>
              <a:t> yang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tujuan</a:t>
            </a:r>
            <a:r>
              <a:rPr lang="en-ID" sz="1800" dirty="0"/>
              <a:t> </a:t>
            </a:r>
            <a:r>
              <a:rPr lang="en-ID" sz="1800" dirty="0" err="1"/>
              <a:t>peramalan</a:t>
            </a:r>
            <a:r>
              <a:rPr lang="en-ID" sz="1800" dirty="0"/>
              <a:t>, </a:t>
            </a:r>
            <a:r>
              <a:rPr lang="en-ID" sz="1800" dirty="0" err="1"/>
              <a:t>jenis</a:t>
            </a:r>
            <a:r>
              <a:rPr lang="en-ID" sz="1800" dirty="0"/>
              <a:t> data, dan </a:t>
            </a:r>
            <a:r>
              <a:rPr lang="en-ID" sz="1800" dirty="0" err="1"/>
              <a:t>karakteristik</a:t>
            </a:r>
            <a:r>
              <a:rPr lang="en-ID" sz="1800" dirty="0"/>
              <a:t> yang </a:t>
            </a:r>
            <a:r>
              <a:rPr lang="en-ID" sz="1800" dirty="0" err="1"/>
              <a:t>ditemukan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analisis</a:t>
            </a:r>
            <a:r>
              <a:rPr lang="en-ID" sz="1800" dirty="0"/>
              <a:t> data</a:t>
            </a:r>
          </a:p>
          <a:p>
            <a:pPr>
              <a:buFontTx/>
              <a:buChar char="-"/>
            </a:pP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peramalan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meliputi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kualitatif</a:t>
            </a:r>
            <a:r>
              <a:rPr lang="en-ID" sz="1800" dirty="0"/>
              <a:t> (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Delphi)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kuantitatif</a:t>
            </a:r>
            <a:r>
              <a:rPr lang="en-ID" sz="1800" dirty="0"/>
              <a:t> (</a:t>
            </a:r>
            <a:r>
              <a:rPr lang="en-ID" sz="1800" dirty="0" err="1"/>
              <a:t>seperti</a:t>
            </a:r>
            <a:r>
              <a:rPr lang="en-ID" sz="1800" dirty="0"/>
              <a:t> moving average, </a:t>
            </a:r>
            <a:r>
              <a:rPr lang="en-ID" sz="1800" dirty="0" err="1"/>
              <a:t>regresi</a:t>
            </a:r>
            <a:r>
              <a:rPr lang="en-ID" sz="1800" dirty="0"/>
              <a:t> linier, </a:t>
            </a:r>
            <a:r>
              <a:rPr lang="en-ID" sz="1800" dirty="0" err="1"/>
              <a:t>atau</a:t>
            </a:r>
            <a:r>
              <a:rPr lang="en-ID" sz="1800" dirty="0"/>
              <a:t> time series analysis)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188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Forecasting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5259FF7-4575-4521-8390-C8099EBF75C5}"/>
              </a:ext>
            </a:extLst>
          </p:cNvPr>
          <p:cNvSpPr txBox="1">
            <a:spLocks/>
          </p:cNvSpPr>
          <p:nvPr/>
        </p:nvSpPr>
        <p:spPr>
          <a:xfrm>
            <a:off x="758952" y="2054352"/>
            <a:ext cx="3741928" cy="368458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8AB0BF51-32F6-4E49-A236-A34AC196540E}"/>
              </a:ext>
            </a:extLst>
          </p:cNvPr>
          <p:cNvSpPr txBox="1">
            <a:spLocks/>
          </p:cNvSpPr>
          <p:nvPr/>
        </p:nvSpPr>
        <p:spPr>
          <a:xfrm>
            <a:off x="752856" y="1166940"/>
            <a:ext cx="10680192" cy="134112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4"/>
            </a:pPr>
            <a:r>
              <a:rPr lang="en-US" sz="1800" b="1" dirty="0" err="1"/>
              <a:t>Pelatihan</a:t>
            </a:r>
            <a:r>
              <a:rPr lang="en-US" sz="1800" b="1" dirty="0"/>
              <a:t> Model</a:t>
            </a:r>
          </a:p>
          <a:p>
            <a:pPr>
              <a:buFontTx/>
              <a:buChar char="-"/>
            </a:pPr>
            <a:r>
              <a:rPr lang="en-ID" sz="1800" dirty="0" err="1"/>
              <a:t>Latih</a:t>
            </a:r>
            <a:r>
              <a:rPr lang="en-ID" sz="1800" dirty="0"/>
              <a:t> model forecasting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data </a:t>
            </a:r>
            <a:r>
              <a:rPr lang="en-ID" sz="1800" dirty="0" err="1"/>
              <a:t>historis</a:t>
            </a:r>
            <a:r>
              <a:rPr lang="en-ID" sz="1800" dirty="0"/>
              <a:t> yang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dipilih</a:t>
            </a:r>
            <a:r>
              <a:rPr lang="en-ID" sz="1800" dirty="0"/>
              <a:t> dan </a:t>
            </a:r>
            <a:r>
              <a:rPr lang="en-ID" sz="1800" dirty="0" err="1"/>
              <a:t>dipreprocess</a:t>
            </a:r>
            <a:endParaRPr lang="en-US" sz="1800" dirty="0"/>
          </a:p>
          <a:p>
            <a:pPr>
              <a:buFontTx/>
              <a:buChar char="-"/>
            </a:pPr>
            <a:r>
              <a:rPr lang="en-ID" sz="1800" dirty="0" err="1"/>
              <a:t>Sesuaikan</a:t>
            </a:r>
            <a:r>
              <a:rPr lang="en-ID" sz="1800" dirty="0"/>
              <a:t> parameter-parameter model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mendapatkan</a:t>
            </a:r>
            <a:r>
              <a:rPr lang="en-ID" sz="1800" dirty="0"/>
              <a:t> </a:t>
            </a:r>
            <a:r>
              <a:rPr lang="en-ID" sz="1800" dirty="0" err="1"/>
              <a:t>hasil</a:t>
            </a:r>
            <a:r>
              <a:rPr lang="en-ID" sz="1800" dirty="0"/>
              <a:t> yang optimal</a:t>
            </a:r>
            <a:endParaRPr lang="en-US" sz="1800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DD6CB724-4852-46B5-895F-C4FE8EC260E5}"/>
              </a:ext>
            </a:extLst>
          </p:cNvPr>
          <p:cNvSpPr txBox="1">
            <a:spLocks/>
          </p:cNvSpPr>
          <p:nvPr/>
        </p:nvSpPr>
        <p:spPr>
          <a:xfrm>
            <a:off x="746760" y="2325179"/>
            <a:ext cx="10671048" cy="1944625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5"/>
            </a:pPr>
            <a:r>
              <a:rPr lang="en-US" sz="1800" b="1" dirty="0" err="1"/>
              <a:t>Evaluasi</a:t>
            </a:r>
            <a:r>
              <a:rPr lang="en-US" sz="1800" b="1" dirty="0"/>
              <a:t> dan Validasi</a:t>
            </a:r>
          </a:p>
          <a:p>
            <a:pPr>
              <a:buFontTx/>
              <a:buChar char="-"/>
            </a:pPr>
            <a:r>
              <a:rPr lang="en-ID" sz="1800" dirty="0" err="1"/>
              <a:t>Evaluasi</a:t>
            </a:r>
            <a:r>
              <a:rPr lang="en-ID" sz="1800" dirty="0"/>
              <a:t> </a:t>
            </a:r>
            <a:r>
              <a:rPr lang="en-ID" sz="1800" dirty="0" err="1"/>
              <a:t>performa</a:t>
            </a:r>
            <a:r>
              <a:rPr lang="en-ID" sz="1800" dirty="0"/>
              <a:t> model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data </a:t>
            </a:r>
            <a:r>
              <a:rPr lang="en-ID" sz="1800" dirty="0" err="1"/>
              <a:t>validasi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pengujian</a:t>
            </a:r>
            <a:r>
              <a:rPr lang="en-ID" sz="1800" dirty="0"/>
              <a:t> yang </a:t>
            </a:r>
            <a:r>
              <a:rPr lang="en-ID" sz="1800" dirty="0" err="1"/>
              <a:t>terpisah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data </a:t>
            </a:r>
            <a:r>
              <a:rPr lang="en-ID" sz="1800" dirty="0" err="1"/>
              <a:t>latihan</a:t>
            </a:r>
            <a:endParaRPr lang="en-ID" sz="1800" dirty="0"/>
          </a:p>
          <a:p>
            <a:pPr>
              <a:buFontTx/>
              <a:buChar char="-"/>
            </a:pPr>
            <a:r>
              <a:rPr lang="en-ID" sz="1800" dirty="0" err="1"/>
              <a:t>Bandingkan</a:t>
            </a:r>
            <a:r>
              <a:rPr lang="en-ID" sz="1800" dirty="0"/>
              <a:t> </a:t>
            </a:r>
            <a:r>
              <a:rPr lang="en-ID" sz="1800" dirty="0" err="1"/>
              <a:t>hasil</a:t>
            </a:r>
            <a:r>
              <a:rPr lang="en-ID" sz="1800" dirty="0"/>
              <a:t> </a:t>
            </a:r>
            <a:r>
              <a:rPr lang="en-ID" sz="1800" dirty="0" err="1"/>
              <a:t>prediksi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aktual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mengukur</a:t>
            </a:r>
            <a:r>
              <a:rPr lang="en-ID" sz="1800" dirty="0"/>
              <a:t> </a:t>
            </a:r>
            <a:r>
              <a:rPr lang="en-ID" sz="1800" dirty="0" err="1"/>
              <a:t>akurasi</a:t>
            </a:r>
            <a:r>
              <a:rPr lang="en-ID" sz="1800" dirty="0"/>
              <a:t> dan </a:t>
            </a:r>
            <a:r>
              <a:rPr lang="en-ID" sz="1800" dirty="0" err="1"/>
              <a:t>kualitas</a:t>
            </a:r>
            <a:r>
              <a:rPr lang="en-ID" sz="1800" dirty="0"/>
              <a:t> </a:t>
            </a:r>
            <a:r>
              <a:rPr lang="en-ID" sz="1800" dirty="0" err="1"/>
              <a:t>prediksi</a:t>
            </a:r>
            <a:endParaRPr lang="en-ID" sz="1800" dirty="0"/>
          </a:p>
          <a:p>
            <a:pPr>
              <a:buFontTx/>
              <a:buChar char="-"/>
            </a:pPr>
            <a:r>
              <a:rPr lang="en-ID" sz="1800" dirty="0" err="1"/>
              <a:t>Gunakan</a:t>
            </a:r>
            <a:r>
              <a:rPr lang="en-ID" sz="1800" dirty="0"/>
              <a:t> </a:t>
            </a:r>
            <a:r>
              <a:rPr lang="en-ID" sz="1800" dirty="0" err="1"/>
              <a:t>metrik</a:t>
            </a:r>
            <a:r>
              <a:rPr lang="en-ID" sz="1800" dirty="0"/>
              <a:t> </a:t>
            </a:r>
            <a:r>
              <a:rPr lang="en-ID" sz="1800" dirty="0" err="1"/>
              <a:t>evaluasi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mean absolute error (MAE), mean squared error (MSE),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akurasi</a:t>
            </a:r>
            <a:r>
              <a:rPr lang="en-ID" sz="1800" dirty="0"/>
              <a:t> </a:t>
            </a:r>
            <a:r>
              <a:rPr lang="en-ID" sz="1800" dirty="0" err="1"/>
              <a:t>prediksi</a:t>
            </a:r>
            <a:r>
              <a:rPr lang="en-ID" sz="1800" dirty="0"/>
              <a:t> </a:t>
            </a:r>
            <a:r>
              <a:rPr lang="en-ID" sz="1800" dirty="0" err="1"/>
              <a:t>lainnya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mengevaluasi</a:t>
            </a:r>
            <a:r>
              <a:rPr lang="en-ID" sz="1800" dirty="0"/>
              <a:t> </a:t>
            </a:r>
            <a:r>
              <a:rPr lang="en-ID" sz="1800" dirty="0" err="1"/>
              <a:t>performa</a:t>
            </a:r>
            <a:r>
              <a:rPr lang="en-ID" sz="1800" dirty="0"/>
              <a:t> model</a:t>
            </a:r>
            <a:endParaRPr lang="en-US" sz="1800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D5A468F7-8A22-4E36-8207-1DEF4B570979}"/>
              </a:ext>
            </a:extLst>
          </p:cNvPr>
          <p:cNvSpPr txBox="1">
            <a:spLocks/>
          </p:cNvSpPr>
          <p:nvPr/>
        </p:nvSpPr>
        <p:spPr>
          <a:xfrm>
            <a:off x="746760" y="4406964"/>
            <a:ext cx="10671048" cy="1322832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6.  </a:t>
            </a:r>
            <a:r>
              <a:rPr lang="en-US" sz="1800" b="1" dirty="0" err="1"/>
              <a:t>Prediksi</a:t>
            </a:r>
            <a:r>
              <a:rPr lang="en-US" sz="1800" b="1" dirty="0"/>
              <a:t> Masa </a:t>
            </a:r>
            <a:r>
              <a:rPr lang="en-US" sz="1800" b="1" dirty="0" err="1"/>
              <a:t>Depan</a:t>
            </a:r>
            <a:endParaRPr lang="en-US" sz="1800" b="1" dirty="0"/>
          </a:p>
          <a:p>
            <a:pPr>
              <a:buFontTx/>
              <a:buChar char="-"/>
            </a:pPr>
            <a:r>
              <a:rPr lang="en-ID" sz="1800" dirty="0" err="1"/>
              <a:t>Gunakan</a:t>
            </a:r>
            <a:r>
              <a:rPr lang="en-ID" sz="1800" dirty="0"/>
              <a:t> model yang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dilatih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memprediksi</a:t>
            </a:r>
            <a:r>
              <a:rPr lang="en-ID" sz="1800" dirty="0"/>
              <a:t> </a:t>
            </a:r>
            <a:r>
              <a:rPr lang="en-ID" sz="1800" dirty="0" err="1"/>
              <a:t>nilai-nilai</a:t>
            </a:r>
            <a:r>
              <a:rPr lang="en-ID" sz="1800" dirty="0"/>
              <a:t> masa </a:t>
            </a:r>
            <a:r>
              <a:rPr lang="en-ID" sz="1800" dirty="0" err="1"/>
              <a:t>depan</a:t>
            </a:r>
            <a:r>
              <a:rPr lang="en-ID" sz="1800" dirty="0"/>
              <a:t> </a:t>
            </a:r>
            <a:r>
              <a:rPr lang="en-ID" sz="1800" dirty="0" err="1"/>
              <a:t>berdasarkan</a:t>
            </a:r>
            <a:r>
              <a:rPr lang="en-ID" sz="1800" dirty="0"/>
              <a:t> data input yang </a:t>
            </a:r>
            <a:r>
              <a:rPr lang="en-ID" sz="1800" dirty="0" err="1"/>
              <a:t>relevan</a:t>
            </a:r>
            <a:endParaRPr lang="en-US" sz="1800" dirty="0"/>
          </a:p>
          <a:p>
            <a:pPr>
              <a:buFontTx/>
              <a:buChar char="-"/>
            </a:pPr>
            <a:r>
              <a:rPr lang="en-ID" sz="1800" dirty="0" err="1"/>
              <a:t>Berikan</a:t>
            </a:r>
            <a:r>
              <a:rPr lang="en-ID" sz="1800" dirty="0"/>
              <a:t> data input yang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variabel-variabel</a:t>
            </a:r>
            <a:r>
              <a:rPr lang="en-ID" sz="1800" dirty="0"/>
              <a:t> </a:t>
            </a:r>
            <a:r>
              <a:rPr lang="en-ID" sz="1800" dirty="0" err="1"/>
              <a:t>prediktor</a:t>
            </a:r>
            <a:r>
              <a:rPr lang="en-ID" sz="1800" dirty="0"/>
              <a:t> yang </a:t>
            </a:r>
            <a:r>
              <a:rPr lang="en-ID" sz="1800" dirty="0" err="1"/>
              <a:t>dipilih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989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Forecasting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5259FF7-4575-4521-8390-C8099EBF75C5}"/>
              </a:ext>
            </a:extLst>
          </p:cNvPr>
          <p:cNvSpPr txBox="1">
            <a:spLocks/>
          </p:cNvSpPr>
          <p:nvPr/>
        </p:nvSpPr>
        <p:spPr>
          <a:xfrm>
            <a:off x="758952" y="2054352"/>
            <a:ext cx="3741928" cy="368458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1621F618-EAD3-4256-86A5-9B37862CD260}"/>
              </a:ext>
            </a:extLst>
          </p:cNvPr>
          <p:cNvSpPr txBox="1">
            <a:spLocks/>
          </p:cNvSpPr>
          <p:nvPr/>
        </p:nvSpPr>
        <p:spPr>
          <a:xfrm>
            <a:off x="621792" y="1119060"/>
            <a:ext cx="10671048" cy="1569276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7.  </a:t>
            </a:r>
            <a:r>
              <a:rPr lang="en-US" sz="1800" b="1" dirty="0" err="1"/>
              <a:t>Gunakan</a:t>
            </a:r>
            <a:r>
              <a:rPr lang="en-US" sz="1800" b="1" dirty="0"/>
              <a:t> Model </a:t>
            </a:r>
            <a:r>
              <a:rPr lang="en-US" sz="1800" b="1" dirty="0" err="1"/>
              <a:t>Peramalan</a:t>
            </a:r>
            <a:endParaRPr lang="en-US" sz="1800" b="1" dirty="0"/>
          </a:p>
          <a:p>
            <a:pPr>
              <a:buFontTx/>
              <a:buChar char="-"/>
            </a:pPr>
            <a:r>
              <a:rPr lang="en-ID" sz="1800" dirty="0"/>
              <a:t>Setelah model </a:t>
            </a:r>
            <a:r>
              <a:rPr lang="en-ID" sz="1800" dirty="0" err="1"/>
              <a:t>peramalan</a:t>
            </a:r>
            <a:r>
              <a:rPr lang="en-ID" sz="1800" dirty="0"/>
              <a:t> yang </a:t>
            </a:r>
            <a:r>
              <a:rPr lang="en-ID" sz="1800" dirty="0" err="1"/>
              <a:t>memadai</a:t>
            </a:r>
            <a:r>
              <a:rPr lang="en-ID" sz="1800" dirty="0"/>
              <a:t>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dikembangkan</a:t>
            </a:r>
            <a:r>
              <a:rPr lang="en-ID" sz="1800" dirty="0"/>
              <a:t>, </a:t>
            </a:r>
            <a:r>
              <a:rPr lang="en-ID" sz="1800" dirty="0" err="1"/>
              <a:t>gunakan</a:t>
            </a:r>
            <a:r>
              <a:rPr lang="en-ID" sz="1800" dirty="0"/>
              <a:t> model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meramalkan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masa </a:t>
            </a:r>
            <a:r>
              <a:rPr lang="en-ID" sz="1800" dirty="0" err="1"/>
              <a:t>depan</a:t>
            </a:r>
            <a:r>
              <a:rPr lang="en-ID" sz="1800" dirty="0"/>
              <a:t> </a:t>
            </a:r>
            <a:r>
              <a:rPr lang="en-ID" sz="1800" dirty="0" err="1"/>
              <a:t>berdasarkan</a:t>
            </a:r>
            <a:r>
              <a:rPr lang="en-ID" sz="1800" dirty="0"/>
              <a:t> data input yang </a:t>
            </a:r>
            <a:r>
              <a:rPr lang="en-ID" sz="1800" dirty="0" err="1"/>
              <a:t>relevan</a:t>
            </a:r>
            <a:endParaRPr lang="en-US" sz="1800" dirty="0"/>
          </a:p>
          <a:p>
            <a:pPr>
              <a:buFontTx/>
              <a:buChar char="-"/>
            </a:pPr>
            <a:r>
              <a:rPr lang="en-ID" sz="1800" dirty="0" err="1"/>
              <a:t>Perbarui</a:t>
            </a:r>
            <a:r>
              <a:rPr lang="en-ID" sz="1800" dirty="0"/>
              <a:t> dan monitor model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berkala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memastikan</a:t>
            </a:r>
            <a:r>
              <a:rPr lang="en-ID" sz="1800" dirty="0"/>
              <a:t> </a:t>
            </a:r>
            <a:r>
              <a:rPr lang="en-ID" sz="1800" dirty="0" err="1"/>
              <a:t>kelangsungan</a:t>
            </a:r>
            <a:r>
              <a:rPr lang="en-ID" sz="1800" dirty="0"/>
              <a:t> </a:t>
            </a:r>
            <a:r>
              <a:rPr lang="en-ID" sz="1800" dirty="0" err="1"/>
              <a:t>aktualisasi</a:t>
            </a:r>
            <a:r>
              <a:rPr lang="en-ID" sz="1800" dirty="0"/>
              <a:t> </a:t>
            </a:r>
            <a:r>
              <a:rPr lang="en-ID" sz="1800" dirty="0" err="1"/>
              <a:t>peramalan</a:t>
            </a:r>
            <a:r>
              <a:rPr lang="en-ID" sz="1800" dirty="0"/>
              <a:t> yang </a:t>
            </a:r>
            <a:r>
              <a:rPr lang="en-ID" sz="1800" dirty="0" err="1"/>
              <a:t>akurat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372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{977288F3-ED7C-44FA-A76E-5A7D4F4B71D3}tf78438558_win32</Template>
  <TotalTime>117</TotalTime>
  <Words>815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Sabon Next LT</vt:lpstr>
      <vt:lpstr>Office Theme</vt:lpstr>
      <vt:lpstr>Algoritma forecasting</vt:lpstr>
      <vt:lpstr>pembahasan</vt:lpstr>
      <vt:lpstr>Algoritma forecasting</vt:lpstr>
      <vt:lpstr>Kegunaan</vt:lpstr>
      <vt:lpstr>Kegunaan algoritma forecasting</vt:lpstr>
      <vt:lpstr>RUNTUTAN</vt:lpstr>
      <vt:lpstr>RUNTUTAN algoritma forecasting</vt:lpstr>
      <vt:lpstr>PowerPoint Presentation</vt:lpstr>
      <vt:lpstr>PowerPoint Presentation</vt:lpstr>
      <vt:lpstr>STUDI KASUS</vt:lpstr>
      <vt:lpstr>PERAMALAN PERSEDIAAN OBAT MENGGUNAKAN METODE TRIPLE EXPONENTIAL SMOOTHING</vt:lpstr>
      <vt:lpstr>Metode Triple Exponential Smoothing</vt:lpstr>
      <vt:lpstr>Analisis data trend lienar</vt:lpstr>
      <vt:lpstr>PowerPoint Presentation</vt:lpstr>
      <vt:lpstr>PowerPoint Presentation</vt:lpstr>
      <vt:lpstr>kesimpulan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forecasting</dc:title>
  <dc:subject/>
  <dc:creator>Melati Hidayati Mei Rahayu</dc:creator>
  <cp:lastModifiedBy>Melati Hidayati Mei Rahayu</cp:lastModifiedBy>
  <cp:revision>22</cp:revision>
  <dcterms:created xsi:type="dcterms:W3CDTF">2023-06-26T04:17:31Z</dcterms:created>
  <dcterms:modified xsi:type="dcterms:W3CDTF">2023-06-26T06:14:58Z</dcterms:modified>
</cp:coreProperties>
</file>