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Amatic SC"/>
      <p:regular r:id="rId23"/>
      <p:bold r:id="rId24"/>
    </p:embeddedFont>
    <p:embeddedFont>
      <p:font typeface="Source Code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AmaticSC-bold.fntdata"/><Relationship Id="rId23" Type="http://schemas.openxmlformats.org/officeDocument/2006/relationships/font" Target="fonts/AmaticSC-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8288f69d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8288f69d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8288f69d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8288f69d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8288f69d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8288f69d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8288f69d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8288f69d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08282d680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08282d680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08282d680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08282d680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8282d680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8282d680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8282d680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8282d680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8282d680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8282d680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8288f69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8288f69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8288f69d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8288f69d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8288f69d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8288f69d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javatpoint.com/java-oops-concepts" TargetMode="External"/><Relationship Id="rId4" Type="http://schemas.openxmlformats.org/officeDocument/2006/relationships/hyperlink" Target="https://www.javatpoint.com/object-and-class-in-java" TargetMode="External"/><Relationship Id="rId9" Type="http://schemas.openxmlformats.org/officeDocument/2006/relationships/hyperlink" Target="https://www.javatpoint.com/encapsulation" TargetMode="External"/><Relationship Id="rId5" Type="http://schemas.openxmlformats.org/officeDocument/2006/relationships/hyperlink" Target="https://www.javatpoint.com/object-and-class-in-java#class" TargetMode="External"/><Relationship Id="rId6" Type="http://schemas.openxmlformats.org/officeDocument/2006/relationships/hyperlink" Target="https://www.javatpoint.com/inheritance-in-java" TargetMode="External"/><Relationship Id="rId7" Type="http://schemas.openxmlformats.org/officeDocument/2006/relationships/hyperlink" Target="https://www.javatpoint.com/runtime-polymorphism-in-java" TargetMode="External"/><Relationship Id="rId8" Type="http://schemas.openxmlformats.org/officeDocument/2006/relationships/hyperlink" Target="https://www.javatpoint.com/abstract-class-in-jav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javatpoint.com/c-programming-language-tutorial" TargetMode="External"/><Relationship Id="rId4" Type="http://schemas.openxmlformats.org/officeDocument/2006/relationships/hyperlink" Target="https://www.javatpoint.com/cpp-tutoria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Features of java</a:t>
            </a:r>
            <a:endParaRPr b="1"/>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92850"/>
            <a:ext cx="8520600" cy="801000"/>
          </a:xfrm>
          <a:prstGeom prst="rect">
            <a:avLst/>
          </a:prstGeom>
          <a:solidFill>
            <a:srgbClr val="A64D79"/>
          </a:solidFill>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957">
                <a:solidFill>
                  <a:schemeClr val="lt2"/>
                </a:solidFill>
                <a:latin typeface="Times New Roman"/>
                <a:ea typeface="Times New Roman"/>
                <a:cs typeface="Times New Roman"/>
                <a:sym typeface="Times New Roman"/>
              </a:rPr>
              <a:t>High Performance </a:t>
            </a:r>
            <a:endParaRPr/>
          </a:p>
        </p:txBody>
      </p:sp>
      <p:sp>
        <p:nvSpPr>
          <p:cNvPr id="111" name="Google Shape;111;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33333"/>
                </a:solidFill>
                <a:highlight>
                  <a:srgbClr val="FFFFFF"/>
                </a:highlight>
                <a:latin typeface="Roboto"/>
                <a:ea typeface="Roboto"/>
                <a:cs typeface="Roboto"/>
                <a:sym typeface="Roboto"/>
              </a:rPr>
              <a:t>Java is faster than other traditional interpreted programming languages because Java bytecode is "close" to native code. It is still a little bit slower than a compiled language (e.g., C++). Java is an interpreted language that is why it is slower than compiled languages, e.g., C, C++, etc.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92850"/>
            <a:ext cx="8520600" cy="801000"/>
          </a:xfrm>
          <a:prstGeom prst="rect">
            <a:avLst/>
          </a:prstGeom>
          <a:solidFill>
            <a:srgbClr val="B45F06"/>
          </a:solidFill>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957">
                <a:solidFill>
                  <a:schemeClr val="lt2"/>
                </a:solidFill>
                <a:latin typeface="Times New Roman"/>
                <a:ea typeface="Times New Roman"/>
                <a:cs typeface="Times New Roman"/>
                <a:sym typeface="Times New Roman"/>
              </a:rPr>
              <a:t>Distributed</a:t>
            </a:r>
            <a:endParaRPr/>
          </a:p>
        </p:txBody>
      </p:sp>
      <p:sp>
        <p:nvSpPr>
          <p:cNvPr id="117" name="Google Shape;117;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33333"/>
                </a:solidFill>
                <a:highlight>
                  <a:srgbClr val="FFFFFF"/>
                </a:highlight>
                <a:latin typeface="Roboto"/>
                <a:ea typeface="Roboto"/>
                <a:cs typeface="Roboto"/>
                <a:sym typeface="Roboto"/>
              </a:rPr>
              <a:t>Java is distributed because it facilitates users to create distributed applications in Java. RMI and EJB are used for creating distributed applications. This feature of Java makes us able to access files by calling the methods from any machine on the internet.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292850"/>
            <a:ext cx="8520600" cy="801000"/>
          </a:xfrm>
          <a:prstGeom prst="rect">
            <a:avLst/>
          </a:prstGeom>
          <a:solidFill>
            <a:srgbClr val="0B5394"/>
          </a:solidFill>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957">
                <a:solidFill>
                  <a:schemeClr val="lt2"/>
                </a:solidFill>
                <a:latin typeface="Times New Roman"/>
                <a:ea typeface="Times New Roman"/>
                <a:cs typeface="Times New Roman"/>
                <a:sym typeface="Times New Roman"/>
              </a:rPr>
              <a:t>Multi-threaded</a:t>
            </a:r>
            <a:endParaRPr/>
          </a:p>
        </p:txBody>
      </p:sp>
      <p:sp>
        <p:nvSpPr>
          <p:cNvPr id="123" name="Google Shape;123;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33333"/>
                </a:solidFill>
                <a:highlight>
                  <a:srgbClr val="FFFFFF"/>
                </a:highlight>
                <a:latin typeface="Roboto"/>
                <a:ea typeface="Roboto"/>
                <a:cs typeface="Roboto"/>
                <a:sym typeface="Roboto"/>
              </a:rPr>
              <a:t>A thread is like a separate program, executing concurrently. We can write Java programs that deal with many tasks at once by defining multiple threads. The main advantage of multi-threading is that it doesn't occupy memory for each thread. It shares a common memory area. Threads are important for multi-media, Web applications, etc.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292850"/>
            <a:ext cx="8520600" cy="801000"/>
          </a:xfrm>
          <a:prstGeom prst="rect">
            <a:avLst/>
          </a:prstGeom>
          <a:solidFill>
            <a:srgbClr val="4C1130"/>
          </a:solidFill>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3957">
                <a:solidFill>
                  <a:schemeClr val="lt2"/>
                </a:solidFill>
                <a:latin typeface="Times New Roman"/>
                <a:ea typeface="Times New Roman"/>
                <a:cs typeface="Times New Roman"/>
                <a:sym typeface="Times New Roman"/>
              </a:rPr>
              <a:t>Dynamic</a:t>
            </a:r>
            <a:endParaRPr sz="3957">
              <a:solidFill>
                <a:schemeClr val="lt2"/>
              </a:solidFill>
              <a:latin typeface="Times New Roman"/>
              <a:ea typeface="Times New Roman"/>
              <a:cs typeface="Times New Roman"/>
              <a:sym typeface="Times New Roman"/>
            </a:endParaRPr>
          </a:p>
          <a:p>
            <a:pPr indent="0" lvl="0" marL="0" rtl="0" algn="just">
              <a:lnSpc>
                <a:spcPct val="130000"/>
              </a:lnSpc>
              <a:spcBef>
                <a:spcPts val="1400"/>
              </a:spcBef>
              <a:spcAft>
                <a:spcPts val="400"/>
              </a:spcAft>
              <a:buNone/>
            </a:pPr>
            <a:r>
              <a:t/>
            </a:r>
            <a:endParaRPr/>
          </a:p>
        </p:txBody>
      </p:sp>
      <p:sp>
        <p:nvSpPr>
          <p:cNvPr id="129" name="Google Shape;129;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33333"/>
                </a:solidFill>
                <a:highlight>
                  <a:srgbClr val="FFFFFF"/>
                </a:highlight>
                <a:latin typeface="Roboto"/>
                <a:ea typeface="Roboto"/>
                <a:cs typeface="Roboto"/>
                <a:sym typeface="Roboto"/>
              </a:rPr>
              <a:t>Java is a dynamic language. It supports the dynamic loading of classes. It means classes are loaded on demand. It also supports functions from its native languages, i.e., C and 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java are listed below:</a:t>
            </a:r>
            <a:endParaRPr/>
          </a:p>
        </p:txBody>
      </p:sp>
      <p:sp>
        <p:nvSpPr>
          <p:cNvPr id="63" name="Google Shape;63;p14"/>
          <p:cNvSpPr txBox="1"/>
          <p:nvPr>
            <p:ph idx="1" type="body"/>
          </p:nvPr>
        </p:nvSpPr>
        <p:spPr>
          <a:xfrm>
            <a:off x="327950" y="1131100"/>
            <a:ext cx="91440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3957">
                <a:latin typeface="Times New Roman"/>
                <a:ea typeface="Times New Roman"/>
                <a:cs typeface="Times New Roman"/>
                <a:sym typeface="Times New Roman"/>
              </a:rPr>
              <a:t>1. Simple 		2. Object-Oriented	 	   3. Portable		</a:t>
            </a:r>
            <a:endParaRPr sz="3957">
              <a:latin typeface="Times New Roman"/>
              <a:ea typeface="Times New Roman"/>
              <a:cs typeface="Times New Roman"/>
              <a:sym typeface="Times New Roman"/>
            </a:endParaRPr>
          </a:p>
          <a:p>
            <a:pPr indent="0" lvl="0" marL="0" rtl="0" algn="l">
              <a:spcBef>
                <a:spcPts val="1200"/>
              </a:spcBef>
              <a:spcAft>
                <a:spcPts val="0"/>
              </a:spcAft>
              <a:buNone/>
            </a:pPr>
            <a:r>
              <a:rPr lang="en" sz="3957">
                <a:latin typeface="Times New Roman"/>
                <a:ea typeface="Times New Roman"/>
                <a:cs typeface="Times New Roman"/>
                <a:sym typeface="Times New Roman"/>
              </a:rPr>
              <a:t>4. Platform independent	5. Secured	   6. Robust	</a:t>
            </a:r>
            <a:endParaRPr sz="3957">
              <a:latin typeface="Times New Roman"/>
              <a:ea typeface="Times New Roman"/>
              <a:cs typeface="Times New Roman"/>
              <a:sym typeface="Times New Roman"/>
            </a:endParaRPr>
          </a:p>
          <a:p>
            <a:pPr indent="0" lvl="0" marL="0" rtl="0" algn="l">
              <a:spcBef>
                <a:spcPts val="1200"/>
              </a:spcBef>
              <a:spcAft>
                <a:spcPts val="0"/>
              </a:spcAft>
              <a:buNone/>
            </a:pPr>
            <a:r>
              <a:rPr lang="en" sz="3957">
                <a:latin typeface="Times New Roman"/>
                <a:ea typeface="Times New Roman"/>
                <a:cs typeface="Times New Roman"/>
                <a:sym typeface="Times New Roman"/>
              </a:rPr>
              <a:t>7. Architecture neutral		8. Interpreted		</a:t>
            </a:r>
            <a:endParaRPr sz="3957">
              <a:latin typeface="Times New Roman"/>
              <a:ea typeface="Times New Roman"/>
              <a:cs typeface="Times New Roman"/>
              <a:sym typeface="Times New Roman"/>
            </a:endParaRPr>
          </a:p>
          <a:p>
            <a:pPr indent="0" lvl="0" marL="0" rtl="0" algn="l">
              <a:spcBef>
                <a:spcPts val="1200"/>
              </a:spcBef>
              <a:spcAft>
                <a:spcPts val="0"/>
              </a:spcAft>
              <a:buNone/>
            </a:pPr>
            <a:r>
              <a:rPr lang="en" sz="3957">
                <a:latin typeface="Times New Roman"/>
                <a:ea typeface="Times New Roman"/>
                <a:cs typeface="Times New Roman"/>
                <a:sym typeface="Times New Roman"/>
              </a:rPr>
              <a:t>9. High Performance 		10. </a:t>
            </a:r>
            <a:r>
              <a:rPr lang="en" sz="3993">
                <a:latin typeface="Times New Roman"/>
                <a:ea typeface="Times New Roman"/>
                <a:cs typeface="Times New Roman"/>
                <a:sym typeface="Times New Roman"/>
              </a:rPr>
              <a:t>Multithreaded</a:t>
            </a:r>
            <a:endParaRPr sz="6151">
              <a:latin typeface="Times New Roman"/>
              <a:ea typeface="Times New Roman"/>
              <a:cs typeface="Times New Roman"/>
              <a:sym typeface="Times New Roman"/>
            </a:endParaRPr>
          </a:p>
          <a:p>
            <a:pPr indent="0" lvl="0" marL="0" rtl="0" algn="l">
              <a:spcBef>
                <a:spcPts val="1200"/>
              </a:spcBef>
              <a:spcAft>
                <a:spcPts val="0"/>
              </a:spcAft>
              <a:buNone/>
            </a:pPr>
            <a:r>
              <a:rPr lang="en" sz="3957">
                <a:latin typeface="Times New Roman"/>
                <a:ea typeface="Times New Roman"/>
                <a:cs typeface="Times New Roman"/>
                <a:sym typeface="Times New Roman"/>
              </a:rPr>
              <a:t>11. Distributed	12. Dynamic</a:t>
            </a:r>
            <a:endParaRPr sz="3957">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a:solidFill>
            <a:srgbClr val="6D9EEB"/>
          </a:solidFill>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957">
                <a:solidFill>
                  <a:schemeClr val="lt2"/>
                </a:solidFill>
                <a:latin typeface="Times New Roman"/>
                <a:ea typeface="Times New Roman"/>
                <a:cs typeface="Times New Roman"/>
                <a:sym typeface="Times New Roman"/>
              </a:rPr>
              <a:t>Simple</a:t>
            </a:r>
            <a:endParaRPr/>
          </a:p>
        </p:txBody>
      </p:sp>
      <p:sp>
        <p:nvSpPr>
          <p:cNvPr id="69" name="Google Shape;69;p15"/>
          <p:cNvSpPr txBox="1"/>
          <p:nvPr>
            <p:ph idx="1" type="body"/>
          </p:nvPr>
        </p:nvSpPr>
        <p:spPr>
          <a:xfrm>
            <a:off x="311700" y="1152475"/>
            <a:ext cx="87222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Java is very easy to learn, and its syntax is simple, clean and easy to understand. Java language is a simple programming language because:</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Java syntax is based on C++ (so easier for programmers to learn it after C++).</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Java has removed many complicated and rarely-used features, for example, explicit pointers, operator overloading, etc.</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There is no need to remove unreferenced objects because there is an Automatic Garbage Collection in Java.</a:t>
            </a:r>
            <a:endParaRPr sz="1200">
              <a:solidFill>
                <a:srgbClr val="000000"/>
              </a:solidFill>
              <a:highlight>
                <a:srgbClr val="FFFFFF"/>
              </a:highlight>
              <a:latin typeface="Roboto"/>
              <a:ea typeface="Roboto"/>
              <a:cs typeface="Roboto"/>
              <a:sym typeface="Roboto"/>
            </a:endParaRPr>
          </a:p>
          <a:p>
            <a:pPr indent="0" lvl="0" marL="457200" rtl="0" algn="l">
              <a:lnSpc>
                <a:spcPct val="156250"/>
              </a:lnSpc>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333333"/>
              </a:solidFill>
              <a:highlight>
                <a:schemeClr val="accent2"/>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a:solidFill>
            <a:srgbClr val="674EA7"/>
          </a:solidFill>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957">
                <a:solidFill>
                  <a:schemeClr val="lt2"/>
                </a:solidFill>
                <a:latin typeface="Times New Roman"/>
                <a:ea typeface="Times New Roman"/>
                <a:cs typeface="Times New Roman"/>
                <a:sym typeface="Times New Roman"/>
              </a:rPr>
              <a:t>Object-Oriented</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Java is an </a:t>
            </a:r>
            <a:r>
              <a:rPr lang="en" sz="1200">
                <a:solidFill>
                  <a:srgbClr val="008000"/>
                </a:solidFill>
                <a:highlight>
                  <a:srgbClr val="FFFFFF"/>
                </a:highlight>
                <a:uFill>
                  <a:noFill/>
                </a:uFill>
                <a:latin typeface="Roboto"/>
                <a:ea typeface="Roboto"/>
                <a:cs typeface="Roboto"/>
                <a:sym typeface="Roboto"/>
                <a:hlinkClick r:id="rId3">
                  <a:extLst>
                    <a:ext uri="{A12FA001-AC4F-418D-AE19-62706E023703}">
                      <ahyp:hlinkClr val="tx"/>
                    </a:ext>
                  </a:extLst>
                </a:hlinkClick>
              </a:rPr>
              <a:t>object-oriented</a:t>
            </a:r>
            <a:r>
              <a:rPr lang="en" sz="1200">
                <a:solidFill>
                  <a:srgbClr val="333333"/>
                </a:solidFill>
                <a:highlight>
                  <a:srgbClr val="FFFFFF"/>
                </a:highlight>
                <a:latin typeface="Roboto"/>
                <a:ea typeface="Roboto"/>
                <a:cs typeface="Roboto"/>
                <a:sym typeface="Roboto"/>
              </a:rPr>
              <a:t> programming language. Everything in Java is an object. Object-oriented means we organize our software as a combination of different types of objects that incorporate both data and behavior.</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Object-oriented programming (OOPs) is a methodology that simplifies software development and maintenance by providing some rules.</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Basic concepts of OOPs are:</a:t>
            </a:r>
            <a:endParaRPr sz="1200">
              <a:solidFill>
                <a:srgbClr val="333333"/>
              </a:solidFill>
              <a:highlight>
                <a:srgbClr val="FFFFFF"/>
              </a:highlight>
              <a:latin typeface="Roboto"/>
              <a:ea typeface="Roboto"/>
              <a:cs typeface="Roboto"/>
              <a:sym typeface="Roboto"/>
            </a:endParaRPr>
          </a:p>
          <a:p>
            <a:pPr indent="-299085" lvl="0" marL="457200" marR="25400" rtl="0" algn="l">
              <a:lnSpc>
                <a:spcPct val="156250"/>
              </a:lnSpc>
              <a:spcBef>
                <a:spcPts val="1500"/>
              </a:spcBef>
              <a:spcAft>
                <a:spcPts val="0"/>
              </a:spcAft>
              <a:buClr>
                <a:srgbClr val="000000"/>
              </a:buClr>
              <a:buSzPct val="100000"/>
              <a:buFont typeface="Roboto"/>
              <a:buAutoNum type="arabicPeriod"/>
            </a:pPr>
            <a:r>
              <a:rPr lang="en" sz="1200">
                <a:solidFill>
                  <a:srgbClr val="008000"/>
                </a:solidFill>
                <a:highlight>
                  <a:srgbClr val="FFFFFF"/>
                </a:highlight>
                <a:uFill>
                  <a:noFill/>
                </a:uFill>
                <a:latin typeface="Roboto"/>
                <a:ea typeface="Roboto"/>
                <a:cs typeface="Roboto"/>
                <a:sym typeface="Roboto"/>
                <a:hlinkClick r:id="rId4">
                  <a:extLst>
                    <a:ext uri="{A12FA001-AC4F-418D-AE19-62706E023703}">
                      <ahyp:hlinkClr val="tx"/>
                    </a:ext>
                  </a:extLst>
                </a:hlinkClick>
              </a:rPr>
              <a:t>Object</a:t>
            </a:r>
            <a:endParaRPr sz="1200">
              <a:solidFill>
                <a:srgbClr val="008000"/>
              </a:solidFill>
              <a:highlight>
                <a:srgbClr val="FFFFFF"/>
              </a:highlight>
              <a:latin typeface="Roboto"/>
              <a:ea typeface="Roboto"/>
              <a:cs typeface="Roboto"/>
              <a:sym typeface="Roboto"/>
            </a:endParaRPr>
          </a:p>
          <a:p>
            <a:pPr indent="-299085" lvl="0" marL="457200" marR="25400" rtl="0" algn="l">
              <a:lnSpc>
                <a:spcPct val="156250"/>
              </a:lnSpc>
              <a:spcBef>
                <a:spcPts val="0"/>
              </a:spcBef>
              <a:spcAft>
                <a:spcPts val="0"/>
              </a:spcAft>
              <a:buClr>
                <a:srgbClr val="000000"/>
              </a:buClr>
              <a:buSzPct val="100000"/>
              <a:buFont typeface="Roboto"/>
              <a:buAutoNum type="arabicPeriod"/>
            </a:pPr>
            <a:r>
              <a:rPr lang="en" sz="1200">
                <a:solidFill>
                  <a:srgbClr val="008000"/>
                </a:solidFill>
                <a:highlight>
                  <a:srgbClr val="FFFFFF"/>
                </a:highlight>
                <a:uFill>
                  <a:noFill/>
                </a:uFill>
                <a:latin typeface="Roboto"/>
                <a:ea typeface="Roboto"/>
                <a:cs typeface="Roboto"/>
                <a:sym typeface="Roboto"/>
                <a:hlinkClick r:id="rId5">
                  <a:extLst>
                    <a:ext uri="{A12FA001-AC4F-418D-AE19-62706E023703}">
                      <ahyp:hlinkClr val="tx"/>
                    </a:ext>
                  </a:extLst>
                </a:hlinkClick>
              </a:rPr>
              <a:t>Class</a:t>
            </a:r>
            <a:endParaRPr sz="1200">
              <a:solidFill>
                <a:srgbClr val="008000"/>
              </a:solidFill>
              <a:highlight>
                <a:srgbClr val="FFFFFF"/>
              </a:highlight>
              <a:latin typeface="Roboto"/>
              <a:ea typeface="Roboto"/>
              <a:cs typeface="Roboto"/>
              <a:sym typeface="Roboto"/>
            </a:endParaRPr>
          </a:p>
          <a:p>
            <a:pPr indent="-299085" lvl="0" marL="457200" marR="25400" rtl="0" algn="l">
              <a:lnSpc>
                <a:spcPct val="156250"/>
              </a:lnSpc>
              <a:spcBef>
                <a:spcPts val="0"/>
              </a:spcBef>
              <a:spcAft>
                <a:spcPts val="0"/>
              </a:spcAft>
              <a:buClr>
                <a:srgbClr val="000000"/>
              </a:buClr>
              <a:buSzPct val="100000"/>
              <a:buFont typeface="Roboto"/>
              <a:buAutoNum type="arabicPeriod"/>
            </a:pPr>
            <a:r>
              <a:rPr lang="en" sz="1200">
                <a:solidFill>
                  <a:srgbClr val="008000"/>
                </a:solidFill>
                <a:highlight>
                  <a:srgbClr val="FFFFFF"/>
                </a:highlight>
                <a:uFill>
                  <a:noFill/>
                </a:uFill>
                <a:latin typeface="Roboto"/>
                <a:ea typeface="Roboto"/>
                <a:cs typeface="Roboto"/>
                <a:sym typeface="Roboto"/>
                <a:hlinkClick r:id="rId6">
                  <a:extLst>
                    <a:ext uri="{A12FA001-AC4F-418D-AE19-62706E023703}">
                      <ahyp:hlinkClr val="tx"/>
                    </a:ext>
                  </a:extLst>
                </a:hlinkClick>
              </a:rPr>
              <a:t>Inheritance</a:t>
            </a:r>
            <a:endParaRPr sz="1200">
              <a:solidFill>
                <a:srgbClr val="008000"/>
              </a:solidFill>
              <a:highlight>
                <a:srgbClr val="FFFFFF"/>
              </a:highlight>
              <a:latin typeface="Roboto"/>
              <a:ea typeface="Roboto"/>
              <a:cs typeface="Roboto"/>
              <a:sym typeface="Roboto"/>
            </a:endParaRPr>
          </a:p>
          <a:p>
            <a:pPr indent="-299085" lvl="0" marL="457200" marR="25400" rtl="0" algn="l">
              <a:lnSpc>
                <a:spcPct val="156250"/>
              </a:lnSpc>
              <a:spcBef>
                <a:spcPts val="0"/>
              </a:spcBef>
              <a:spcAft>
                <a:spcPts val="0"/>
              </a:spcAft>
              <a:buClr>
                <a:srgbClr val="000000"/>
              </a:buClr>
              <a:buSzPct val="100000"/>
              <a:buFont typeface="Roboto"/>
              <a:buAutoNum type="arabicPeriod"/>
            </a:pPr>
            <a:r>
              <a:rPr lang="en" sz="1200">
                <a:solidFill>
                  <a:srgbClr val="008000"/>
                </a:solidFill>
                <a:highlight>
                  <a:srgbClr val="FFFFFF"/>
                </a:highlight>
                <a:uFill>
                  <a:noFill/>
                </a:uFill>
                <a:latin typeface="Roboto"/>
                <a:ea typeface="Roboto"/>
                <a:cs typeface="Roboto"/>
                <a:sym typeface="Roboto"/>
                <a:hlinkClick r:id="rId7">
                  <a:extLst>
                    <a:ext uri="{A12FA001-AC4F-418D-AE19-62706E023703}">
                      <ahyp:hlinkClr val="tx"/>
                    </a:ext>
                  </a:extLst>
                </a:hlinkClick>
              </a:rPr>
              <a:t>Polymorphism</a:t>
            </a:r>
            <a:endParaRPr sz="1200">
              <a:solidFill>
                <a:srgbClr val="008000"/>
              </a:solidFill>
              <a:highlight>
                <a:srgbClr val="FFFFFF"/>
              </a:highlight>
              <a:latin typeface="Roboto"/>
              <a:ea typeface="Roboto"/>
              <a:cs typeface="Roboto"/>
              <a:sym typeface="Roboto"/>
            </a:endParaRPr>
          </a:p>
          <a:p>
            <a:pPr indent="-299085" lvl="0" marL="457200" marR="25400" rtl="0" algn="l">
              <a:lnSpc>
                <a:spcPct val="156250"/>
              </a:lnSpc>
              <a:spcBef>
                <a:spcPts val="0"/>
              </a:spcBef>
              <a:spcAft>
                <a:spcPts val="0"/>
              </a:spcAft>
              <a:buClr>
                <a:srgbClr val="000000"/>
              </a:buClr>
              <a:buSzPct val="100000"/>
              <a:buFont typeface="Roboto"/>
              <a:buAutoNum type="arabicPeriod"/>
            </a:pPr>
            <a:r>
              <a:rPr lang="en" sz="1200">
                <a:solidFill>
                  <a:srgbClr val="008000"/>
                </a:solidFill>
                <a:highlight>
                  <a:srgbClr val="FFFFFF"/>
                </a:highlight>
                <a:uFill>
                  <a:noFill/>
                </a:uFill>
                <a:latin typeface="Roboto"/>
                <a:ea typeface="Roboto"/>
                <a:cs typeface="Roboto"/>
                <a:sym typeface="Roboto"/>
                <a:hlinkClick r:id="rId8">
                  <a:extLst>
                    <a:ext uri="{A12FA001-AC4F-418D-AE19-62706E023703}">
                      <ahyp:hlinkClr val="tx"/>
                    </a:ext>
                  </a:extLst>
                </a:hlinkClick>
              </a:rPr>
              <a:t>Abstraction</a:t>
            </a:r>
            <a:endParaRPr sz="1200">
              <a:solidFill>
                <a:srgbClr val="008000"/>
              </a:solidFill>
              <a:highlight>
                <a:srgbClr val="FFFFFF"/>
              </a:highlight>
              <a:latin typeface="Roboto"/>
              <a:ea typeface="Roboto"/>
              <a:cs typeface="Roboto"/>
              <a:sym typeface="Roboto"/>
            </a:endParaRPr>
          </a:p>
          <a:p>
            <a:pPr indent="-299085" lvl="0" marL="457200" marR="25400" rtl="0" algn="l">
              <a:lnSpc>
                <a:spcPct val="156250"/>
              </a:lnSpc>
              <a:spcBef>
                <a:spcPts val="0"/>
              </a:spcBef>
              <a:spcAft>
                <a:spcPts val="0"/>
              </a:spcAft>
              <a:buClr>
                <a:srgbClr val="000000"/>
              </a:buClr>
              <a:buSzPct val="100000"/>
              <a:buFont typeface="Roboto"/>
              <a:buAutoNum type="arabicPeriod"/>
            </a:pPr>
            <a:r>
              <a:rPr lang="en" sz="1200">
                <a:solidFill>
                  <a:srgbClr val="008000"/>
                </a:solidFill>
                <a:highlight>
                  <a:srgbClr val="FFFFFF"/>
                </a:highlight>
                <a:uFill>
                  <a:noFill/>
                </a:uFill>
                <a:latin typeface="Roboto"/>
                <a:ea typeface="Roboto"/>
                <a:cs typeface="Roboto"/>
                <a:sym typeface="Roboto"/>
                <a:hlinkClick r:id="rId9">
                  <a:extLst>
                    <a:ext uri="{A12FA001-AC4F-418D-AE19-62706E023703}">
                      <ahyp:hlinkClr val="tx"/>
                    </a:ext>
                  </a:extLst>
                </a:hlinkClick>
              </a:rPr>
              <a:t>Encapsulation</a:t>
            </a:r>
            <a:endParaRPr sz="1200">
              <a:solidFill>
                <a:srgbClr val="008000"/>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a:solidFill>
            <a:srgbClr val="333333"/>
          </a:solidFill>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3957">
                <a:solidFill>
                  <a:schemeClr val="lt2"/>
                </a:solidFill>
                <a:latin typeface="Times New Roman"/>
                <a:ea typeface="Times New Roman"/>
                <a:cs typeface="Times New Roman"/>
                <a:sym typeface="Times New Roman"/>
              </a:rPr>
              <a:t>Platform independent</a:t>
            </a:r>
            <a:endParaRPr sz="3957">
              <a:solidFill>
                <a:schemeClr val="lt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3957">
                <a:solidFill>
                  <a:schemeClr val="lt2"/>
                </a:solidFill>
                <a:latin typeface="Times New Roman"/>
                <a:ea typeface="Times New Roman"/>
                <a:cs typeface="Times New Roman"/>
                <a:sym typeface="Times New Roman"/>
              </a:rPr>
              <a:t> </a:t>
            </a:r>
            <a:endParaRPr sz="3957">
              <a:solidFill>
                <a:schemeClr val="lt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Java is platform independent because it is different from other languages like </a:t>
            </a:r>
            <a:r>
              <a:rPr lang="en" sz="1200">
                <a:solidFill>
                  <a:srgbClr val="008000"/>
                </a:solidFill>
                <a:highlight>
                  <a:srgbClr val="FFFFFF"/>
                </a:highlight>
                <a:uFill>
                  <a:noFill/>
                </a:uFill>
                <a:latin typeface="Roboto"/>
                <a:ea typeface="Roboto"/>
                <a:cs typeface="Roboto"/>
                <a:sym typeface="Roboto"/>
                <a:hlinkClick r:id="rId3">
                  <a:extLst>
                    <a:ext uri="{A12FA001-AC4F-418D-AE19-62706E023703}">
                      <ahyp:hlinkClr val="tx"/>
                    </a:ext>
                  </a:extLst>
                </a:hlinkClick>
              </a:rPr>
              <a:t>C</a:t>
            </a:r>
            <a:r>
              <a:rPr lang="en" sz="1200">
                <a:solidFill>
                  <a:srgbClr val="333333"/>
                </a:solidFill>
                <a:highlight>
                  <a:srgbClr val="FFFFFF"/>
                </a:highlight>
                <a:latin typeface="Roboto"/>
                <a:ea typeface="Roboto"/>
                <a:cs typeface="Roboto"/>
                <a:sym typeface="Roboto"/>
              </a:rPr>
              <a:t>, </a:t>
            </a:r>
            <a:r>
              <a:rPr lang="en" sz="1200">
                <a:solidFill>
                  <a:srgbClr val="008000"/>
                </a:solidFill>
                <a:highlight>
                  <a:srgbClr val="FFFFFF"/>
                </a:highlight>
                <a:uFill>
                  <a:noFill/>
                </a:uFill>
                <a:latin typeface="Roboto"/>
                <a:ea typeface="Roboto"/>
                <a:cs typeface="Roboto"/>
                <a:sym typeface="Roboto"/>
                <a:hlinkClick r:id="rId4">
                  <a:extLst>
                    <a:ext uri="{A12FA001-AC4F-418D-AE19-62706E023703}">
                      <ahyp:hlinkClr val="tx"/>
                    </a:ext>
                  </a:extLst>
                </a:hlinkClick>
              </a:rPr>
              <a:t>C++</a:t>
            </a:r>
            <a:r>
              <a:rPr lang="en" sz="1200">
                <a:solidFill>
                  <a:srgbClr val="333333"/>
                </a:solidFill>
                <a:highlight>
                  <a:srgbClr val="FFFFFF"/>
                </a:highlight>
                <a:latin typeface="Roboto"/>
                <a:ea typeface="Roboto"/>
                <a:cs typeface="Roboto"/>
                <a:sym typeface="Roboto"/>
              </a:rPr>
              <a:t>, etc. which are compiled into platform specific machines while Java is a write once, run anywhere language. A platform is the hardware or software environment in which a program runs.</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There are two types of platforms software-based and hardware-based. Java provides a software-based platform.</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The Java platform differs from most other platforms in the sense that it is a software-based platform that runs on top of other hardware-based platforms. It has two components:</a:t>
            </a:r>
            <a:endParaRPr sz="1200">
              <a:solidFill>
                <a:srgbClr val="333333"/>
              </a:solidFill>
              <a:highlight>
                <a:srgbClr val="FFFFFF"/>
              </a:highlight>
              <a:latin typeface="Roboto"/>
              <a:ea typeface="Roboto"/>
              <a:cs typeface="Roboto"/>
              <a:sym typeface="Roboto"/>
            </a:endParaRPr>
          </a:p>
          <a:p>
            <a:pPr indent="-297180" lvl="0" marL="457200" marR="25400" rtl="0" algn="l">
              <a:lnSpc>
                <a:spcPct val="156250"/>
              </a:lnSpc>
              <a:spcBef>
                <a:spcPts val="1500"/>
              </a:spcBef>
              <a:spcAft>
                <a:spcPts val="0"/>
              </a:spcAft>
              <a:buClr>
                <a:srgbClr val="000000"/>
              </a:buClr>
              <a:buSzPct val="100000"/>
              <a:buFont typeface="Roboto"/>
              <a:buAutoNum type="arabicPeriod"/>
            </a:pPr>
            <a:r>
              <a:rPr lang="en" sz="1200">
                <a:solidFill>
                  <a:srgbClr val="000000"/>
                </a:solidFill>
                <a:highlight>
                  <a:srgbClr val="FFFFFF"/>
                </a:highlight>
                <a:latin typeface="Roboto"/>
                <a:ea typeface="Roboto"/>
                <a:cs typeface="Roboto"/>
                <a:sym typeface="Roboto"/>
              </a:rPr>
              <a:t>Runtime Environment</a:t>
            </a:r>
            <a:endParaRPr sz="1200">
              <a:solidFill>
                <a:srgbClr val="000000"/>
              </a:solidFill>
              <a:highlight>
                <a:srgbClr val="FFFFFF"/>
              </a:highlight>
              <a:latin typeface="Roboto"/>
              <a:ea typeface="Roboto"/>
              <a:cs typeface="Roboto"/>
              <a:sym typeface="Roboto"/>
            </a:endParaRPr>
          </a:p>
          <a:p>
            <a:pPr indent="-297180" lvl="0" marL="457200" marR="25400" rtl="0" algn="l">
              <a:lnSpc>
                <a:spcPct val="156250"/>
              </a:lnSpc>
              <a:spcBef>
                <a:spcPts val="0"/>
              </a:spcBef>
              <a:spcAft>
                <a:spcPts val="0"/>
              </a:spcAft>
              <a:buClr>
                <a:srgbClr val="000000"/>
              </a:buClr>
              <a:buSzPct val="100000"/>
              <a:buFont typeface="Roboto"/>
              <a:buAutoNum type="arabicPeriod"/>
            </a:pPr>
            <a:r>
              <a:rPr lang="en" sz="1200">
                <a:solidFill>
                  <a:srgbClr val="000000"/>
                </a:solidFill>
                <a:highlight>
                  <a:srgbClr val="FFFFFF"/>
                </a:highlight>
                <a:latin typeface="Roboto"/>
                <a:ea typeface="Roboto"/>
                <a:cs typeface="Roboto"/>
                <a:sym typeface="Roboto"/>
              </a:rPr>
              <a:t>API(Application Programming Interface)</a:t>
            </a:r>
            <a:endParaRPr sz="1200">
              <a:solidFill>
                <a:srgbClr val="000000"/>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t/>
            </a:r>
            <a:endParaRPr sz="3957">
              <a:solidFill>
                <a:schemeClr val="lt2"/>
              </a:solidFill>
              <a:latin typeface="Times New Roman"/>
              <a:ea typeface="Times New Roman"/>
              <a:cs typeface="Times New Roman"/>
              <a:sym typeface="Times New Roman"/>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a:solidFill>
            <a:srgbClr val="C27BA0"/>
          </a:solidFill>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957">
                <a:solidFill>
                  <a:schemeClr val="lt2"/>
                </a:solidFill>
                <a:latin typeface="Times New Roman"/>
                <a:ea typeface="Times New Roman"/>
                <a:cs typeface="Times New Roman"/>
                <a:sym typeface="Times New Roman"/>
              </a:rPr>
              <a:t>Portable</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Java is portable because it facilitates you to carry the Java bytecode to any platform.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rgbClr val="333333"/>
                </a:solidFill>
                <a:highlight>
                  <a:srgbClr val="FFFFFF"/>
                </a:highlight>
                <a:latin typeface="Roboto"/>
                <a:ea typeface="Roboto"/>
                <a:cs typeface="Roboto"/>
                <a:sym typeface="Roboto"/>
              </a:rPr>
              <a:t>It doesn't require any implementation.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a:solidFill>
            <a:srgbClr val="76A5AF"/>
          </a:solidFill>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957">
                <a:solidFill>
                  <a:schemeClr val="lt2"/>
                </a:solidFill>
                <a:latin typeface="Times New Roman"/>
                <a:ea typeface="Times New Roman"/>
                <a:cs typeface="Times New Roman"/>
                <a:sym typeface="Times New Roman"/>
              </a:rPr>
              <a:t>Secured	</a:t>
            </a:r>
            <a:endParaRPr/>
          </a:p>
        </p:txBody>
      </p:sp>
      <p:sp>
        <p:nvSpPr>
          <p:cNvPr id="93" name="Google Shape;93;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Java is best known for its security. With Java, we can develop virus-free systems. Java is secured because:</a:t>
            </a:r>
            <a:endParaRPr sz="1200">
              <a:solidFill>
                <a:srgbClr val="333333"/>
              </a:solidFill>
              <a:highlight>
                <a:srgbClr val="FFFFFF"/>
              </a:highlight>
              <a:latin typeface="Roboto"/>
              <a:ea typeface="Roboto"/>
              <a:cs typeface="Roboto"/>
              <a:sym typeface="Roboto"/>
            </a:endParaRPr>
          </a:p>
          <a:p>
            <a:pPr indent="-304800" lvl="0" marL="457200" rtl="0" algn="l">
              <a:lnSpc>
                <a:spcPct val="156250"/>
              </a:lnSpc>
              <a:spcBef>
                <a:spcPts val="1500"/>
              </a:spcBef>
              <a:spcAft>
                <a:spcPts val="0"/>
              </a:spcAft>
              <a:buClr>
                <a:srgbClr val="000000"/>
              </a:buClr>
              <a:buSzPts val="1200"/>
              <a:buFont typeface="Roboto"/>
              <a:buChar char="●"/>
            </a:pPr>
            <a:r>
              <a:rPr b="1" lang="en" sz="1200">
                <a:solidFill>
                  <a:srgbClr val="000000"/>
                </a:solidFill>
                <a:highlight>
                  <a:srgbClr val="FFFFFF"/>
                </a:highlight>
                <a:latin typeface="Roboto"/>
                <a:ea typeface="Roboto"/>
                <a:cs typeface="Roboto"/>
                <a:sym typeface="Roboto"/>
              </a:rPr>
              <a:t>No explicit pointer</a:t>
            </a:r>
            <a:endParaRPr b="1" sz="1200">
              <a:solidFill>
                <a:srgbClr val="000000"/>
              </a:solidFill>
              <a:highlight>
                <a:srgbClr val="FFFFFF"/>
              </a:highlight>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Char char="●"/>
            </a:pPr>
            <a:r>
              <a:rPr b="1" lang="en" sz="1200">
                <a:solidFill>
                  <a:srgbClr val="000000"/>
                </a:solidFill>
                <a:highlight>
                  <a:srgbClr val="FFFFFF"/>
                </a:highlight>
                <a:latin typeface="Roboto"/>
                <a:ea typeface="Roboto"/>
                <a:cs typeface="Roboto"/>
                <a:sym typeface="Roboto"/>
              </a:rPr>
              <a:t>Java Programs run inside a virtual machine sandbox</a:t>
            </a:r>
            <a:endParaRPr b="1"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b="1" lang="en" sz="1200">
                <a:solidFill>
                  <a:srgbClr val="000000"/>
                </a:solidFill>
                <a:highlight>
                  <a:srgbClr val="FFFFFF"/>
                </a:highlight>
                <a:latin typeface="Roboto"/>
                <a:ea typeface="Roboto"/>
                <a:cs typeface="Roboto"/>
                <a:sym typeface="Roboto"/>
              </a:rPr>
              <a:t>Classloader:</a:t>
            </a:r>
            <a:r>
              <a:rPr lang="en" sz="1200">
                <a:solidFill>
                  <a:srgbClr val="000000"/>
                </a:solidFill>
                <a:highlight>
                  <a:srgbClr val="FFFFFF"/>
                </a:highlight>
                <a:latin typeface="Roboto"/>
                <a:ea typeface="Roboto"/>
                <a:cs typeface="Roboto"/>
                <a:sym typeface="Roboto"/>
              </a:rPr>
              <a:t> Classloader in Java is a part of the Java Runtime Environment (JRE) which is used to load Java classes into the Java Virtual Machine dynamically. It adds security by separating the package for the classes of the local file system from those that are imported from network sources.</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b="1" lang="en" sz="1200">
                <a:solidFill>
                  <a:srgbClr val="000000"/>
                </a:solidFill>
                <a:highlight>
                  <a:srgbClr val="FFFFFF"/>
                </a:highlight>
                <a:latin typeface="Roboto"/>
                <a:ea typeface="Roboto"/>
                <a:cs typeface="Roboto"/>
                <a:sym typeface="Roboto"/>
              </a:rPr>
              <a:t>Bytecode Verifier:</a:t>
            </a:r>
            <a:r>
              <a:rPr lang="en" sz="1200">
                <a:solidFill>
                  <a:srgbClr val="000000"/>
                </a:solidFill>
                <a:highlight>
                  <a:srgbClr val="FFFFFF"/>
                </a:highlight>
                <a:latin typeface="Roboto"/>
                <a:ea typeface="Roboto"/>
                <a:cs typeface="Roboto"/>
                <a:sym typeface="Roboto"/>
              </a:rPr>
              <a:t> It checks the code fragments for illegal code that can violate access rights to objects.</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b="1" lang="en" sz="1200">
                <a:solidFill>
                  <a:srgbClr val="000000"/>
                </a:solidFill>
                <a:highlight>
                  <a:srgbClr val="FFFFFF"/>
                </a:highlight>
                <a:latin typeface="Roboto"/>
                <a:ea typeface="Roboto"/>
                <a:cs typeface="Roboto"/>
                <a:sym typeface="Roboto"/>
              </a:rPr>
              <a:t>Security Manager:</a:t>
            </a:r>
            <a:r>
              <a:rPr lang="en" sz="1200">
                <a:solidFill>
                  <a:srgbClr val="000000"/>
                </a:solidFill>
                <a:highlight>
                  <a:srgbClr val="FFFFFF"/>
                </a:highlight>
                <a:latin typeface="Roboto"/>
                <a:ea typeface="Roboto"/>
                <a:cs typeface="Roboto"/>
                <a:sym typeface="Roboto"/>
              </a:rPr>
              <a:t> It determines what resources a class can access such as reading and writing to the local disk.</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a:solidFill>
            <a:srgbClr val="073763"/>
          </a:solidFill>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957">
                <a:solidFill>
                  <a:schemeClr val="lt2"/>
                </a:solidFill>
                <a:latin typeface="Times New Roman"/>
                <a:ea typeface="Times New Roman"/>
                <a:cs typeface="Times New Roman"/>
                <a:sym typeface="Times New Roman"/>
              </a:rPr>
              <a:t>Robust</a:t>
            </a:r>
            <a:endParaRPr/>
          </a:p>
        </p:txBody>
      </p:sp>
      <p:sp>
        <p:nvSpPr>
          <p:cNvPr id="99" name="Google Shape;99;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The English mining of Robust is strong. Java is robust because:</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It uses strong memory management.</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There is a lack of pointers that avoids security problems.</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Java provides automatic garbage collection which runs on the Java Virtual Machine to get rid of objects which are not being used by a Java application anymore.</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There are exception handling and the type checking mechanism in Java. All these points make Java robust.</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92850"/>
            <a:ext cx="8520600" cy="801000"/>
          </a:xfrm>
          <a:prstGeom prst="rect">
            <a:avLst/>
          </a:prstGeom>
          <a:solidFill>
            <a:srgbClr val="6D9EEB"/>
          </a:solidFill>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957">
                <a:solidFill>
                  <a:schemeClr val="lt2"/>
                </a:solidFill>
                <a:latin typeface="Times New Roman"/>
                <a:ea typeface="Times New Roman"/>
                <a:cs typeface="Times New Roman"/>
                <a:sym typeface="Times New Roman"/>
              </a:rPr>
              <a:t>Architecture neutral	</a:t>
            </a:r>
            <a:endParaRPr/>
          </a:p>
        </p:txBody>
      </p:sp>
      <p:sp>
        <p:nvSpPr>
          <p:cNvPr id="105" name="Google Shape;105;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Java is architecture neutral because there are no implementation dependent features, for example, the size of primitive types is fixed.</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In C programming, int data type occupies 2 bytes of memory for 32-bit architecture and 4 bytes of memory for 64-bit architecture. However, it occupies 4 bytes of memory for both 32 and 64-bit architectures in Java.</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