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  <p:sldMasterId id="2147483727" r:id="rId2"/>
    <p:sldMasterId id="2147483734" r:id="rId3"/>
    <p:sldMasterId id="2147483741" r:id="rId4"/>
    <p:sldMasterId id="2147483748" r:id="rId5"/>
    <p:sldMasterId id="2147483758" r:id="rId6"/>
  </p:sldMasterIdLst>
  <p:notesMasterIdLst>
    <p:notesMasterId r:id="rId27"/>
  </p:notesMasterIdLst>
  <p:sldIdLst>
    <p:sldId id="293" r:id="rId7"/>
    <p:sldId id="295" r:id="rId8"/>
    <p:sldId id="296" r:id="rId9"/>
    <p:sldId id="306" r:id="rId10"/>
    <p:sldId id="307" r:id="rId11"/>
    <p:sldId id="308" r:id="rId12"/>
    <p:sldId id="309" r:id="rId13"/>
    <p:sldId id="315" r:id="rId14"/>
    <p:sldId id="310" r:id="rId15"/>
    <p:sldId id="299" r:id="rId16"/>
    <p:sldId id="300" r:id="rId17"/>
    <p:sldId id="312" r:id="rId18"/>
    <p:sldId id="311" r:id="rId19"/>
    <p:sldId id="301" r:id="rId20"/>
    <p:sldId id="302" r:id="rId21"/>
    <p:sldId id="313" r:id="rId22"/>
    <p:sldId id="314" r:id="rId23"/>
    <p:sldId id="303" r:id="rId24"/>
    <p:sldId id="304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F24"/>
    <a:srgbClr val="009950"/>
    <a:srgbClr val="80B940"/>
    <a:srgbClr val="1D4380"/>
    <a:srgbClr val="289FD7"/>
    <a:srgbClr val="3C454F"/>
    <a:srgbClr val="BDCD2C"/>
    <a:srgbClr val="617081"/>
    <a:srgbClr val="017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4" autoAdjust="0"/>
    <p:restoredTop sz="89528" autoAdjust="0"/>
  </p:normalViewPr>
  <p:slideViewPr>
    <p:cSldViewPr snapToGrid="0">
      <p:cViewPr varScale="1">
        <p:scale>
          <a:sx n="101" d="100"/>
          <a:sy n="10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90FE3-7537-4D15-A9F5-FDF1805FD5F8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C67A6-C0E7-47DF-97C2-CA9B11275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1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6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3038304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9163226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38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5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3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8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3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Secondary refining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66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77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2313139"/>
              </p:ext>
            </p:extLst>
          </p:nvPr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9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8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171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3C454F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6263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53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4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60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7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Secondary refining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4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259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652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2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99102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40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2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Secondary refining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77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5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16497"/>
            <a:ext cx="11079822" cy="92211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584200" y="1476596"/>
          <a:ext cx="11056420" cy="432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443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53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3C454F"/>
                          </a:solidFill>
                        </a:rPr>
                        <a:t>Content</a:t>
                      </a:r>
                    </a:p>
                    <a:p>
                      <a:endParaRPr lang="en-US" sz="1600" dirty="0">
                        <a:solidFill>
                          <a:srgbClr val="3C454F"/>
                        </a:solidFill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191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4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18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3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6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617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BDCD2C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27618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Secondary refining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71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03414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4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73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98" y="457199"/>
            <a:ext cx="4211227" cy="1936679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457432" cy="4873625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798" y="2604070"/>
            <a:ext cx="4211227" cy="326491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638425" y="5517221"/>
            <a:ext cx="5013325" cy="1026863"/>
          </a:xfrm>
        </p:spPr>
        <p:txBody>
          <a:bodyPr/>
          <a:lstStyle>
            <a:lvl1pPr>
              <a:defRPr>
                <a:solidFill>
                  <a:srgbClr val="289FD7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Title/role</a:t>
            </a:r>
          </a:p>
        </p:txBody>
      </p:sp>
    </p:spTree>
    <p:extLst>
      <p:ext uri="{BB962C8B-B14F-4D97-AF65-F5344CB8AC3E}">
        <p14:creationId xmlns:p14="http://schemas.microsoft.com/office/powerpoint/2010/main" val="1069162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175" y="1122363"/>
            <a:ext cx="1103444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175" y="3602038"/>
            <a:ext cx="1103444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0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98" y="2111604"/>
            <a:ext cx="11079822" cy="3980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1534096"/>
            <a:ext cx="11080750" cy="43759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cap="all" baseline="0"/>
            </a:lvl1pPr>
            <a:lvl5pPr>
              <a:defRPr/>
            </a:lvl5pPr>
          </a:lstStyle>
          <a:p>
            <a:pPr lvl="0"/>
            <a:r>
              <a:rPr lang="en-US" dirty="0" smtClean="0"/>
              <a:t>Secondary refining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1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97420" y="6256216"/>
            <a:ext cx="2743200" cy="365125"/>
          </a:xfrm>
          <a:prstGeom prst="rect">
            <a:avLst/>
          </a:prstGeom>
        </p:spPr>
        <p:txBody>
          <a:bodyPr/>
          <a:lstStyle/>
          <a:p>
            <a:fld id="{0A164282-434E-41D4-9582-783D542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1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33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9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6150" y="37658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Topic/Title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9829" y="5363109"/>
            <a:ext cx="5911921" cy="81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0" kern="1200">
          <a:solidFill>
            <a:srgbClr val="1D4380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B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BDC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BDCD2C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74" r:id="rId3"/>
    <p:sldLayoutId id="2147483730" r:id="rId4"/>
    <p:sldLayoutId id="2147483780" r:id="rId5"/>
    <p:sldLayoutId id="2147483731" r:id="rId6"/>
    <p:sldLayoutId id="2147483732" r:id="rId7"/>
    <p:sldLayoutId id="214748373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C45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75" r:id="rId3"/>
    <p:sldLayoutId id="2147483737" r:id="rId4"/>
    <p:sldLayoutId id="2147483781" r:id="rId5"/>
    <p:sldLayoutId id="2147483738" r:id="rId6"/>
    <p:sldLayoutId id="2147483739" r:id="rId7"/>
    <p:sldLayoutId id="2147483740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4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0171B0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6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76" r:id="rId3"/>
    <p:sldLayoutId id="2147483744" r:id="rId4"/>
    <p:sldLayoutId id="2147483782" r:id="rId5"/>
    <p:sldLayoutId id="2147483745" r:id="rId6"/>
    <p:sldLayoutId id="2147483746" r:id="rId7"/>
    <p:sldLayoutId id="214748374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61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289FD7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77" r:id="rId3"/>
    <p:sldLayoutId id="2147483751" r:id="rId4"/>
    <p:sldLayoutId id="2147483783" r:id="rId5"/>
    <p:sldLayoutId id="2147483752" r:id="rId6"/>
    <p:sldLayoutId id="2147483753" r:id="rId7"/>
    <p:sldLayoutId id="214748375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61708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61708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61708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1708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798" y="416496"/>
            <a:ext cx="11079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798" y="1876996"/>
            <a:ext cx="11079822" cy="42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8633" y="-1916710"/>
            <a:ext cx="1916710" cy="191671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516172" y="-1299953"/>
            <a:ext cx="848413" cy="683197"/>
          </a:xfrm>
          <a:prstGeom prst="rect">
            <a:avLst/>
          </a:prstGeom>
          <a:solidFill>
            <a:srgbClr val="2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468279" y="-1299953"/>
            <a:ext cx="848413" cy="683197"/>
          </a:xfrm>
          <a:prstGeom prst="rect">
            <a:avLst/>
          </a:prstGeom>
          <a:solidFill>
            <a:srgbClr val="80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67521" y="-1299953"/>
            <a:ext cx="848413" cy="683197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400774" y="-1299953"/>
            <a:ext cx="848413" cy="683197"/>
          </a:xfrm>
          <a:prstGeom prst="rect">
            <a:avLst/>
          </a:prstGeom>
          <a:solidFill>
            <a:srgbClr val="E34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34027" y="-1299953"/>
            <a:ext cx="848413" cy="683197"/>
          </a:xfrm>
          <a:prstGeom prst="rect">
            <a:avLst/>
          </a:prstGeom>
          <a:solidFill>
            <a:srgbClr val="017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304987" y="-1299953"/>
            <a:ext cx="848413" cy="683197"/>
          </a:xfrm>
          <a:prstGeom prst="rect">
            <a:avLst/>
          </a:prstGeom>
          <a:solidFill>
            <a:srgbClr val="1D4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23290" cy="6858000"/>
          </a:xfrm>
          <a:prstGeom prst="rect">
            <a:avLst/>
          </a:pr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897420" y="6274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rgbClr val="617081"/>
                </a:solidFill>
              </a:defRPr>
            </a:lvl1pPr>
          </a:lstStyle>
          <a:p>
            <a:fld id="{0D099E2A-118A-4377-8F98-2DF40BCBA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78" r:id="rId3"/>
    <p:sldLayoutId id="2147483761" r:id="rId4"/>
    <p:sldLayoutId id="2147483762" r:id="rId5"/>
    <p:sldLayoutId id="2147483763" r:id="rId6"/>
    <p:sldLayoutId id="214748376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rgbClr val="289FD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vsts-extension-samples/blob/master/contributions-guide/vss-extension.js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linsalmcorner.com/post/my-first-vso-extension-retry-build" TargetMode="External"/><Relationship Id="rId3" Type="http://schemas.openxmlformats.org/officeDocument/2006/relationships/hyperlink" Target="https://www.visualstudio.com/en-us/integrate/extensions/publish/overview" TargetMode="External"/><Relationship Id="rId7" Type="http://schemas.openxmlformats.org/officeDocument/2006/relationships/hyperlink" Target="https://www.visualstudio.com/en-us/integrate/extensions/get-started/visual-studio" TargetMode="External"/><Relationship Id="rId2" Type="http://schemas.openxmlformats.org/officeDocument/2006/relationships/hyperlink" Target="http://www.visualstudio.com/" TargetMode="Externa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www.visualstudio.com/en-us/integrate/extensions/overview" TargetMode="External"/><Relationship Id="rId5" Type="http://schemas.openxmlformats.org/officeDocument/2006/relationships/hyperlink" Target="https://github.com/Microsoft/vso-extension-samples" TargetMode="External"/><Relationship Id="rId4" Type="http://schemas.openxmlformats.org/officeDocument/2006/relationships/hyperlink" Target="https://visualstudiogallery.msdn.microsoft.com/a00f6cfc-4dbb-4b9a-a1b8-4d24bf46770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integrate/extensions/overview" TargetMode="External"/><Relationship Id="rId2" Type="http://schemas.openxmlformats.org/officeDocument/2006/relationships/hyperlink" Target="http://www.visualstudio.com/" TargetMode="Externa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www.visualstudio.com/en-us/integrate/api/over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150" y="2168424"/>
            <a:ext cx="10515600" cy="1325563"/>
          </a:xfrm>
        </p:spPr>
        <p:txBody>
          <a:bodyPr/>
          <a:lstStyle/>
          <a:p>
            <a:r>
              <a:rPr lang="et-EE" dirty="0" smtClean="0"/>
              <a:t>Visual Studio Team Services Extensions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6638425" y="4283326"/>
            <a:ext cx="5013325" cy="1026863"/>
          </a:xfrm>
        </p:spPr>
        <p:txBody>
          <a:bodyPr>
            <a:noAutofit/>
          </a:bodyPr>
          <a:lstStyle/>
          <a:p>
            <a:r>
              <a:rPr lang="et-EE" dirty="0">
                <a:solidFill>
                  <a:schemeClr val="accent6">
                    <a:lumMod val="40000"/>
                    <a:lumOff val="60000"/>
                    <a:alpha val="98000"/>
                  </a:schemeClr>
                </a:solidFill>
              </a:rPr>
              <a:t>Taavi Kõosaar</a:t>
            </a:r>
            <a:endParaRPr lang="en-US" dirty="0">
              <a:solidFill>
                <a:schemeClr val="accent6">
                  <a:lumMod val="40000"/>
                  <a:lumOff val="60000"/>
                  <a:alpha val="98000"/>
                </a:schemeClr>
              </a:solidFill>
            </a:endParaRPr>
          </a:p>
          <a:p>
            <a:r>
              <a:rPr lang="et-EE" dirty="0">
                <a:solidFill>
                  <a:schemeClr val="accent6">
                    <a:lumMod val="40000"/>
                    <a:lumOff val="60000"/>
                    <a:alpha val="98000"/>
                  </a:schemeClr>
                </a:solidFill>
              </a:rPr>
              <a:t>VS ALM </a:t>
            </a:r>
            <a:r>
              <a:rPr lang="et-EE" dirty="0" smtClean="0">
                <a:solidFill>
                  <a:schemeClr val="accent6">
                    <a:lumMod val="40000"/>
                    <a:lumOff val="60000"/>
                    <a:alpha val="98000"/>
                  </a:schemeClr>
                </a:solidFill>
              </a:rPr>
              <a:t>MVP</a:t>
            </a:r>
            <a:endParaRPr lang="en-US" dirty="0">
              <a:solidFill>
                <a:schemeClr val="accent6">
                  <a:lumMod val="40000"/>
                  <a:lumOff val="60000"/>
                  <a:alpha val="98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40000"/>
                  <a:lumOff val="60000"/>
                  <a:alpha val="98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  <a:alpha val="98000"/>
                  </a:schemeClr>
                </a:solidFill>
              </a:rPr>
              <a:t>Email: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  <a:alpha val="98000"/>
                  </a:schemeClr>
                </a:solidFill>
              </a:rPr>
              <a:t>tkoosaar</a:t>
            </a:r>
            <a:r>
              <a:rPr lang="et-EE" dirty="0" smtClean="0">
                <a:solidFill>
                  <a:schemeClr val="accent6">
                    <a:lumMod val="40000"/>
                    <a:lumOff val="60000"/>
                    <a:alpha val="98000"/>
                  </a:schemeClr>
                </a:solidFill>
              </a:rPr>
              <a:t>@windowslive.com</a:t>
            </a:r>
            <a:endParaRPr lang="en-US" dirty="0">
              <a:solidFill>
                <a:schemeClr val="accent6">
                  <a:lumMod val="40000"/>
                  <a:lumOff val="60000"/>
                  <a:alpha val="98000"/>
                </a:schemeClr>
              </a:solidFill>
            </a:endParaRPr>
          </a:p>
          <a:p>
            <a:r>
              <a:rPr lang="et-EE" dirty="0" smtClean="0">
                <a:solidFill>
                  <a:schemeClr val="accent6">
                    <a:lumMod val="40000"/>
                    <a:lumOff val="60000"/>
                    <a:alpha val="98000"/>
                  </a:schemeClr>
                </a:solidFill>
              </a:rPr>
              <a:t>@melborp | github.com/melborp</a:t>
            </a:r>
            <a:endParaRPr lang="en-US" dirty="0">
              <a:solidFill>
                <a:schemeClr val="accent6">
                  <a:lumMod val="40000"/>
                  <a:lumOff val="60000"/>
                  <a:alpha val="9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Demo: VSTS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92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smtClean="0"/>
              <a:t>Visual Studio Team Services Extensions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Are a powerful way to create integrated experiences and add capabilities to VSTS using standard platform APIs (UI Controls, JS library, REST apis, …)</a:t>
            </a:r>
          </a:p>
          <a:p>
            <a:r>
              <a:rPr lang="et-EE" dirty="0" smtClean="0"/>
              <a:t>Are packaged as vsix</a:t>
            </a:r>
            <a:r>
              <a:rPr lang="et-EE" dirty="0"/>
              <a:t> </a:t>
            </a:r>
            <a:r>
              <a:rPr lang="et-EE" dirty="0" smtClean="0"/>
              <a:t>and built on JavaScript, CSS, HTML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654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776" y="210062"/>
            <a:ext cx="3238500" cy="857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What can you extend?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dirty="0" smtClean="0"/>
              <a:t>Work Item Forms, hubs, </a:t>
            </a:r>
            <a:br>
              <a:rPr lang="et-EE" dirty="0" smtClean="0"/>
            </a:br>
            <a:r>
              <a:rPr lang="et-EE" dirty="0" smtClean="0"/>
              <a:t>menus</a:t>
            </a:r>
          </a:p>
          <a:p>
            <a:r>
              <a:rPr lang="et-EE" dirty="0" smtClean="0"/>
              <a:t>Add new build and release tasks</a:t>
            </a:r>
          </a:p>
          <a:p>
            <a:r>
              <a:rPr lang="et-EE" dirty="0" smtClean="0"/>
              <a:t>Integration to external service</a:t>
            </a:r>
            <a:br>
              <a:rPr lang="et-EE" dirty="0" smtClean="0"/>
            </a:br>
            <a:r>
              <a:rPr lang="et-EE" dirty="0" smtClean="0"/>
              <a:t>(e.g. Slack)</a:t>
            </a:r>
          </a:p>
          <a:p>
            <a:r>
              <a:rPr lang="et-EE" dirty="0" smtClean="0"/>
              <a:t>Add dashboard widgets</a:t>
            </a:r>
          </a:p>
          <a:p>
            <a:endParaRPr lang="et-EE" dirty="0" smtClean="0">
              <a:hlinkClick r:id="rId3"/>
            </a:endParaRPr>
          </a:p>
          <a:p>
            <a:r>
              <a:rPr lang="et-EE" dirty="0" smtClean="0">
                <a:hlinkClick r:id="rId3"/>
              </a:rPr>
              <a:t>Full </a:t>
            </a:r>
            <a:r>
              <a:rPr lang="et-EE" dirty="0">
                <a:hlinkClick r:id="rId3"/>
              </a:rPr>
              <a:t>list of extensibility </a:t>
            </a:r>
            <a:r>
              <a:rPr lang="et-EE" dirty="0" smtClean="0">
                <a:hlinkClick r:id="rId3"/>
              </a:rPr>
              <a:t>points</a:t>
            </a:r>
            <a:r>
              <a:rPr lang="et-EE" dirty="0" smtClean="0"/>
              <a:t> (json)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056" y="1230953"/>
            <a:ext cx="2204440" cy="2753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955" y="1418522"/>
            <a:ext cx="25622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What</a:t>
            </a:r>
            <a:r>
              <a:rPr lang="et-EE" dirty="0" smtClean="0"/>
              <a:t> </a:t>
            </a:r>
            <a:r>
              <a:rPr lang="et-EE" dirty="0" err="1" smtClean="0"/>
              <a:t>you</a:t>
            </a:r>
            <a:r>
              <a:rPr lang="et-EE" dirty="0" smtClean="0"/>
              <a:t> need?	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 smtClean="0"/>
              <a:t>An</a:t>
            </a:r>
            <a:r>
              <a:rPr lang="et-EE" dirty="0" smtClean="0"/>
              <a:t> </a:t>
            </a:r>
            <a:r>
              <a:rPr lang="et-EE" dirty="0" err="1" smtClean="0"/>
              <a:t>idea</a:t>
            </a:r>
            <a:r>
              <a:rPr lang="et-EE" dirty="0" smtClean="0"/>
              <a:t>!</a:t>
            </a:r>
          </a:p>
          <a:p>
            <a:r>
              <a:rPr lang="et-EE" dirty="0" err="1" smtClean="0"/>
              <a:t>Knowledge</a:t>
            </a:r>
            <a:r>
              <a:rPr lang="et-EE" dirty="0" smtClean="0"/>
              <a:t> and a tool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write</a:t>
            </a:r>
            <a:r>
              <a:rPr lang="et-EE" dirty="0" smtClean="0"/>
              <a:t> </a:t>
            </a:r>
            <a:r>
              <a:rPr lang="et-EE" dirty="0" err="1" smtClean="0"/>
              <a:t>JavaScript</a:t>
            </a:r>
            <a:r>
              <a:rPr lang="et-EE" dirty="0" smtClean="0"/>
              <a:t>, CSS, HTML</a:t>
            </a:r>
          </a:p>
          <a:p>
            <a:r>
              <a:rPr lang="et-EE" dirty="0" err="1" smtClean="0"/>
              <a:t>Knowledge</a:t>
            </a:r>
            <a:r>
              <a:rPr lang="et-EE" dirty="0" smtClean="0"/>
              <a:t> of </a:t>
            </a:r>
            <a:r>
              <a:rPr lang="et-EE" dirty="0" err="1" smtClean="0"/>
              <a:t>requirejs</a:t>
            </a:r>
            <a:r>
              <a:rPr lang="et-EE" dirty="0" smtClean="0"/>
              <a:t>, </a:t>
            </a:r>
            <a:r>
              <a:rPr lang="et-EE" dirty="0" err="1" smtClean="0"/>
              <a:t>promises</a:t>
            </a:r>
            <a:endParaRPr lang="et-EE" dirty="0" smtClean="0"/>
          </a:p>
          <a:p>
            <a:pPr lvl="1"/>
            <a:r>
              <a:rPr lang="et-EE" dirty="0" err="1" smtClean="0"/>
              <a:t>The</a:t>
            </a:r>
            <a:r>
              <a:rPr lang="et-EE" dirty="0" smtClean="0"/>
              <a:t> API </a:t>
            </a:r>
            <a:r>
              <a:rPr lang="et-EE" dirty="0" err="1" smtClean="0"/>
              <a:t>heavily</a:t>
            </a:r>
            <a:r>
              <a:rPr lang="et-EE" dirty="0" smtClean="0"/>
              <a:t> </a:t>
            </a:r>
            <a:r>
              <a:rPr lang="et-EE" dirty="0" err="1" smtClean="0"/>
              <a:t>relies</a:t>
            </a:r>
            <a:r>
              <a:rPr lang="et-EE" dirty="0" smtClean="0"/>
              <a:t> on </a:t>
            </a:r>
            <a:r>
              <a:rPr lang="et-EE" dirty="0" err="1" smtClean="0"/>
              <a:t>it</a:t>
            </a:r>
            <a:endParaRPr lang="et-EE" dirty="0" smtClean="0"/>
          </a:p>
          <a:p>
            <a:r>
              <a:rPr lang="et-EE" dirty="0" smtClean="0"/>
              <a:t>TFX-CLI to package (and publish)</a:t>
            </a:r>
          </a:p>
          <a:p>
            <a:r>
              <a:rPr lang="et-EE" dirty="0" smtClean="0"/>
              <a:t>(</a:t>
            </a:r>
            <a:r>
              <a:rPr lang="et-EE" dirty="0" err="1" smtClean="0"/>
              <a:t>Optional</a:t>
            </a:r>
            <a:r>
              <a:rPr lang="et-EE" dirty="0" smtClean="0"/>
              <a:t>: </a:t>
            </a:r>
            <a:r>
              <a:rPr lang="et-EE" dirty="0" err="1" smtClean="0"/>
              <a:t>Can</a:t>
            </a:r>
            <a:r>
              <a:rPr lang="et-EE" dirty="0" smtClean="0"/>
              <a:t> </a:t>
            </a:r>
            <a:r>
              <a:rPr lang="et-EE" dirty="0" err="1" smtClean="0"/>
              <a:t>write</a:t>
            </a:r>
            <a:r>
              <a:rPr lang="et-EE" dirty="0" smtClean="0"/>
              <a:t> </a:t>
            </a:r>
            <a:r>
              <a:rPr lang="et-EE" dirty="0" err="1" smtClean="0"/>
              <a:t>TypeScript</a:t>
            </a:r>
            <a:r>
              <a:rPr lang="et-EE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extension we will build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 smtClean="0"/>
              <a:t>As</a:t>
            </a:r>
            <a:r>
              <a:rPr lang="et-EE" dirty="0" smtClean="0"/>
              <a:t> a </a:t>
            </a:r>
            <a:r>
              <a:rPr lang="et-EE" dirty="0" err="1" smtClean="0"/>
              <a:t>team</a:t>
            </a:r>
            <a:r>
              <a:rPr lang="et-EE" dirty="0" smtClean="0"/>
              <a:t> </a:t>
            </a:r>
            <a:r>
              <a:rPr lang="et-EE" dirty="0" err="1" smtClean="0"/>
              <a:t>member</a:t>
            </a:r>
            <a:r>
              <a:rPr lang="et-EE" dirty="0" smtClean="0"/>
              <a:t>, i </a:t>
            </a:r>
            <a:r>
              <a:rPr lang="et-EE" dirty="0" err="1" smtClean="0"/>
              <a:t>would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auto-</a:t>
            </a:r>
            <a:r>
              <a:rPr lang="et-EE" dirty="0" err="1" smtClean="0"/>
              <a:t>generate</a:t>
            </a:r>
            <a:r>
              <a:rPr lang="et-EE" dirty="0" smtClean="0"/>
              <a:t> </a:t>
            </a:r>
            <a:r>
              <a:rPr lang="et-EE" dirty="0" err="1" smtClean="0"/>
              <a:t>Tasks</a:t>
            </a:r>
            <a:r>
              <a:rPr lang="et-EE" dirty="0" smtClean="0"/>
              <a:t> </a:t>
            </a:r>
            <a:r>
              <a:rPr lang="et-EE" dirty="0" err="1" smtClean="0"/>
              <a:t>based</a:t>
            </a:r>
            <a:r>
              <a:rPr lang="et-EE" dirty="0" smtClean="0"/>
              <a:t> on </a:t>
            </a:r>
            <a:r>
              <a:rPr lang="et-EE" dirty="0" err="1" smtClean="0"/>
              <a:t>description</a:t>
            </a:r>
            <a:r>
              <a:rPr lang="et-EE" dirty="0" smtClean="0"/>
              <a:t> </a:t>
            </a:r>
            <a:r>
              <a:rPr lang="et-EE" dirty="0" err="1" smtClean="0"/>
              <a:t>details</a:t>
            </a:r>
            <a:endParaRPr lang="et-EE" dirty="0" smtClean="0"/>
          </a:p>
          <a:p>
            <a:pPr lvl="1"/>
            <a:r>
              <a:rPr lang="et-EE" dirty="0" err="1" smtClean="0"/>
              <a:t>Customize</a:t>
            </a:r>
            <a:r>
              <a:rPr lang="et-EE" dirty="0" smtClean="0"/>
              <a:t> </a:t>
            </a:r>
            <a:r>
              <a:rPr lang="et-EE" dirty="0" err="1" smtClean="0"/>
              <a:t>work</a:t>
            </a:r>
            <a:r>
              <a:rPr lang="et-EE" dirty="0" smtClean="0"/>
              <a:t> </a:t>
            </a:r>
            <a:r>
              <a:rPr lang="et-EE" dirty="0" err="1" smtClean="0"/>
              <a:t>item</a:t>
            </a:r>
            <a:r>
              <a:rPr lang="et-EE" dirty="0" smtClean="0"/>
              <a:t> </a:t>
            </a:r>
            <a:r>
              <a:rPr lang="et-EE" dirty="0" err="1" smtClean="0"/>
              <a:t>form</a:t>
            </a:r>
            <a:endParaRPr lang="et-EE" dirty="0" smtClean="0"/>
          </a:p>
          <a:p>
            <a:pPr lvl="1"/>
            <a:r>
              <a:rPr lang="et-EE" dirty="0" err="1" smtClean="0"/>
              <a:t>Add</a:t>
            </a:r>
            <a:r>
              <a:rPr lang="et-EE" dirty="0" smtClean="0"/>
              <a:t> a </a:t>
            </a:r>
            <a:r>
              <a:rPr lang="et-EE" dirty="0" err="1" smtClean="0"/>
              <a:t>new</a:t>
            </a:r>
            <a:r>
              <a:rPr lang="et-EE" dirty="0" smtClean="0"/>
              <a:t> </a:t>
            </a:r>
            <a:r>
              <a:rPr lang="et-EE" dirty="0" err="1" smtClean="0"/>
              <a:t>view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show </a:t>
            </a:r>
            <a:r>
              <a:rPr lang="et-EE" dirty="0" err="1" smtClean="0"/>
              <a:t>result</a:t>
            </a:r>
            <a:endParaRPr lang="et-EE" dirty="0" smtClean="0"/>
          </a:p>
          <a:p>
            <a:pPr lvl="1"/>
            <a:r>
              <a:rPr lang="et-EE" dirty="0" err="1" smtClean="0"/>
              <a:t>Add</a:t>
            </a:r>
            <a:r>
              <a:rPr lang="et-EE" dirty="0" smtClean="0"/>
              <a:t> </a:t>
            </a:r>
            <a:r>
              <a:rPr lang="et-EE" dirty="0" err="1" smtClean="0"/>
              <a:t>tasks</a:t>
            </a:r>
            <a:r>
              <a:rPr lang="et-EE" dirty="0" smtClean="0"/>
              <a:t> </a:t>
            </a:r>
            <a:r>
              <a:rPr lang="et-EE" dirty="0" err="1" smtClean="0"/>
              <a:t>based</a:t>
            </a:r>
            <a:r>
              <a:rPr lang="et-EE" dirty="0" smtClean="0"/>
              <a:t> on </a:t>
            </a:r>
            <a:r>
              <a:rPr lang="et-EE" dirty="0" err="1" smtClean="0"/>
              <a:t>description</a:t>
            </a:r>
            <a:r>
              <a:rPr lang="et-EE" dirty="0" smtClean="0"/>
              <a:t>, </a:t>
            </a:r>
            <a:r>
              <a:rPr lang="et-EE" dirty="0" err="1" smtClean="0"/>
              <a:t>that</a:t>
            </a:r>
            <a:r>
              <a:rPr lang="et-EE" dirty="0" smtClean="0"/>
              <a:t> are </a:t>
            </a:r>
            <a:r>
              <a:rPr lang="et-EE" dirty="0" err="1" smtClean="0"/>
              <a:t>not</a:t>
            </a:r>
            <a:r>
              <a:rPr lang="et-EE" dirty="0" smtClean="0"/>
              <a:t> </a:t>
            </a:r>
            <a:r>
              <a:rPr lang="et-EE" dirty="0" err="1" smtClean="0"/>
              <a:t>there</a:t>
            </a:r>
            <a:r>
              <a:rPr lang="et-EE" dirty="0" smtClean="0"/>
              <a:t> </a:t>
            </a:r>
            <a:r>
              <a:rPr lang="et-EE" dirty="0" err="1" smtClean="0"/>
              <a:t>yet</a:t>
            </a:r>
            <a:r>
              <a:rPr lang="et-EE" dirty="0" smtClean="0"/>
              <a:t>!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231" y="4791075"/>
            <a:ext cx="2667000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777" y="4629927"/>
            <a:ext cx="4153110" cy="188439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823928" y="5495731"/>
            <a:ext cx="998376" cy="307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67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Demo: </a:t>
            </a:r>
            <a:r>
              <a:rPr lang="sv-SE" dirty="0" smtClean="0"/>
              <a:t>Build a cool </a:t>
            </a:r>
            <a:r>
              <a:rPr lang="et-EE" dirty="0" smtClean="0"/>
              <a:t>VSTS</a:t>
            </a:r>
            <a:r>
              <a:rPr lang="sv-SE" dirty="0" smtClean="0"/>
              <a:t> Extensions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73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Visual Studio Marketplace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278" y="1463997"/>
            <a:ext cx="7469566" cy="53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Demo: Release, Marketplace and few extensions</a:t>
            </a:r>
            <a:endParaRPr lang="sv-SE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3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How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get</a:t>
            </a:r>
            <a:r>
              <a:rPr lang="et-EE" dirty="0" smtClean="0"/>
              <a:t> </a:t>
            </a:r>
            <a:r>
              <a:rPr lang="et-EE" dirty="0" err="1" smtClean="0"/>
              <a:t>started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t-EE" dirty="0" smtClean="0">
                <a:hlinkClick r:id="rId2"/>
              </a:rPr>
              <a:t>Signup for VSTS for free (5 persons per account)</a:t>
            </a:r>
          </a:p>
          <a:p>
            <a:r>
              <a:rPr lang="et-EE" dirty="0" smtClean="0">
                <a:hlinkClick r:id="rId3"/>
              </a:rPr>
              <a:t>Signup to be a publisher on VS Marketplace</a:t>
            </a:r>
            <a:endParaRPr lang="et-EE" dirty="0" smtClean="0"/>
          </a:p>
          <a:p>
            <a:endParaRPr lang="et-EE" dirty="0" smtClean="0"/>
          </a:p>
          <a:p>
            <a:r>
              <a:rPr lang="sv-SE" dirty="0" smtClean="0">
                <a:hlinkClick r:id="rId4"/>
              </a:rPr>
              <a:t>Use the Visual Studio Online Extensions Project Template</a:t>
            </a:r>
            <a:endParaRPr lang="sv-SE" dirty="0" smtClean="0"/>
          </a:p>
          <a:p>
            <a:r>
              <a:rPr lang="en-US" dirty="0" smtClean="0">
                <a:hlinkClick r:id="rId5"/>
              </a:rPr>
              <a:t>Have a look at sample Extensions on </a:t>
            </a:r>
            <a:r>
              <a:rPr lang="en-US" dirty="0" err="1" smtClean="0">
                <a:hlinkClick r:id="rId5"/>
              </a:rPr>
              <a:t>github</a:t>
            </a:r>
            <a:endParaRPr lang="sv-SE" dirty="0" smtClean="0"/>
          </a:p>
          <a:p>
            <a:r>
              <a:rPr lang="sv-SE" dirty="0" smtClean="0">
                <a:hlinkClick r:id="rId6"/>
              </a:rPr>
              <a:t>Extensions Overview</a:t>
            </a:r>
            <a:r>
              <a:rPr lang="et-EE" dirty="0" smtClean="0"/>
              <a:t> </a:t>
            </a:r>
            <a:endParaRPr lang="sv-SE" dirty="0" smtClean="0"/>
          </a:p>
          <a:p>
            <a:r>
              <a:rPr lang="sv-SE" dirty="0" smtClean="0">
                <a:hlinkClick r:id="rId7"/>
              </a:rPr>
              <a:t>Read the official how to build your first extension guide</a:t>
            </a:r>
            <a:endParaRPr lang="et-EE" dirty="0" smtClean="0"/>
          </a:p>
          <a:p>
            <a:r>
              <a:rPr lang="sv-SE" dirty="0" smtClean="0">
                <a:hlinkClick r:id="rId8"/>
              </a:rPr>
              <a:t>Read one of the many ”How i built my first VSO Extension” posts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5559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Useful</a:t>
            </a:r>
            <a:r>
              <a:rPr lang="et-EE" dirty="0" smtClean="0"/>
              <a:t> </a:t>
            </a:r>
            <a:r>
              <a:rPr lang="et-EE" dirty="0" err="1" smtClean="0"/>
              <a:t>links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VSTS</a:t>
            </a:r>
            <a:r>
              <a:rPr lang="sv-SE" dirty="0" smtClean="0"/>
              <a:t> – </a:t>
            </a:r>
            <a:r>
              <a:rPr lang="sv-SE" dirty="0" smtClean="0">
                <a:hlinkClick r:id="rId2"/>
              </a:rPr>
              <a:t>www.visualstudio.com</a:t>
            </a:r>
            <a:endParaRPr lang="sv-SE" dirty="0" smtClean="0"/>
          </a:p>
          <a:p>
            <a:endParaRPr lang="sv-SE" dirty="0" smtClean="0"/>
          </a:p>
          <a:p>
            <a:r>
              <a:rPr lang="et-EE" dirty="0" smtClean="0"/>
              <a:t>VSTS</a:t>
            </a:r>
            <a:r>
              <a:rPr lang="sv-SE" dirty="0" smtClean="0"/>
              <a:t> Extensions</a:t>
            </a:r>
          </a:p>
          <a:p>
            <a:pPr lvl="1"/>
            <a:r>
              <a:rPr lang="sv-SE" dirty="0"/>
              <a:t>New Api - </a:t>
            </a:r>
            <a:r>
              <a:rPr lang="sv-SE" dirty="0">
                <a:hlinkClick r:id="rId3"/>
              </a:rPr>
              <a:t>https://</a:t>
            </a:r>
            <a:r>
              <a:rPr lang="sv-SE" dirty="0" smtClean="0">
                <a:hlinkClick r:id="rId3"/>
              </a:rPr>
              <a:t>www.visualstudio.com/en-us/integrate/extensions/overview</a:t>
            </a:r>
            <a:r>
              <a:rPr lang="sv-SE" dirty="0" smtClean="0"/>
              <a:t> </a:t>
            </a:r>
            <a:endParaRPr lang="sv-SE" dirty="0"/>
          </a:p>
          <a:p>
            <a:pPr lvl="1"/>
            <a:r>
              <a:rPr lang="sv-SE" dirty="0" smtClean="0"/>
              <a:t>(Old </a:t>
            </a:r>
            <a:r>
              <a:rPr lang="sv-SE" dirty="0"/>
              <a:t>Api - </a:t>
            </a:r>
            <a:r>
              <a:rPr lang="sv-SE" dirty="0">
                <a:hlinkClick r:id="rId4"/>
              </a:rPr>
              <a:t>https://</a:t>
            </a:r>
            <a:r>
              <a:rPr lang="sv-SE" dirty="0" smtClean="0">
                <a:hlinkClick r:id="rId4"/>
              </a:rPr>
              <a:t>www.visualstudio.com/en-us/integrate/api/overview</a:t>
            </a:r>
            <a:r>
              <a:rPr lang="sv-SE" dirty="0" smtClean="0"/>
              <a:t>)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822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Short intro to VSTS</a:t>
            </a:r>
          </a:p>
          <a:p>
            <a:r>
              <a:rPr lang="et-EE" dirty="0" smtClean="0"/>
              <a:t>Visual Studio Team Services Extensions</a:t>
            </a:r>
          </a:p>
          <a:p>
            <a:r>
              <a:rPr lang="et-EE" dirty="0" err="1" smtClean="0"/>
              <a:t>How</a:t>
            </a:r>
            <a:r>
              <a:rPr lang="et-EE" dirty="0" smtClean="0"/>
              <a:t> </a:t>
            </a:r>
            <a:r>
              <a:rPr lang="et-EE" dirty="0" err="1" smtClean="0"/>
              <a:t>to</a:t>
            </a:r>
            <a:r>
              <a:rPr lang="et-EE" dirty="0" smtClean="0"/>
              <a:t> </a:t>
            </a:r>
            <a:r>
              <a:rPr lang="et-EE" dirty="0" err="1" smtClean="0"/>
              <a:t>get</a:t>
            </a:r>
            <a:r>
              <a:rPr lang="et-EE" dirty="0" smtClean="0"/>
              <a:t> </a:t>
            </a:r>
            <a:r>
              <a:rPr lang="et-EE" dirty="0" err="1" smtClean="0"/>
              <a:t>started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03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 smtClean="0"/>
              <a:t>Thank</a:t>
            </a:r>
            <a:r>
              <a:rPr lang="et-EE" dirty="0" smtClean="0"/>
              <a:t> </a:t>
            </a:r>
            <a:r>
              <a:rPr lang="et-EE" dirty="0" err="1" smtClean="0"/>
              <a:t>You</a:t>
            </a:r>
            <a:r>
              <a:rPr lang="et-EE" dirty="0" smtClean="0"/>
              <a:t>!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t-EE" dirty="0" smtClean="0"/>
              <a:t>Tkoosaar@windowslive.com | @melborp | </a:t>
            </a:r>
            <a:r>
              <a:rPr lang="et-EE" dirty="0" smtClean="0"/>
              <a:t>github.com/melborp | linkedin.com/in/taavik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612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Visual Studio </a:t>
            </a:r>
            <a:r>
              <a:rPr lang="et-EE" dirty="0" smtClean="0"/>
              <a:t>Team Services</a:t>
            </a:r>
            <a:r>
              <a:rPr lang="sv-SE" dirty="0" smtClean="0"/>
              <a:t>	</a:t>
            </a:r>
            <a:endParaRPr lang="sv-SE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443323" y="1873278"/>
            <a:ext cx="8644341" cy="4301266"/>
            <a:chOff x="1079715" y="1330106"/>
            <a:chExt cx="10549467" cy="52492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715" y="2071466"/>
              <a:ext cx="10549467" cy="3771435"/>
            </a:xfrm>
            <a:prstGeom prst="rect">
              <a:avLst/>
            </a:prstGeom>
          </p:spPr>
        </p:pic>
        <p:sp>
          <p:nvSpPr>
            <p:cNvPr id="6" name="Pentagon 5"/>
            <p:cNvSpPr/>
            <p:nvPr/>
          </p:nvSpPr>
          <p:spPr bwMode="auto">
            <a:xfrm>
              <a:off x="1388016" y="4518530"/>
              <a:ext cx="914400" cy="796401"/>
            </a:xfrm>
            <a:prstGeom prst="homePlate">
              <a:avLst>
                <a:gd name="adj" fmla="val 0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kern="0" dirty="0" smtClean="0">
                  <a:solidFill>
                    <a:srgbClr val="404040">
                      <a:lumMod val="85000"/>
                      <a:lumOff val="15000"/>
                    </a:srgbClr>
                  </a:solidFill>
                  <a:latin typeface="Segoe UI Light" pitchFamily="34" charset="0"/>
                </a:rPr>
                <a:t>Agile</a:t>
              </a:r>
              <a:endParaRPr lang="en-US" sz="2800" kern="0" dirty="0">
                <a:solidFill>
                  <a:srgbClr val="404040">
                    <a:lumMod val="85000"/>
                    <a:lumOff val="15000"/>
                  </a:srgbClr>
                </a:solidFill>
                <a:latin typeface="Segoe UI Light" pitchFamily="34" charset="0"/>
              </a:endParaRPr>
            </a:p>
          </p:txBody>
        </p:sp>
        <p:sp>
          <p:nvSpPr>
            <p:cNvPr id="7" name="Pentagon 6"/>
            <p:cNvSpPr/>
            <p:nvPr/>
          </p:nvSpPr>
          <p:spPr bwMode="auto">
            <a:xfrm>
              <a:off x="3964641" y="5782927"/>
              <a:ext cx="914400" cy="796401"/>
            </a:xfrm>
            <a:prstGeom prst="homePlate">
              <a:avLst>
                <a:gd name="adj" fmla="val 0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kern="0" dirty="0" smtClean="0">
                  <a:solidFill>
                    <a:srgbClr val="404040">
                      <a:lumMod val="85000"/>
                      <a:lumOff val="15000"/>
                    </a:srgbClr>
                  </a:solidFill>
                  <a:latin typeface="Segoe UI Light" pitchFamily="34" charset="0"/>
                </a:rPr>
                <a:t>Build</a:t>
              </a:r>
              <a:endParaRPr lang="en-US" sz="2800" kern="0" dirty="0">
                <a:solidFill>
                  <a:srgbClr val="404040">
                    <a:lumMod val="85000"/>
                    <a:lumOff val="15000"/>
                  </a:srgbClr>
                </a:solidFill>
                <a:latin typeface="Segoe UI Light" pitchFamily="34" charset="0"/>
              </a:endParaRPr>
            </a:p>
          </p:txBody>
        </p:sp>
        <p:sp>
          <p:nvSpPr>
            <p:cNvPr id="8" name="Pentagon 7"/>
            <p:cNvSpPr/>
            <p:nvPr/>
          </p:nvSpPr>
          <p:spPr bwMode="auto">
            <a:xfrm>
              <a:off x="7810605" y="5782926"/>
              <a:ext cx="914400" cy="796401"/>
            </a:xfrm>
            <a:prstGeom prst="homePlate">
              <a:avLst>
                <a:gd name="adj" fmla="val 0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kern="0" dirty="0" smtClean="0">
                  <a:solidFill>
                    <a:srgbClr val="404040">
                      <a:lumMod val="85000"/>
                      <a:lumOff val="15000"/>
                    </a:srgbClr>
                  </a:solidFill>
                  <a:latin typeface="Segoe UI Light" pitchFamily="34" charset="0"/>
                </a:rPr>
                <a:t>Test</a:t>
              </a:r>
              <a:endParaRPr lang="en-US" sz="2800" kern="0" dirty="0">
                <a:solidFill>
                  <a:srgbClr val="404040">
                    <a:lumMod val="85000"/>
                    <a:lumOff val="15000"/>
                  </a:srgbClr>
                </a:solidFill>
                <a:latin typeface="Segoe UI Light" pitchFamily="34" charset="0"/>
              </a:endParaRPr>
            </a:p>
          </p:txBody>
        </p:sp>
        <p:sp>
          <p:nvSpPr>
            <p:cNvPr id="9" name="Pentagon 8"/>
            <p:cNvSpPr/>
            <p:nvPr/>
          </p:nvSpPr>
          <p:spPr bwMode="auto">
            <a:xfrm>
              <a:off x="10341163" y="4468724"/>
              <a:ext cx="914400" cy="796401"/>
            </a:xfrm>
            <a:prstGeom prst="homePlate">
              <a:avLst>
                <a:gd name="adj" fmla="val 0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kern="0" dirty="0" smtClean="0">
                  <a:solidFill>
                    <a:srgbClr val="404040">
                      <a:lumMod val="85000"/>
                      <a:lumOff val="15000"/>
                    </a:srgbClr>
                  </a:solidFill>
                  <a:latin typeface="Segoe UI Light" pitchFamily="34" charset="0"/>
                </a:rPr>
                <a:t>Deploy</a:t>
              </a:r>
              <a:endParaRPr lang="en-US" sz="2800" kern="0" dirty="0">
                <a:solidFill>
                  <a:srgbClr val="404040">
                    <a:lumMod val="85000"/>
                    <a:lumOff val="15000"/>
                  </a:srgbClr>
                </a:solidFill>
                <a:latin typeface="Segoe UI Light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 bwMode="auto">
            <a:xfrm>
              <a:off x="8436376" y="1330106"/>
              <a:ext cx="914400" cy="796401"/>
            </a:xfrm>
            <a:prstGeom prst="homePlate">
              <a:avLst>
                <a:gd name="adj" fmla="val 0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kern="0" dirty="0" smtClean="0">
                  <a:solidFill>
                    <a:srgbClr val="404040">
                      <a:lumMod val="85000"/>
                      <a:lumOff val="15000"/>
                    </a:srgbClr>
                  </a:solidFill>
                  <a:latin typeface="Segoe UI Light" pitchFamily="34" charset="0"/>
                </a:rPr>
                <a:t>Insights</a:t>
              </a:r>
              <a:endParaRPr lang="en-US" sz="2800" kern="0" dirty="0">
                <a:solidFill>
                  <a:srgbClr val="404040">
                    <a:lumMod val="85000"/>
                    <a:lumOff val="15000"/>
                  </a:srgbClr>
                </a:solidFill>
                <a:latin typeface="Segoe UI Light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 bwMode="auto">
            <a:xfrm>
              <a:off x="3328205" y="1347195"/>
              <a:ext cx="914400" cy="796401"/>
            </a:xfrm>
            <a:prstGeom prst="homePlate">
              <a:avLst>
                <a:gd name="adj" fmla="val 0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kern="0" dirty="0" smtClean="0">
                  <a:solidFill>
                    <a:srgbClr val="404040">
                      <a:lumMod val="85000"/>
                      <a:lumOff val="15000"/>
                    </a:srgbClr>
                  </a:solidFill>
                  <a:latin typeface="Segoe UI Light" pitchFamily="34" charset="0"/>
                </a:rPr>
                <a:t>Code</a:t>
              </a:r>
              <a:endParaRPr lang="en-US" sz="2800" kern="0" dirty="0">
                <a:solidFill>
                  <a:srgbClr val="404040">
                    <a:lumMod val="85000"/>
                    <a:lumOff val="15000"/>
                  </a:srgbClr>
                </a:solidFill>
                <a:latin typeface="Segoe UI Ligh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2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45" y="205272"/>
            <a:ext cx="7366146" cy="2789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Kanban and Scrum Board </a:t>
            </a:r>
            <a:r>
              <a:rPr lang="et-EE" dirty="0"/>
              <a:t>(</a:t>
            </a:r>
            <a:r>
              <a:rPr lang="et-EE" dirty="0" err="1"/>
              <a:t>Agile</a:t>
            </a:r>
            <a:r>
              <a:rPr lang="et-EE" dirty="0"/>
              <a:t> </a:t>
            </a:r>
            <a:r>
              <a:rPr lang="et-EE" dirty="0" err="1"/>
              <a:t>Portfolio</a:t>
            </a:r>
            <a:r>
              <a:rPr lang="et-EE" dirty="0"/>
              <a:t> </a:t>
            </a:r>
            <a:r>
              <a:rPr lang="et-EE" dirty="0" err="1"/>
              <a:t>Management</a:t>
            </a:r>
            <a:r>
              <a:rPr lang="et-E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/>
              <a:t>Track</a:t>
            </a:r>
            <a:r>
              <a:rPr lang="et-EE" dirty="0"/>
              <a:t> </a:t>
            </a:r>
            <a:r>
              <a:rPr lang="et-EE" dirty="0" err="1"/>
              <a:t>work</a:t>
            </a:r>
            <a:r>
              <a:rPr lang="et-EE" dirty="0"/>
              <a:t>, </a:t>
            </a:r>
            <a:r>
              <a:rPr lang="et-EE" dirty="0" err="1"/>
              <a:t>organize</a:t>
            </a:r>
            <a:r>
              <a:rPr lang="et-EE" dirty="0"/>
              <a:t> and </a:t>
            </a:r>
            <a:r>
              <a:rPr lang="et-EE" dirty="0" err="1"/>
              <a:t>prioritize</a:t>
            </a:r>
            <a:r>
              <a:rPr lang="et-EE" dirty="0"/>
              <a:t> </a:t>
            </a:r>
            <a:r>
              <a:rPr lang="et-EE" dirty="0" err="1"/>
              <a:t>backlog</a:t>
            </a:r>
            <a:endParaRPr lang="et-E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/>
              <a:t>Create</a:t>
            </a:r>
            <a:r>
              <a:rPr lang="et-EE" dirty="0"/>
              <a:t> (</a:t>
            </a:r>
            <a:r>
              <a:rPr lang="et-EE" dirty="0" err="1"/>
              <a:t>common</a:t>
            </a:r>
            <a:r>
              <a:rPr lang="et-EE" dirty="0"/>
              <a:t>) </a:t>
            </a:r>
            <a:r>
              <a:rPr lang="et-EE" dirty="0" err="1"/>
              <a:t>queries</a:t>
            </a:r>
            <a:r>
              <a:rPr lang="et-EE" dirty="0"/>
              <a:t> and </a:t>
            </a:r>
            <a:r>
              <a:rPr lang="et-EE" dirty="0" err="1"/>
              <a:t>visualize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 smtClean="0"/>
              <a:t>graphs</a:t>
            </a:r>
            <a:endParaRPr lang="et-E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 smtClean="0"/>
              <a:t>Wiki</a:t>
            </a:r>
            <a:r>
              <a:rPr lang="et-EE" dirty="0" smtClean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Markdown</a:t>
            </a:r>
            <a:r>
              <a:rPr lang="et-EE" dirty="0"/>
              <a:t> </a:t>
            </a:r>
            <a:r>
              <a:rPr lang="et-EE" dirty="0" err="1"/>
              <a:t>support</a:t>
            </a:r>
            <a:r>
              <a:rPr lang="et-E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/>
              <a:t>Team</a:t>
            </a:r>
            <a:r>
              <a:rPr lang="et-EE" dirty="0"/>
              <a:t> Room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have</a:t>
            </a:r>
            <a:r>
              <a:rPr lang="et-EE" dirty="0"/>
              <a:t> </a:t>
            </a:r>
            <a:r>
              <a:rPr lang="et-EE" dirty="0" err="1"/>
              <a:t>discussions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history</a:t>
            </a:r>
            <a:r>
              <a:rPr lang="et-EE" dirty="0"/>
              <a:t> and </a:t>
            </a:r>
            <a:r>
              <a:rPr lang="et-EE" dirty="0" err="1"/>
              <a:t>connections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 smtClean="0"/>
              <a:t>project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506" y="3092804"/>
            <a:ext cx="5900594" cy="36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122045"/>
            <a:ext cx="7703198" cy="5166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 smtClean="0"/>
              <a:t>Choose</a:t>
            </a:r>
            <a:r>
              <a:rPr lang="et-EE" dirty="0" smtClean="0"/>
              <a:t> </a:t>
            </a:r>
            <a:r>
              <a:rPr lang="et-EE" dirty="0" err="1"/>
              <a:t>as</a:t>
            </a:r>
            <a:r>
              <a:rPr lang="et-EE" dirty="0"/>
              <a:t> </a:t>
            </a:r>
            <a:r>
              <a:rPr lang="et-EE" dirty="0" err="1"/>
              <a:t>code</a:t>
            </a:r>
            <a:r>
              <a:rPr lang="et-EE" dirty="0"/>
              <a:t> </a:t>
            </a:r>
            <a:r>
              <a:rPr lang="et-EE" dirty="0" err="1"/>
              <a:t>repository</a:t>
            </a:r>
            <a:r>
              <a:rPr lang="et-EE" dirty="0"/>
              <a:t> - </a:t>
            </a:r>
            <a:r>
              <a:rPr lang="et-EE" dirty="0" err="1"/>
              <a:t>Git</a:t>
            </a:r>
            <a:r>
              <a:rPr lang="et-EE" dirty="0"/>
              <a:t> </a:t>
            </a:r>
            <a:r>
              <a:rPr lang="et-EE" dirty="0" err="1"/>
              <a:t>or</a:t>
            </a:r>
            <a:r>
              <a:rPr lang="et-EE" dirty="0"/>
              <a:t> TFVC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/>
              <a:t>Basic </a:t>
            </a:r>
            <a:r>
              <a:rPr lang="et-EE" dirty="0" err="1"/>
              <a:t>code</a:t>
            </a:r>
            <a:r>
              <a:rPr lang="et-EE" dirty="0"/>
              <a:t> </a:t>
            </a:r>
            <a:r>
              <a:rPr lang="et-EE" dirty="0" err="1"/>
              <a:t>editing</a:t>
            </a:r>
            <a:r>
              <a:rPr lang="et-EE" dirty="0"/>
              <a:t> </a:t>
            </a:r>
            <a:r>
              <a:rPr lang="et-EE" dirty="0" err="1"/>
              <a:t>online</a:t>
            </a:r>
            <a:endParaRPr lang="et-E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/>
              <a:t>Visual </a:t>
            </a:r>
            <a:r>
              <a:rPr lang="et-EE" dirty="0" err="1"/>
              <a:t>Studio</a:t>
            </a:r>
            <a:r>
              <a:rPr lang="et-EE" dirty="0"/>
              <a:t>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/>
              <a:t>Eclipse</a:t>
            </a:r>
            <a:r>
              <a:rPr lang="et-EE" dirty="0"/>
              <a:t> Integration (</a:t>
            </a:r>
            <a:r>
              <a:rPr lang="et-EE" dirty="0" err="1"/>
              <a:t>Team</a:t>
            </a:r>
            <a:r>
              <a:rPr lang="et-EE" dirty="0"/>
              <a:t> Explorer </a:t>
            </a:r>
            <a:r>
              <a:rPr lang="et-EE" dirty="0" err="1"/>
              <a:t>Everywhere</a:t>
            </a:r>
            <a:r>
              <a:rPr lang="et-EE" dirty="0"/>
              <a:t>)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021" y="93747"/>
            <a:ext cx="8086138" cy="44421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/>
              <a:t>Simple</a:t>
            </a:r>
            <a:r>
              <a:rPr lang="et-EE" dirty="0"/>
              <a:t> </a:t>
            </a:r>
            <a:r>
              <a:rPr lang="et-EE" dirty="0" smtClean="0"/>
              <a:t>and </a:t>
            </a:r>
            <a:r>
              <a:rPr lang="et-EE" dirty="0" err="1" smtClean="0"/>
              <a:t>extensible</a:t>
            </a:r>
            <a:r>
              <a:rPr lang="et-EE" dirty="0" smtClean="0"/>
              <a:t> </a:t>
            </a:r>
            <a:r>
              <a:rPr lang="et-EE" dirty="0" err="1" smtClean="0"/>
              <a:t>build</a:t>
            </a:r>
            <a:r>
              <a:rPr lang="et-EE" dirty="0" smtClean="0"/>
              <a:t> </a:t>
            </a:r>
            <a:r>
              <a:rPr lang="et-EE" dirty="0" err="1"/>
              <a:t>engine</a:t>
            </a:r>
            <a:r>
              <a:rPr lang="et-EE" dirty="0"/>
              <a:t> </a:t>
            </a:r>
            <a:r>
              <a:rPr lang="et-EE" dirty="0" err="1"/>
              <a:t>based</a:t>
            </a:r>
            <a:r>
              <a:rPr lang="et-EE" dirty="0"/>
              <a:t> on </a:t>
            </a:r>
            <a:r>
              <a:rPr lang="et-EE" dirty="0" err="1" smtClean="0"/>
              <a:t>tasks</a:t>
            </a:r>
            <a:endParaRPr lang="et-E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 smtClean="0"/>
              <a:t>Web</a:t>
            </a:r>
            <a:r>
              <a:rPr lang="et-EE" dirty="0" smtClean="0"/>
              <a:t> </a:t>
            </a:r>
            <a:r>
              <a:rPr lang="et-EE" dirty="0"/>
              <a:t>UI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smtClean="0"/>
              <a:t>manage</a:t>
            </a:r>
            <a:endParaRPr lang="et-E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/>
              <a:t>Windows (</a:t>
            </a:r>
            <a:r>
              <a:rPr lang="et-EE" dirty="0" err="1"/>
              <a:t>powershell</a:t>
            </a:r>
            <a:r>
              <a:rPr lang="et-EE" dirty="0"/>
              <a:t>) and </a:t>
            </a:r>
            <a:r>
              <a:rPr lang="et-EE" dirty="0" err="1"/>
              <a:t>Cross-platform</a:t>
            </a:r>
            <a:r>
              <a:rPr lang="et-EE" dirty="0"/>
              <a:t> (</a:t>
            </a:r>
            <a:r>
              <a:rPr lang="et-EE" dirty="0" err="1"/>
              <a:t>nodejs</a:t>
            </a:r>
            <a:r>
              <a:rPr lang="et-EE" dirty="0"/>
              <a:t>) </a:t>
            </a:r>
            <a:r>
              <a:rPr lang="et-EE" dirty="0" err="1"/>
              <a:t>build</a:t>
            </a:r>
            <a:r>
              <a:rPr lang="et-EE" dirty="0"/>
              <a:t> </a:t>
            </a:r>
            <a:r>
              <a:rPr lang="et-EE" dirty="0" err="1"/>
              <a:t>agents</a:t>
            </a:r>
            <a:endParaRPr lang="et-E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/>
              <a:t>Can</a:t>
            </a:r>
            <a:r>
              <a:rPr lang="et-EE" dirty="0"/>
              <a:t> </a:t>
            </a:r>
            <a:r>
              <a:rPr lang="et-EE" dirty="0" err="1"/>
              <a:t>do</a:t>
            </a:r>
            <a:r>
              <a:rPr lang="et-EE" dirty="0"/>
              <a:t> </a:t>
            </a:r>
            <a:r>
              <a:rPr lang="et-EE" dirty="0" err="1"/>
              <a:t>anything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available</a:t>
            </a:r>
            <a:r>
              <a:rPr lang="et-EE" dirty="0"/>
              <a:t> on agent (</a:t>
            </a:r>
            <a:r>
              <a:rPr lang="et-EE" dirty="0" err="1"/>
              <a:t>demand</a:t>
            </a:r>
            <a:r>
              <a:rPr lang="et-EE" dirty="0"/>
              <a:t> and </a:t>
            </a:r>
            <a:r>
              <a:rPr lang="et-EE" dirty="0" err="1"/>
              <a:t>capability</a:t>
            </a:r>
            <a:r>
              <a:rPr lang="et-EE" dirty="0"/>
              <a:t> </a:t>
            </a:r>
            <a:r>
              <a:rPr lang="et-EE" dirty="0" err="1"/>
              <a:t>matching</a:t>
            </a:r>
            <a:r>
              <a:rPr lang="et-E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/>
              <a:t>Continuous</a:t>
            </a:r>
            <a:r>
              <a:rPr lang="et-EE" dirty="0"/>
              <a:t> </a:t>
            </a:r>
            <a:r>
              <a:rPr lang="et-EE" dirty="0" smtClean="0"/>
              <a:t>Integration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995" y="974653"/>
            <a:ext cx="8429625" cy="2838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t-E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smtClean="0"/>
              <a:t>Test </a:t>
            </a:r>
            <a:r>
              <a:rPr lang="et-EE" dirty="0" err="1"/>
              <a:t>Case</a:t>
            </a:r>
            <a:r>
              <a:rPr lang="et-EE" dirty="0"/>
              <a:t> </a:t>
            </a:r>
            <a:r>
              <a:rPr lang="et-EE" dirty="0" err="1"/>
              <a:t>Management</a:t>
            </a:r>
            <a:r>
              <a:rPr lang="et-EE" dirty="0"/>
              <a:t> </a:t>
            </a:r>
            <a:r>
              <a:rPr lang="et-EE" dirty="0" err="1"/>
              <a:t>through</a:t>
            </a:r>
            <a:r>
              <a:rPr lang="et-EE" dirty="0"/>
              <a:t> Test </a:t>
            </a:r>
            <a:r>
              <a:rPr lang="et-EE" dirty="0" err="1"/>
              <a:t>Plans</a:t>
            </a:r>
            <a:r>
              <a:rPr lang="et-EE" dirty="0"/>
              <a:t>, Test </a:t>
            </a:r>
            <a:r>
              <a:rPr lang="et-EE" dirty="0" err="1"/>
              <a:t>Suites</a:t>
            </a:r>
            <a:r>
              <a:rPr lang="et-EE" dirty="0"/>
              <a:t> and Test </a:t>
            </a:r>
            <a:r>
              <a:rPr lang="et-EE" dirty="0" err="1"/>
              <a:t>Cases</a:t>
            </a:r>
            <a:endParaRPr lang="et-E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/>
              <a:t>Manual</a:t>
            </a:r>
            <a:r>
              <a:rPr lang="et-EE" dirty="0"/>
              <a:t> Test </a:t>
            </a:r>
            <a:r>
              <a:rPr lang="et-EE" dirty="0" err="1"/>
              <a:t>Execution</a:t>
            </a:r>
            <a:endParaRPr lang="et-E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/>
              <a:t>Elastic</a:t>
            </a:r>
            <a:r>
              <a:rPr lang="et-EE" dirty="0"/>
              <a:t> Load </a:t>
            </a:r>
            <a:r>
              <a:rPr lang="et-EE" dirty="0" err="1"/>
              <a:t>Testing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44" y="93306"/>
            <a:ext cx="9209636" cy="3638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Deploy/Release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smtClean="0"/>
              <a:t>Release pipelines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smtClean="0"/>
              <a:t>Artifacts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smtClean="0"/>
              <a:t>Configuration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smtClean="0"/>
              <a:t>Extensible tasks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smtClean="0"/>
              <a:t>Approval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…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/>
              <a:t>Integrations</a:t>
            </a:r>
            <a:r>
              <a:rPr lang="et-EE" dirty="0"/>
              <a:t> and </a:t>
            </a:r>
            <a:r>
              <a:rPr lang="et-EE" dirty="0" err="1"/>
              <a:t>Extensibility</a:t>
            </a:r>
            <a:endParaRPr lang="et-E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t-EE" dirty="0"/>
              <a:t>Service Hooks (</a:t>
            </a:r>
            <a:r>
              <a:rPr lang="et-EE" dirty="0" err="1"/>
              <a:t>uservoice</a:t>
            </a:r>
            <a:r>
              <a:rPr lang="et-EE" dirty="0"/>
              <a:t>, </a:t>
            </a:r>
            <a:r>
              <a:rPr lang="et-EE" dirty="0" err="1"/>
              <a:t>slack</a:t>
            </a:r>
            <a:r>
              <a:rPr lang="et-EE" dirty="0"/>
              <a:t>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t-EE" dirty="0"/>
              <a:t>Service </a:t>
            </a:r>
            <a:r>
              <a:rPr lang="et-EE" dirty="0" err="1"/>
              <a:t>Endpoints</a:t>
            </a:r>
            <a:r>
              <a:rPr lang="et-EE" dirty="0"/>
              <a:t> (</a:t>
            </a:r>
            <a:r>
              <a:rPr lang="et-EE" dirty="0" err="1"/>
              <a:t>Github</a:t>
            </a:r>
            <a:r>
              <a:rPr lang="et-EE" dirty="0"/>
              <a:t>, </a:t>
            </a:r>
            <a:r>
              <a:rPr lang="et-EE" dirty="0" err="1"/>
              <a:t>Jenkins</a:t>
            </a:r>
            <a:r>
              <a:rPr lang="et-EE" dirty="0"/>
              <a:t>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/>
              <a:t>Create integrated experiences by extending </a:t>
            </a:r>
            <a:r>
              <a:rPr lang="et-EE" dirty="0" smtClean="0"/>
              <a:t>VSTS</a:t>
            </a:r>
            <a:endParaRPr lang="et-E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/>
              <a:t>Insights</a:t>
            </a:r>
            <a:endParaRPr lang="et-E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t-EE" dirty="0" err="1" smtClean="0"/>
              <a:t>Feedback</a:t>
            </a: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4282-434E-41D4-9582-783D542A7B6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528" y="49091"/>
            <a:ext cx="59912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 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9FD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 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zure Grap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zur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zure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zure Noi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indows Azur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</TotalTime>
  <Words>478</Words>
  <Application>Microsoft Office PowerPoint</Application>
  <PresentationFormat>Widescreen</PresentationFormat>
  <Paragraphs>108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Segoe UI</vt:lpstr>
      <vt:lpstr>Segoe UI Light</vt:lpstr>
      <vt:lpstr>Segoe UI Semibold</vt:lpstr>
      <vt:lpstr>Deck Title Slide</vt:lpstr>
      <vt:lpstr>Azure Green</vt:lpstr>
      <vt:lpstr>Azure Graphite</vt:lpstr>
      <vt:lpstr>Azure Dark</vt:lpstr>
      <vt:lpstr>Azure Basic</vt:lpstr>
      <vt:lpstr>Azure Noir</vt:lpstr>
      <vt:lpstr>Visual Studio Team Services Extensions</vt:lpstr>
      <vt:lpstr>Agenda</vt:lpstr>
      <vt:lpstr>Visual Studio Team Services </vt:lpstr>
      <vt:lpstr>Work</vt:lpstr>
      <vt:lpstr>Code</vt:lpstr>
      <vt:lpstr>Build</vt:lpstr>
      <vt:lpstr>Test</vt:lpstr>
      <vt:lpstr>Deploy/Release</vt:lpstr>
      <vt:lpstr>More …</vt:lpstr>
      <vt:lpstr>Demo: VSTS</vt:lpstr>
      <vt:lpstr>Visual Studio Team Services Extensions</vt:lpstr>
      <vt:lpstr>What can you extend?</vt:lpstr>
      <vt:lpstr>What you need? </vt:lpstr>
      <vt:lpstr>The extension we will build</vt:lpstr>
      <vt:lpstr>Demo: Build a cool VSTS Extensions</vt:lpstr>
      <vt:lpstr>Visual Studio Marketplace</vt:lpstr>
      <vt:lpstr>Demo: Release, Marketplace and few extensions</vt:lpstr>
      <vt:lpstr>How to get started</vt:lpstr>
      <vt:lpstr>Useful links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Galloway</dc:creator>
  <cp:lastModifiedBy>Taavi Kõosaar</cp:lastModifiedBy>
  <cp:revision>97</cp:revision>
  <dcterms:created xsi:type="dcterms:W3CDTF">2013-08-05T17:04:56Z</dcterms:created>
  <dcterms:modified xsi:type="dcterms:W3CDTF">2016-03-31T11:18:59Z</dcterms:modified>
</cp:coreProperties>
</file>