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76" r:id="rId5"/>
  </p:sldMasterIdLst>
  <p:notesMasterIdLst>
    <p:notesMasterId r:id="rId19"/>
  </p:notesMasterIdLst>
  <p:handoutMasterIdLst>
    <p:handoutMasterId r:id="rId20"/>
  </p:handoutMasterIdLst>
  <p:sldIdLst>
    <p:sldId id="285" r:id="rId6"/>
    <p:sldId id="314" r:id="rId7"/>
    <p:sldId id="305" r:id="rId8"/>
    <p:sldId id="306" r:id="rId9"/>
    <p:sldId id="307" r:id="rId10"/>
    <p:sldId id="316" r:id="rId11"/>
    <p:sldId id="309" r:id="rId12"/>
    <p:sldId id="308" r:id="rId13"/>
    <p:sldId id="304" r:id="rId14"/>
    <p:sldId id="310" r:id="rId15"/>
    <p:sldId id="312" r:id="rId16"/>
    <p:sldId id="315" r:id="rId17"/>
    <p:sldId id="313" r:id="rId18"/>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81">
          <p15:clr>
            <a:srgbClr val="A4A3A4"/>
          </p15:clr>
        </p15:guide>
        <p15:guide id="2" orient="horz" pos="3838">
          <p15:clr>
            <a:srgbClr val="A4A3A4"/>
          </p15:clr>
        </p15:guide>
        <p15:guide id="3" orient="horz" pos="754">
          <p15:clr>
            <a:srgbClr val="A4A3A4"/>
          </p15:clr>
        </p15:guide>
        <p15:guide id="4" orient="horz" pos="2432">
          <p15:clr>
            <a:srgbClr val="A4A3A4"/>
          </p15:clr>
        </p15:guide>
        <p15:guide id="5" pos="703">
          <p15:clr>
            <a:srgbClr val="A4A3A4"/>
          </p15:clr>
        </p15:guide>
        <p15:guide id="6" pos="3107">
          <p15:clr>
            <a:srgbClr val="A4A3A4"/>
          </p15:clr>
        </p15:guide>
        <p15:guide id="7" pos="5057">
          <p15:clr>
            <a:srgbClr val="A4A3A4"/>
          </p15:clr>
        </p15:guide>
        <p15:guide id="8" pos="2653">
          <p15:clr>
            <a:srgbClr val="A4A3A4"/>
          </p15:clr>
        </p15:guide>
        <p15:guide id="9" pos="3923">
          <p15:clr>
            <a:srgbClr val="A4A3A4"/>
          </p15:clr>
        </p15:guide>
        <p15:guide id="10" pos="18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7ABF50"/>
    <a:srgbClr val="EF8F1C"/>
    <a:srgbClr val="684F98"/>
    <a:srgbClr val="930063"/>
    <a:srgbClr val="0066FF"/>
    <a:srgbClr val="716FB3"/>
    <a:srgbClr val="FBB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91" autoAdjust="0"/>
    <p:restoredTop sz="94660"/>
  </p:normalViewPr>
  <p:slideViewPr>
    <p:cSldViewPr showGuides="1">
      <p:cViewPr varScale="1">
        <p:scale>
          <a:sx n="107" d="100"/>
          <a:sy n="107" d="100"/>
        </p:scale>
        <p:origin x="1332" y="96"/>
      </p:cViewPr>
      <p:guideLst>
        <p:guide orient="horz" pos="981"/>
        <p:guide orient="horz" pos="3838"/>
        <p:guide orient="horz" pos="754"/>
        <p:guide orient="horz" pos="2432"/>
        <p:guide pos="703"/>
        <p:guide pos="3107"/>
        <p:guide pos="5057"/>
        <p:guide pos="2653"/>
        <p:guide pos="3923"/>
        <p:guide pos="1837"/>
      </p:guideLst>
    </p:cSldViewPr>
  </p:slideViewPr>
  <p:notesTextViewPr>
    <p:cViewPr>
      <p:scale>
        <a:sx n="1" d="1"/>
        <a:sy n="1" d="1"/>
      </p:scale>
      <p:origin x="0" y="0"/>
    </p:cViewPr>
  </p:notesTextViewPr>
  <p:sorterViewPr>
    <p:cViewPr>
      <p:scale>
        <a:sx n="66" d="100"/>
        <a:sy n="66" d="100"/>
      </p:scale>
      <p:origin x="0" y="0"/>
    </p:cViewPr>
  </p:sorterViewPr>
  <p:notesViewPr>
    <p:cSldViewPr showGuides="1">
      <p:cViewPr varScale="1">
        <p:scale>
          <a:sx n="88" d="100"/>
          <a:sy n="88" d="100"/>
        </p:scale>
        <p:origin x="3822"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03EF4D-53F4-F24A-8FAD-3CB39F4A6D21}" type="datetimeFigureOut">
              <a:rPr lang="sv-SE" smtClean="0"/>
              <a:pPr/>
              <a:t>2016-10-25</a:t>
            </a:fld>
            <a:endParaRPr lang="sv-SE"/>
          </a:p>
        </p:txBody>
      </p:sp>
      <p:sp>
        <p:nvSpPr>
          <p:cNvPr id="4" name="Platshållare för sidfo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5" name="Platshållare för bild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F97BAA-64A6-4045-95EB-AEC0700C26FD}" type="slidenum">
              <a:rPr lang="sv-SE" smtClean="0"/>
              <a:pPr/>
              <a:t>‹#›</a:t>
            </a:fld>
            <a:endParaRPr lang="sv-SE"/>
          </a:p>
        </p:txBody>
      </p:sp>
    </p:spTree>
    <p:extLst>
      <p:ext uri="{BB962C8B-B14F-4D97-AF65-F5344CB8AC3E}">
        <p14:creationId xmlns:p14="http://schemas.microsoft.com/office/powerpoint/2010/main" val="3532096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C18E11-2E68-47BF-914A-5174F7C43592}" type="datetimeFigureOut">
              <a:rPr lang="sv-SE" smtClean="0"/>
              <a:pPr/>
              <a:t>2016-10-25</a:t>
            </a:fld>
            <a:endParaRPr lang="sv-S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A33F14-5FC7-4BA2-BDAF-80A9558A5E8F}" type="slidenum">
              <a:rPr lang="sv-SE" smtClean="0"/>
              <a:pPr/>
              <a:t>‹#›</a:t>
            </a:fld>
            <a:endParaRPr lang="sv-SE"/>
          </a:p>
        </p:txBody>
      </p:sp>
    </p:spTree>
    <p:extLst>
      <p:ext uri="{BB962C8B-B14F-4D97-AF65-F5344CB8AC3E}">
        <p14:creationId xmlns:p14="http://schemas.microsoft.com/office/powerpoint/2010/main" val="3454622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10/25/2016</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4203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16238" y="3501008"/>
            <a:ext cx="5541962" cy="1470025"/>
          </a:xfrm>
        </p:spPr>
        <p:txBody>
          <a:bodyPr>
            <a:noAutofit/>
          </a:bodyPr>
          <a:lstStyle>
            <a:lvl1pPr>
              <a:defRPr sz="3600" b="0">
                <a:solidFill>
                  <a:schemeClr val="accent4"/>
                </a:solidFill>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v-SE" dirty="0"/>
          </a:p>
        </p:txBody>
      </p:sp>
      <p:sp>
        <p:nvSpPr>
          <p:cNvPr id="3" name="Subtitle 2"/>
          <p:cNvSpPr>
            <a:spLocks noGrp="1"/>
          </p:cNvSpPr>
          <p:nvPr>
            <p:ph type="subTitle" idx="1"/>
          </p:nvPr>
        </p:nvSpPr>
        <p:spPr>
          <a:xfrm>
            <a:off x="2916238" y="5179640"/>
            <a:ext cx="5544194" cy="913656"/>
          </a:xfrm>
        </p:spPr>
        <p:txBody>
          <a:bodyPr>
            <a:noAutofit/>
          </a:bodyPr>
          <a:lstStyle>
            <a:lvl1pPr marL="0" indent="0" algn="l">
              <a:spcBef>
                <a:spcPts val="0"/>
              </a:spcBef>
              <a:buNone/>
              <a:defRPr sz="2000">
                <a:solidFill>
                  <a:schemeClr val="bg1">
                    <a:lumMod val="6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sv-SE" dirty="0"/>
          </a:p>
        </p:txBody>
      </p:sp>
      <p:pic>
        <p:nvPicPr>
          <p:cNvPr id="6" name="Bildobjekt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313" y="762914"/>
            <a:ext cx="4431948" cy="793509"/>
          </a:xfrm>
          <a:prstGeom prst="rect">
            <a:avLst/>
          </a:prstGeom>
        </p:spPr>
      </p:pic>
    </p:spTree>
    <p:extLst>
      <p:ext uri="{BB962C8B-B14F-4D97-AF65-F5344CB8AC3E}">
        <p14:creationId xmlns:p14="http://schemas.microsoft.com/office/powerpoint/2010/main" val="30604228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Helt 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8499583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ul">
    <p:spTree>
      <p:nvGrpSpPr>
        <p:cNvPr id="1" name=""/>
        <p:cNvGrpSpPr/>
        <p:nvPr/>
      </p:nvGrpSpPr>
      <p:grpSpPr>
        <a:xfrm>
          <a:off x="0" y="0"/>
          <a:ext cx="0" cy="0"/>
          <a:chOff x="0" y="0"/>
          <a:chExt cx="0" cy="0"/>
        </a:xfrm>
      </p:grpSpPr>
      <p:sp>
        <p:nvSpPr>
          <p:cNvPr id="7" name="Rectangle 6"/>
          <p:cNvSpPr/>
          <p:nvPr userDrawn="1"/>
        </p:nvSpPr>
        <p:spPr>
          <a:xfrm>
            <a:off x="0" y="-8598"/>
            <a:ext cx="9144000" cy="68665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Title 1"/>
          <p:cNvSpPr>
            <a:spLocks noGrp="1"/>
          </p:cNvSpPr>
          <p:nvPr>
            <p:ph type="title" hasCustomPrompt="1"/>
          </p:nvPr>
        </p:nvSpPr>
        <p:spPr>
          <a:xfrm>
            <a:off x="457200" y="2819400"/>
            <a:ext cx="8229600" cy="1143000"/>
          </a:xfrm>
        </p:spPr>
        <p:txBody>
          <a:bodyPr anchor="t">
            <a:noAutofit/>
          </a:bodyPr>
          <a:lstStyle>
            <a:lvl1pPr>
              <a:defRPr sz="4000">
                <a:solidFill>
                  <a:schemeClr val="bg1"/>
                </a:solidFill>
              </a:defRPr>
            </a:lvl1pPr>
          </a:lstStyle>
          <a:p>
            <a:r>
              <a:rPr lang="en-US" dirty="0" smtClean="0"/>
              <a:t>Section divider</a:t>
            </a:r>
            <a:endParaRPr lang="sv-SE" dirty="0"/>
          </a:p>
        </p:txBody>
      </p:sp>
    </p:spTree>
    <p:extLst>
      <p:ext uri="{BB962C8B-B14F-4D97-AF65-F5344CB8AC3E}">
        <p14:creationId xmlns:p14="http://schemas.microsoft.com/office/powerpoint/2010/main" val="18206467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Rosa">
    <p:spTree>
      <p:nvGrpSpPr>
        <p:cNvPr id="1" name=""/>
        <p:cNvGrpSpPr/>
        <p:nvPr/>
      </p:nvGrpSpPr>
      <p:grpSpPr>
        <a:xfrm>
          <a:off x="0" y="0"/>
          <a:ext cx="0" cy="0"/>
          <a:chOff x="0" y="0"/>
          <a:chExt cx="0" cy="0"/>
        </a:xfrm>
      </p:grpSpPr>
      <p:sp>
        <p:nvSpPr>
          <p:cNvPr id="7" name="Rectangle 6"/>
          <p:cNvSpPr/>
          <p:nvPr userDrawn="1"/>
        </p:nvSpPr>
        <p:spPr>
          <a:xfrm>
            <a:off x="0" y="-8598"/>
            <a:ext cx="9144000" cy="68665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itle 1"/>
          <p:cNvSpPr>
            <a:spLocks noGrp="1"/>
          </p:cNvSpPr>
          <p:nvPr>
            <p:ph type="title" hasCustomPrompt="1"/>
          </p:nvPr>
        </p:nvSpPr>
        <p:spPr>
          <a:xfrm>
            <a:off x="457200" y="2819400"/>
            <a:ext cx="8229600" cy="1143000"/>
          </a:xfrm>
        </p:spPr>
        <p:txBody>
          <a:bodyPr anchor="t">
            <a:noAutofit/>
          </a:bodyPr>
          <a:lstStyle>
            <a:lvl1pPr>
              <a:defRPr sz="4000">
                <a:solidFill>
                  <a:schemeClr val="bg1"/>
                </a:solidFill>
              </a:defRPr>
            </a:lvl1pPr>
          </a:lstStyle>
          <a:p>
            <a:r>
              <a:rPr lang="en-US" dirty="0" smtClean="0"/>
              <a:t>Section divider</a:t>
            </a:r>
            <a:endParaRPr lang="sv-SE" dirty="0"/>
          </a:p>
        </p:txBody>
      </p:sp>
    </p:spTree>
    <p:extLst>
      <p:ext uri="{BB962C8B-B14F-4D97-AF65-F5344CB8AC3E}">
        <p14:creationId xmlns:p14="http://schemas.microsoft.com/office/powerpoint/2010/main" val="30382739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ila">
    <p:spTree>
      <p:nvGrpSpPr>
        <p:cNvPr id="1" name=""/>
        <p:cNvGrpSpPr/>
        <p:nvPr/>
      </p:nvGrpSpPr>
      <p:grpSpPr>
        <a:xfrm>
          <a:off x="0" y="0"/>
          <a:ext cx="0" cy="0"/>
          <a:chOff x="0" y="0"/>
          <a:chExt cx="0" cy="0"/>
        </a:xfrm>
      </p:grpSpPr>
      <p:sp>
        <p:nvSpPr>
          <p:cNvPr id="7" name="Rectangle 6"/>
          <p:cNvSpPr/>
          <p:nvPr userDrawn="1"/>
        </p:nvSpPr>
        <p:spPr>
          <a:xfrm>
            <a:off x="0" y="-8598"/>
            <a:ext cx="9144000" cy="68665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Title 1"/>
          <p:cNvSpPr>
            <a:spLocks noGrp="1"/>
          </p:cNvSpPr>
          <p:nvPr>
            <p:ph type="title" hasCustomPrompt="1"/>
          </p:nvPr>
        </p:nvSpPr>
        <p:spPr>
          <a:xfrm>
            <a:off x="457200" y="2819400"/>
            <a:ext cx="8229600" cy="1143000"/>
          </a:xfrm>
        </p:spPr>
        <p:txBody>
          <a:bodyPr anchor="t">
            <a:noAutofit/>
          </a:bodyPr>
          <a:lstStyle>
            <a:lvl1pPr>
              <a:defRPr sz="4000">
                <a:solidFill>
                  <a:schemeClr val="bg1"/>
                </a:solidFill>
              </a:defRPr>
            </a:lvl1pPr>
          </a:lstStyle>
          <a:p>
            <a:r>
              <a:rPr lang="en-US" dirty="0" smtClean="0"/>
              <a:t>Section divider</a:t>
            </a:r>
            <a:endParaRPr lang="sv-SE" dirty="0"/>
          </a:p>
        </p:txBody>
      </p:sp>
    </p:spTree>
    <p:extLst>
      <p:ext uri="{BB962C8B-B14F-4D97-AF65-F5344CB8AC3E}">
        <p14:creationId xmlns:p14="http://schemas.microsoft.com/office/powerpoint/2010/main" val="157289098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å">
    <p:spTree>
      <p:nvGrpSpPr>
        <p:cNvPr id="1" name=""/>
        <p:cNvGrpSpPr/>
        <p:nvPr/>
      </p:nvGrpSpPr>
      <p:grpSpPr>
        <a:xfrm>
          <a:off x="0" y="0"/>
          <a:ext cx="0" cy="0"/>
          <a:chOff x="0" y="0"/>
          <a:chExt cx="0" cy="0"/>
        </a:xfrm>
      </p:grpSpPr>
      <p:sp>
        <p:nvSpPr>
          <p:cNvPr id="7" name="Rectangle 6"/>
          <p:cNvSpPr/>
          <p:nvPr userDrawn="1"/>
        </p:nvSpPr>
        <p:spPr>
          <a:xfrm>
            <a:off x="0" y="-8598"/>
            <a:ext cx="9144000" cy="6866598"/>
          </a:xfrm>
          <a:prstGeom prst="rect">
            <a:avLst/>
          </a:prstGeom>
          <a:solidFill>
            <a:schemeClr val="accent4"/>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sv-SE" dirty="0"/>
          </a:p>
        </p:txBody>
      </p:sp>
      <p:sp>
        <p:nvSpPr>
          <p:cNvPr id="5" name="Title 1"/>
          <p:cNvSpPr>
            <a:spLocks noGrp="1"/>
          </p:cNvSpPr>
          <p:nvPr>
            <p:ph type="title" hasCustomPrompt="1"/>
          </p:nvPr>
        </p:nvSpPr>
        <p:spPr>
          <a:xfrm>
            <a:off x="457200" y="2819400"/>
            <a:ext cx="8229600" cy="1143000"/>
          </a:xfrm>
        </p:spPr>
        <p:txBody>
          <a:bodyPr anchor="t">
            <a:noAutofit/>
          </a:bodyPr>
          <a:lstStyle>
            <a:lvl1pPr>
              <a:defRPr sz="4000">
                <a:solidFill>
                  <a:schemeClr val="bg1"/>
                </a:solidFill>
              </a:defRPr>
            </a:lvl1pPr>
          </a:lstStyle>
          <a:p>
            <a:r>
              <a:rPr lang="en-US" dirty="0" smtClean="0"/>
              <a:t>Section divider</a:t>
            </a:r>
            <a:endParaRPr lang="sv-SE" dirty="0"/>
          </a:p>
        </p:txBody>
      </p:sp>
    </p:spTree>
    <p:extLst>
      <p:ext uri="{BB962C8B-B14F-4D97-AF65-F5344CB8AC3E}">
        <p14:creationId xmlns:p14="http://schemas.microsoft.com/office/powerpoint/2010/main" val="6253260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ön">
    <p:spTree>
      <p:nvGrpSpPr>
        <p:cNvPr id="1" name=""/>
        <p:cNvGrpSpPr/>
        <p:nvPr/>
      </p:nvGrpSpPr>
      <p:grpSpPr>
        <a:xfrm>
          <a:off x="0" y="0"/>
          <a:ext cx="0" cy="0"/>
          <a:chOff x="0" y="0"/>
          <a:chExt cx="0" cy="0"/>
        </a:xfrm>
      </p:grpSpPr>
      <p:sp>
        <p:nvSpPr>
          <p:cNvPr id="7" name="Rectangle 6"/>
          <p:cNvSpPr/>
          <p:nvPr userDrawn="1"/>
        </p:nvSpPr>
        <p:spPr>
          <a:xfrm>
            <a:off x="0" y="-8598"/>
            <a:ext cx="9144000" cy="686659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Title 1"/>
          <p:cNvSpPr>
            <a:spLocks noGrp="1"/>
          </p:cNvSpPr>
          <p:nvPr>
            <p:ph type="title" hasCustomPrompt="1"/>
          </p:nvPr>
        </p:nvSpPr>
        <p:spPr>
          <a:xfrm>
            <a:off x="457200" y="2819400"/>
            <a:ext cx="8229600" cy="1143000"/>
          </a:xfrm>
        </p:spPr>
        <p:txBody>
          <a:bodyPr anchor="t">
            <a:noAutofit/>
          </a:bodyPr>
          <a:lstStyle>
            <a:lvl1pPr>
              <a:defRPr sz="4000">
                <a:solidFill>
                  <a:schemeClr val="bg1"/>
                </a:solidFill>
              </a:defRPr>
            </a:lvl1pPr>
          </a:lstStyle>
          <a:p>
            <a:r>
              <a:rPr lang="en-US" dirty="0" smtClean="0"/>
              <a:t>Section divider</a:t>
            </a:r>
            <a:endParaRPr lang="sv-SE" dirty="0"/>
          </a:p>
        </p:txBody>
      </p:sp>
    </p:spTree>
    <p:extLst>
      <p:ext uri="{BB962C8B-B14F-4D97-AF65-F5344CB8AC3E}">
        <p14:creationId xmlns:p14="http://schemas.microsoft.com/office/powerpoint/2010/main" val="312470554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å">
    <p:spTree>
      <p:nvGrpSpPr>
        <p:cNvPr id="1" name=""/>
        <p:cNvGrpSpPr/>
        <p:nvPr/>
      </p:nvGrpSpPr>
      <p:grpSpPr>
        <a:xfrm>
          <a:off x="0" y="0"/>
          <a:ext cx="0" cy="0"/>
          <a:chOff x="0" y="0"/>
          <a:chExt cx="0" cy="0"/>
        </a:xfrm>
      </p:grpSpPr>
      <p:sp>
        <p:nvSpPr>
          <p:cNvPr id="7" name="Rectangle 6"/>
          <p:cNvSpPr/>
          <p:nvPr userDrawn="1"/>
        </p:nvSpPr>
        <p:spPr>
          <a:xfrm>
            <a:off x="0" y="-8598"/>
            <a:ext cx="9144000" cy="68665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Title 1"/>
          <p:cNvSpPr>
            <a:spLocks noGrp="1"/>
          </p:cNvSpPr>
          <p:nvPr>
            <p:ph type="title" hasCustomPrompt="1"/>
          </p:nvPr>
        </p:nvSpPr>
        <p:spPr>
          <a:xfrm>
            <a:off x="457200" y="2819400"/>
            <a:ext cx="8229600" cy="1143000"/>
          </a:xfrm>
        </p:spPr>
        <p:txBody>
          <a:bodyPr anchor="t">
            <a:noAutofit/>
          </a:bodyPr>
          <a:lstStyle>
            <a:lvl1pPr>
              <a:defRPr sz="4000">
                <a:solidFill>
                  <a:schemeClr val="bg1"/>
                </a:solidFill>
              </a:defRPr>
            </a:lvl1pPr>
          </a:lstStyle>
          <a:p>
            <a:r>
              <a:rPr lang="en-US" dirty="0" smtClean="0"/>
              <a:t>Section divider</a:t>
            </a:r>
            <a:endParaRPr lang="sv-SE" dirty="0"/>
          </a:p>
        </p:txBody>
      </p:sp>
    </p:spTree>
    <p:extLst>
      <p:ext uri="{BB962C8B-B14F-4D97-AF65-F5344CB8AC3E}">
        <p14:creationId xmlns:p14="http://schemas.microsoft.com/office/powerpoint/2010/main" val="290997087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Bild och bildtex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solidFill>
                  <a:schemeClr val="accent4"/>
                </a:solidFill>
              </a:defRPr>
            </a:lvl1pPr>
          </a:lstStyle>
          <a:p>
            <a:r>
              <a:rPr lang="en-US" smtClean="0"/>
              <a:t>Click to edit Master title style</a:t>
            </a:r>
            <a:endParaRPr lang="sv-SE"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sv-SE"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1405754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Avslutning med animation">
    <p:spTree>
      <p:nvGrpSpPr>
        <p:cNvPr id="1" name=""/>
        <p:cNvGrpSpPr/>
        <p:nvPr/>
      </p:nvGrpSpPr>
      <p:grpSpPr>
        <a:xfrm>
          <a:off x="0" y="0"/>
          <a:ext cx="0" cy="0"/>
          <a:chOff x="0" y="0"/>
          <a:chExt cx="0" cy="0"/>
        </a:xfrm>
      </p:grpSpPr>
      <p:sp>
        <p:nvSpPr>
          <p:cNvPr id="6" name="TextBox 5"/>
          <p:cNvSpPr txBox="1"/>
          <p:nvPr userDrawn="1"/>
        </p:nvSpPr>
        <p:spPr>
          <a:xfrm>
            <a:off x="2057400" y="4038600"/>
            <a:ext cx="5040560" cy="461665"/>
          </a:xfrm>
          <a:prstGeom prst="rect">
            <a:avLst/>
          </a:prstGeom>
          <a:noFill/>
        </p:spPr>
        <p:txBody>
          <a:bodyPr wrap="square" rtlCol="0">
            <a:spAutoFit/>
          </a:bodyPr>
          <a:lstStyle/>
          <a:p>
            <a:pPr algn="r"/>
            <a:r>
              <a:rPr lang="sv-SE" sz="2400" b="0" i="0" dirty="0" err="1"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www.solidify.se</a:t>
            </a:r>
            <a:endParaRPr lang="sv-SE" sz="2400" b="0" i="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4" name="Bildobjekt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8208" y="2767989"/>
            <a:ext cx="5813192" cy="1040811"/>
          </a:xfrm>
          <a:prstGeom prst="rect">
            <a:avLst/>
          </a:prstGeom>
        </p:spPr>
      </p:pic>
    </p:spTree>
    <p:extLst>
      <p:ext uri="{BB962C8B-B14F-4D97-AF65-F5344CB8AC3E}">
        <p14:creationId xmlns:p14="http://schemas.microsoft.com/office/powerpoint/2010/main" val="314188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01932" y="2082617"/>
            <a:ext cx="8740142" cy="1040871"/>
          </a:xfrm>
        </p:spPr>
        <p:txBody>
          <a:bodyPr wrap="square">
            <a:spAutoFit/>
          </a:bodyPr>
          <a:lstStyle>
            <a:lvl1pPr marL="0" indent="0">
              <a:spcBef>
                <a:spcPts val="900"/>
              </a:spcBef>
              <a:buClr>
                <a:schemeClr val="tx1"/>
              </a:buClr>
              <a:buFont typeface="Wingdings" pitchFamily="2" charset="2"/>
              <a:buNone/>
              <a:defRPr sz="3971">
                <a:solidFill>
                  <a:schemeClr val="tx1"/>
                </a:solidFill>
              </a:defRPr>
            </a:lvl1pPr>
            <a:lvl2pPr marL="0" indent="0">
              <a:spcBef>
                <a:spcPts val="794"/>
              </a:spcBef>
              <a:buNone/>
              <a:defRPr sz="1471">
                <a:solidFill>
                  <a:schemeClr val="tx1"/>
                </a:solidFill>
              </a:defRPr>
            </a:lvl2pPr>
            <a:lvl3pPr marL="170345" indent="0">
              <a:buNone/>
              <a:tabLst/>
              <a:defRPr sz="1471">
                <a:solidFill>
                  <a:schemeClr val="tx1"/>
                </a:solidFill>
              </a:defRPr>
            </a:lvl3pPr>
            <a:lvl4pPr marL="338357" indent="0">
              <a:buNone/>
              <a:defRPr>
                <a:solidFill>
                  <a:schemeClr val="tx1"/>
                </a:solidFill>
              </a:defRPr>
            </a:lvl4pPr>
            <a:lvl5pPr marL="504036"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2690612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5" name="textruta 4"/>
          <p:cNvSpPr txBox="1"/>
          <p:nvPr userDrawn="1"/>
        </p:nvSpPr>
        <p:spPr>
          <a:xfrm>
            <a:off x="467544" y="1556792"/>
            <a:ext cx="8208912" cy="353943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Solidifys processer för mjukvaruutveckling låter dig som utvecklingschef, IT-chef eller affärsutvecklare fokusera på rätt saker. Resultatet är mer programvara, av bättre kvalitet, snabbare och till lägre kostnad. Solidify har sex år i rad erhållit utmärkelsen Microsoft Western </a:t>
            </a:r>
            <a:r>
              <a:rPr lang="sv-SE"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European</a:t>
            </a:r>
            <a:r>
              <a:rPr lang="sv-SE"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ALM Partner Awards. </a:t>
            </a:r>
          </a:p>
          <a:p>
            <a:endParaRPr lang="sv-SE" sz="2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1"/>
          <p:cNvSpPr txBox="1">
            <a:spLocks/>
          </p:cNvSpPr>
          <p:nvPr userDrawn="1"/>
        </p:nvSpPr>
        <p:spPr>
          <a:xfrm>
            <a:off x="457200" y="26064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sv-SE" sz="3600" b="0" kern="1200" dirty="0">
                <a:solidFill>
                  <a:schemeClr val="accent4"/>
                </a:solidFill>
                <a:latin typeface="Gill Sans MT Pro Book" pitchFamily="34" charset="0"/>
                <a:ea typeface="+mj-ea"/>
                <a:cs typeface="Gill Sans MT Pro Book" pitchFamily="34" charset="0"/>
              </a:defRPr>
            </a:lvl1pPr>
          </a:lstStyle>
          <a:p>
            <a:r>
              <a:rPr lang="en-US" dirty="0" smtClean="0">
                <a:latin typeface="Tahoma" panose="020B0604030504040204" pitchFamily="34" charset="0"/>
                <a:ea typeface="Tahoma" panose="020B0604030504040204" pitchFamily="34" charset="0"/>
                <a:cs typeface="Tahoma" panose="020B0604030504040204" pitchFamily="34" charset="0"/>
              </a:rPr>
              <a:t>Om </a:t>
            </a:r>
            <a:r>
              <a:rPr lang="en-US" dirty="0" err="1" smtClean="0">
                <a:latin typeface="Tahoma" panose="020B0604030504040204" pitchFamily="34" charset="0"/>
                <a:ea typeface="Tahoma" panose="020B0604030504040204" pitchFamily="34" charset="0"/>
                <a:cs typeface="Tahoma" panose="020B0604030504040204" pitchFamily="34" charset="0"/>
              </a:rPr>
              <a:t>företaget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422118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6033268" y="2082614"/>
            <a:ext cx="2911139" cy="3586208"/>
          </a:xfrm>
          <a:solidFill>
            <a:schemeClr val="accent3"/>
          </a:solidFill>
        </p:spPr>
        <p:txBody>
          <a:bodyPr wrap="square" tIns="146304" bIns="146304">
            <a:noAutofit/>
          </a:bodyPr>
          <a:lstStyle>
            <a:lvl1pPr marL="0" indent="0">
              <a:spcBef>
                <a:spcPts val="900"/>
              </a:spcBef>
              <a:buClr>
                <a:schemeClr val="tx1"/>
              </a:buClr>
              <a:buFont typeface="Wingdings" pitchFamily="2" charset="2"/>
              <a:buNone/>
              <a:defRPr sz="2940">
                <a:solidFill>
                  <a:schemeClr val="bg1"/>
                </a:solidFill>
              </a:defRPr>
            </a:lvl1pPr>
            <a:lvl2pPr marL="0" indent="0">
              <a:spcBef>
                <a:spcPts val="794"/>
              </a:spcBef>
              <a:buNone/>
              <a:defRPr sz="1471">
                <a:solidFill>
                  <a:schemeClr val="bg1"/>
                </a:solidFill>
              </a:defRPr>
            </a:lvl2pPr>
            <a:lvl3pPr marL="170345" indent="0">
              <a:buNone/>
              <a:tabLst/>
              <a:defRPr sz="1471">
                <a:solidFill>
                  <a:schemeClr val="bg1"/>
                </a:solidFill>
              </a:defRPr>
            </a:lvl3pPr>
            <a:lvl4pPr marL="338357" indent="0">
              <a:buNone/>
              <a:defRPr>
                <a:solidFill>
                  <a:schemeClr val="bg1"/>
                </a:solidFill>
              </a:defRPr>
            </a:lvl4pPr>
            <a:lvl5pPr marL="504036"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01932" y="2082616"/>
            <a:ext cx="5378549" cy="2288136"/>
          </a:xfrm>
        </p:spPr>
        <p:txBody>
          <a:bodyPr wrap="square">
            <a:spAutoFit/>
          </a:bodyPr>
          <a:lstStyle>
            <a:lvl1pPr marL="0" indent="0">
              <a:spcBef>
                <a:spcPts val="900"/>
              </a:spcBef>
              <a:buClr>
                <a:schemeClr val="tx1"/>
              </a:buClr>
              <a:buFont typeface="Wingdings" pitchFamily="2" charset="2"/>
              <a:buNone/>
              <a:defRPr sz="3971">
                <a:solidFill>
                  <a:schemeClr val="tx1"/>
                </a:solidFill>
              </a:defRPr>
            </a:lvl1pPr>
            <a:lvl2pPr marL="0" indent="0">
              <a:spcBef>
                <a:spcPts val="794"/>
              </a:spcBef>
              <a:buNone/>
              <a:defRPr sz="1471">
                <a:solidFill>
                  <a:schemeClr val="tx1"/>
                </a:solidFill>
              </a:defRPr>
            </a:lvl2pPr>
            <a:lvl3pPr marL="170345" indent="0">
              <a:buNone/>
              <a:tabLst/>
              <a:defRPr sz="1471">
                <a:solidFill>
                  <a:schemeClr val="tx1"/>
                </a:solidFill>
              </a:defRPr>
            </a:lvl3pPr>
            <a:lvl4pPr marL="338357" indent="0">
              <a:buNone/>
              <a:defRPr>
                <a:solidFill>
                  <a:schemeClr val="tx1"/>
                </a:solidFill>
              </a:defRPr>
            </a:lvl4pPr>
            <a:lvl5pPr marL="504036"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0089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7"/>
            <a:ext cx="8740142" cy="1796217"/>
          </a:xfrm>
          <a:noFill/>
        </p:spPr>
        <p:txBody>
          <a:bodyPr tIns="91413" bIns="91413" anchor="t" anchorCtr="0"/>
          <a:lstStyle>
            <a:lvl1pPr>
              <a:defRPr sz="6470"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640350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10921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ecklista">
    <p:spTree>
      <p:nvGrpSpPr>
        <p:cNvPr id="1" name=""/>
        <p:cNvGrpSpPr/>
        <p:nvPr/>
      </p:nvGrpSpPr>
      <p:grpSpPr>
        <a:xfrm>
          <a:off x="0" y="0"/>
          <a:ext cx="0" cy="0"/>
          <a:chOff x="0" y="0"/>
          <a:chExt cx="0" cy="0"/>
        </a:xfrm>
      </p:grpSpPr>
      <p:sp>
        <p:nvSpPr>
          <p:cNvPr id="4" name="textruta 3"/>
          <p:cNvSpPr txBox="1"/>
          <p:nvPr userDrawn="1"/>
        </p:nvSpPr>
        <p:spPr>
          <a:xfrm>
            <a:off x="467544" y="1556792"/>
            <a:ext cx="8208912" cy="3859518"/>
          </a:xfrm>
          <a:prstGeom prst="rect">
            <a:avLst/>
          </a:prstGeom>
          <a:noFill/>
        </p:spPr>
        <p:txBody>
          <a:bodyPr wrap="square" rtlCol="0">
            <a:spAutoFit/>
          </a:bodyPr>
          <a:lstStyle/>
          <a:p>
            <a:pPr marL="342900" lvl="0" indent="-342900" algn="l" defTabSz="914400" rtl="0" eaLnBrk="1" latinLnBrk="0" hangingPunct="1">
              <a:spcBef>
                <a:spcPct val="20000"/>
              </a:spcBef>
              <a:buFont typeface="Arial" pitchFamily="34" charset="0"/>
              <a:buChar char="•"/>
            </a:pPr>
            <a:r>
              <a:rPr lang="sv-SE" sz="24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Välj färdiga </a:t>
            </a:r>
            <a:r>
              <a:rPr lang="sv-SE" sz="2400" b="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SmartArt</a:t>
            </a:r>
            <a:r>
              <a:rPr lang="sv-SE" sz="24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-figurer. Modifiera vid behov.</a:t>
            </a:r>
          </a:p>
          <a:p>
            <a:pPr marL="342900" lvl="0" indent="-342900" algn="l" defTabSz="914400" rtl="0" eaLnBrk="1" latinLnBrk="0" hangingPunct="1">
              <a:spcBef>
                <a:spcPct val="20000"/>
              </a:spcBef>
              <a:buFont typeface="Arial" pitchFamily="34" charset="0"/>
              <a:buChar char="•"/>
            </a:pPr>
            <a:r>
              <a:rPr lang="sv-SE" sz="24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Använd rätt profilfärger (inlagda i mallen).</a:t>
            </a:r>
          </a:p>
          <a:p>
            <a:pPr marL="342900" lvl="0" indent="-342900" algn="l" defTabSz="914400" rtl="0" eaLnBrk="1" latinLnBrk="0" hangingPunct="1">
              <a:spcBef>
                <a:spcPct val="20000"/>
              </a:spcBef>
              <a:buFont typeface="Arial" pitchFamily="34" charset="0"/>
              <a:buChar char="•"/>
            </a:pPr>
            <a:r>
              <a:rPr lang="sv-SE" sz="24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Använd inga skuggor, inga 3D-effekter, inga blänk.</a:t>
            </a:r>
          </a:p>
          <a:p>
            <a:pPr marL="342900" lvl="0" indent="-342900" algn="l" defTabSz="914400" rtl="0" eaLnBrk="1" latinLnBrk="0" hangingPunct="1">
              <a:spcBef>
                <a:spcPct val="20000"/>
              </a:spcBef>
              <a:buFont typeface="Arial" pitchFamily="34" charset="0"/>
              <a:buChar char="•"/>
            </a:pPr>
            <a:r>
              <a:rPr lang="sv-SE" sz="24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Ersätt runda hörn med skarpa hörn.</a:t>
            </a:r>
          </a:p>
          <a:p>
            <a:pPr marL="342900" lvl="0" indent="-342900" algn="l" defTabSz="914400" rtl="0" eaLnBrk="1" latinLnBrk="0" hangingPunct="1">
              <a:spcBef>
                <a:spcPct val="20000"/>
              </a:spcBef>
              <a:buFont typeface="Arial" pitchFamily="34" charset="0"/>
              <a:buChar char="•"/>
            </a:pPr>
            <a:r>
              <a:rPr lang="sv-SE" sz="24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Kör generellt med vit </a:t>
            </a:r>
            <a:r>
              <a:rPr lang="sv-SE" sz="2400" b="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fetad</a:t>
            </a:r>
            <a:r>
              <a:rPr lang="sv-SE" sz="24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text mot färgad platta/figur.</a:t>
            </a:r>
          </a:p>
          <a:p>
            <a:pPr marL="342900" lvl="0" indent="-342900" algn="l" defTabSz="914400" rtl="0" eaLnBrk="1" latinLnBrk="0" hangingPunct="1">
              <a:spcBef>
                <a:spcPct val="20000"/>
              </a:spcBef>
              <a:buFont typeface="Arial" pitchFamily="34" charset="0"/>
              <a:buChar char="•"/>
            </a:pPr>
            <a:r>
              <a:rPr lang="sv-SE" sz="24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Förstora upp all text så mycket som möjligt.</a:t>
            </a:r>
          </a:p>
          <a:p>
            <a:pPr marL="342900" lvl="0" indent="-342900" algn="l" defTabSz="914400" rtl="0" eaLnBrk="1" latinLnBrk="0" hangingPunct="1">
              <a:spcBef>
                <a:spcPct val="20000"/>
              </a:spcBef>
              <a:buFont typeface="Arial" pitchFamily="34" charset="0"/>
              <a:buChar char="•"/>
            </a:pPr>
            <a:r>
              <a:rPr lang="sv-SE" sz="24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Rak vänsterkant istället för centrering i figurer. Flytta in texten mot mitten med hjälp av intern marginal.</a:t>
            </a:r>
          </a:p>
          <a:p>
            <a:pPr marL="369888" indent="-369888">
              <a:buFont typeface="Arial" panose="020B0604020202020204" pitchFamily="34" charset="0"/>
              <a:buChar char="•"/>
            </a:pPr>
            <a:endParaRPr lang="sv-SE"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Title 1"/>
          <p:cNvSpPr txBox="1">
            <a:spLocks/>
          </p:cNvSpPr>
          <p:nvPr userDrawn="1"/>
        </p:nvSpPr>
        <p:spPr>
          <a:xfrm>
            <a:off x="467544" y="26064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sv-SE" sz="3600" b="0" kern="1200" dirty="0">
                <a:solidFill>
                  <a:schemeClr val="accent4"/>
                </a:solidFill>
                <a:latin typeface="Gill Sans MT Pro Book" pitchFamily="34" charset="0"/>
                <a:ea typeface="+mj-ea"/>
                <a:cs typeface="Gill Sans MT Pro Book" pitchFamily="34" charset="0"/>
              </a:defRPr>
            </a:lvl1pPr>
          </a:lstStyle>
          <a:p>
            <a:r>
              <a:rPr lang="sv-SE" dirty="0" smtClean="0">
                <a:latin typeface="Tahoma" panose="020B0604030504040204" pitchFamily="34" charset="0"/>
                <a:ea typeface="Tahoma" panose="020B0604030504040204" pitchFamily="34" charset="0"/>
                <a:cs typeface="Tahoma" panose="020B0604030504040204" pitchFamily="34" charset="0"/>
              </a:rPr>
              <a:t>Checklista</a:t>
            </a:r>
            <a:endParaRPr lang="sv-SE"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267228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Rubrik och en textsp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solidFill>
                  <a:schemeClr val="accent4"/>
                </a:solidFill>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v-SE" dirty="0"/>
          </a:p>
        </p:txBody>
      </p:sp>
      <p:sp>
        <p:nvSpPr>
          <p:cNvPr id="3" name="Content Placeholder 2"/>
          <p:cNvSpPr>
            <a:spLocks noGrp="1"/>
          </p:cNvSpPr>
          <p:nvPr>
            <p:ph idx="1"/>
          </p:nvPr>
        </p:nvSpPr>
        <p:spPr/>
        <p:txBody>
          <a:bodyPr/>
          <a:lstStyle>
            <a:lvl1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1pPr>
            <a:lvl2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2pPr>
            <a:lvl3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3pPr>
            <a:lvl4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4pPr>
            <a:lvl5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Tree>
    <p:extLst>
      <p:ext uri="{BB962C8B-B14F-4D97-AF65-F5344CB8AC3E}">
        <p14:creationId xmlns:p14="http://schemas.microsoft.com/office/powerpoint/2010/main" val="38437984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ubrik och textspalt för grupp">
    <p:spTree>
      <p:nvGrpSpPr>
        <p:cNvPr id="1" name=""/>
        <p:cNvGrpSpPr/>
        <p:nvPr/>
      </p:nvGrpSpPr>
      <p:grpSpPr>
        <a:xfrm>
          <a:off x="0" y="0"/>
          <a:ext cx="0" cy="0"/>
          <a:chOff x="0" y="0"/>
          <a:chExt cx="0" cy="0"/>
        </a:xfrm>
      </p:grpSpPr>
      <p:pic>
        <p:nvPicPr>
          <p:cNvPr id="5" name="Bildobjekt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4249" y="664052"/>
            <a:ext cx="667357" cy="460692"/>
          </a:xfrm>
          <a:prstGeom prst="rect">
            <a:avLst/>
          </a:prstGeom>
        </p:spPr>
      </p:pic>
      <p:sp>
        <p:nvSpPr>
          <p:cNvPr id="15" name="Platshållare för text 14"/>
          <p:cNvSpPr>
            <a:spLocks noGrp="1"/>
          </p:cNvSpPr>
          <p:nvPr>
            <p:ph type="body" sz="quarter" idx="11" hasCustomPrompt="1"/>
          </p:nvPr>
        </p:nvSpPr>
        <p:spPr>
          <a:xfrm>
            <a:off x="7668344" y="274637"/>
            <a:ext cx="565720" cy="1143001"/>
          </a:xfrm>
        </p:spPr>
        <p:txBody>
          <a:bodyPr anchor="ctr">
            <a:normAutofit/>
          </a:bodyPr>
          <a:lstStyle>
            <a:lvl1pPr marL="0" indent="0" algn="r">
              <a:buNone/>
              <a:defRPr sz="2000"/>
            </a:lvl1pPr>
          </a:lstStyle>
          <a:p>
            <a:pPr lvl="0"/>
            <a:r>
              <a:rPr lang="sv-SE" dirty="0" smtClean="0"/>
              <a:t>XX</a:t>
            </a:r>
            <a:endParaRPr lang="sv-SE" dirty="0"/>
          </a:p>
        </p:txBody>
      </p:sp>
      <p:sp>
        <p:nvSpPr>
          <p:cNvPr id="2" name="Title 1"/>
          <p:cNvSpPr>
            <a:spLocks noGrp="1"/>
          </p:cNvSpPr>
          <p:nvPr>
            <p:ph type="title"/>
          </p:nvPr>
        </p:nvSpPr>
        <p:spPr>
          <a:xfrm>
            <a:off x="457200" y="274638"/>
            <a:ext cx="6110337" cy="1143000"/>
          </a:xfrm>
        </p:spPr>
        <p:txBody>
          <a:bodyPr/>
          <a:lstStyle>
            <a:lvl1pPr>
              <a:defRPr b="0">
                <a:solidFill>
                  <a:schemeClr val="accent4"/>
                </a:solidFill>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v-SE" dirty="0"/>
          </a:p>
        </p:txBody>
      </p:sp>
      <p:sp>
        <p:nvSpPr>
          <p:cNvPr id="3" name="Content Placeholder 2"/>
          <p:cNvSpPr>
            <a:spLocks noGrp="1"/>
          </p:cNvSpPr>
          <p:nvPr>
            <p:ph idx="1"/>
          </p:nvPr>
        </p:nvSpPr>
        <p:spPr/>
        <p:txBody>
          <a:bodyPr/>
          <a:lstStyle>
            <a:lvl1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1pPr>
            <a:lvl2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2pPr>
            <a:lvl3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3pPr>
            <a:lvl4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4pPr>
            <a:lvl5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Title 1"/>
          <p:cNvSpPr txBox="1">
            <a:spLocks/>
          </p:cNvSpPr>
          <p:nvPr userDrawn="1"/>
        </p:nvSpPr>
        <p:spPr>
          <a:xfrm>
            <a:off x="8234064" y="274638"/>
            <a:ext cx="658416"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b="0" kern="1200">
                <a:solidFill>
                  <a:schemeClr val="accent4"/>
                </a:solidFill>
                <a:latin typeface="Tahoma" panose="020B0604030504040204" pitchFamily="34" charset="0"/>
                <a:ea typeface="Tahoma" panose="020B0604030504040204" pitchFamily="34" charset="0"/>
                <a:cs typeface="Tahoma" panose="020B0604030504040204" pitchFamily="34" charset="0"/>
              </a:defRPr>
            </a:lvl1pPr>
          </a:lstStyle>
          <a:p>
            <a:r>
              <a:rPr lang="en-US" sz="2000" dirty="0" smtClean="0">
                <a:solidFill>
                  <a:schemeClr val="tx1"/>
                </a:solidFill>
              </a:rPr>
              <a:t>min</a:t>
            </a:r>
            <a:endParaRPr lang="sv-SE" sz="2000" dirty="0">
              <a:solidFill>
                <a:schemeClr val="tx1"/>
              </a:solidFill>
            </a:endParaRPr>
          </a:p>
        </p:txBody>
      </p:sp>
    </p:spTree>
    <p:extLst>
      <p:ext uri="{BB962C8B-B14F-4D97-AF65-F5344CB8AC3E}">
        <p14:creationId xmlns:p14="http://schemas.microsoft.com/office/powerpoint/2010/main" val="42831848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ubrik och en textspalt för enskild">
    <p:spTree>
      <p:nvGrpSpPr>
        <p:cNvPr id="1" name=""/>
        <p:cNvGrpSpPr/>
        <p:nvPr/>
      </p:nvGrpSpPr>
      <p:grpSpPr>
        <a:xfrm>
          <a:off x="0" y="0"/>
          <a:ext cx="0" cy="0"/>
          <a:chOff x="0" y="0"/>
          <a:chExt cx="0" cy="0"/>
        </a:xfrm>
      </p:grpSpPr>
      <p:sp>
        <p:nvSpPr>
          <p:cNvPr id="15" name="Platshållare för text 14"/>
          <p:cNvSpPr>
            <a:spLocks noGrp="1"/>
          </p:cNvSpPr>
          <p:nvPr>
            <p:ph type="body" sz="quarter" idx="11" hasCustomPrompt="1"/>
          </p:nvPr>
        </p:nvSpPr>
        <p:spPr>
          <a:xfrm>
            <a:off x="7668344" y="274637"/>
            <a:ext cx="565720" cy="1143001"/>
          </a:xfrm>
        </p:spPr>
        <p:txBody>
          <a:bodyPr anchor="ctr">
            <a:normAutofit/>
          </a:bodyPr>
          <a:lstStyle>
            <a:lvl1pPr marL="0" indent="0" algn="r">
              <a:buNone/>
              <a:defRPr sz="2000"/>
            </a:lvl1pPr>
          </a:lstStyle>
          <a:p>
            <a:pPr lvl="0"/>
            <a:r>
              <a:rPr lang="sv-SE" dirty="0" smtClean="0"/>
              <a:t>XX</a:t>
            </a:r>
            <a:endParaRPr lang="sv-SE" dirty="0"/>
          </a:p>
        </p:txBody>
      </p:sp>
      <p:sp>
        <p:nvSpPr>
          <p:cNvPr id="2" name="Title 1"/>
          <p:cNvSpPr>
            <a:spLocks noGrp="1"/>
          </p:cNvSpPr>
          <p:nvPr>
            <p:ph type="title"/>
          </p:nvPr>
        </p:nvSpPr>
        <p:spPr>
          <a:xfrm>
            <a:off x="457200" y="274638"/>
            <a:ext cx="6110337" cy="1143000"/>
          </a:xfrm>
        </p:spPr>
        <p:txBody>
          <a:bodyPr/>
          <a:lstStyle>
            <a:lvl1pPr>
              <a:defRPr b="0">
                <a:solidFill>
                  <a:schemeClr val="accent4"/>
                </a:solidFill>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v-SE" dirty="0"/>
          </a:p>
        </p:txBody>
      </p:sp>
      <p:sp>
        <p:nvSpPr>
          <p:cNvPr id="3" name="Content Placeholder 2"/>
          <p:cNvSpPr>
            <a:spLocks noGrp="1"/>
          </p:cNvSpPr>
          <p:nvPr>
            <p:ph idx="1"/>
          </p:nvPr>
        </p:nvSpPr>
        <p:spPr/>
        <p:txBody>
          <a:bodyPr/>
          <a:lstStyle>
            <a:lvl1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1pPr>
            <a:lvl2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2pPr>
            <a:lvl3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3pPr>
            <a:lvl4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4pPr>
            <a:lvl5pPr>
              <a:defRPr b="0" i="0">
                <a:solidFill>
                  <a:schemeClr val="tx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Title 1"/>
          <p:cNvSpPr txBox="1">
            <a:spLocks/>
          </p:cNvSpPr>
          <p:nvPr userDrawn="1"/>
        </p:nvSpPr>
        <p:spPr>
          <a:xfrm>
            <a:off x="8234064" y="274638"/>
            <a:ext cx="658416"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b="0" kern="1200">
                <a:solidFill>
                  <a:schemeClr val="accent4"/>
                </a:solidFill>
                <a:latin typeface="Tahoma" panose="020B0604030504040204" pitchFamily="34" charset="0"/>
                <a:ea typeface="Tahoma" panose="020B0604030504040204" pitchFamily="34" charset="0"/>
                <a:cs typeface="Tahoma" panose="020B0604030504040204" pitchFamily="34" charset="0"/>
              </a:defRPr>
            </a:lvl1pPr>
          </a:lstStyle>
          <a:p>
            <a:r>
              <a:rPr lang="en-US" sz="2000" dirty="0" smtClean="0">
                <a:solidFill>
                  <a:schemeClr val="tx1"/>
                </a:solidFill>
              </a:rPr>
              <a:t>min</a:t>
            </a:r>
            <a:endParaRPr lang="sv-SE" sz="2000" dirty="0">
              <a:solidFill>
                <a:schemeClr val="tx1"/>
              </a:solidFill>
            </a:endParaRPr>
          </a:p>
        </p:txBody>
      </p:sp>
      <p:pic>
        <p:nvPicPr>
          <p:cNvPr id="13" name="Bildobjekt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164" y="664052"/>
            <a:ext cx="331526" cy="460691"/>
          </a:xfrm>
          <a:prstGeom prst="rect">
            <a:avLst/>
          </a:prstGeom>
        </p:spPr>
      </p:pic>
    </p:spTree>
    <p:extLst>
      <p:ext uri="{BB962C8B-B14F-4D97-AF65-F5344CB8AC3E}">
        <p14:creationId xmlns:p14="http://schemas.microsoft.com/office/powerpoint/2010/main" val="16037931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V ">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4133" y="4049420"/>
            <a:ext cx="2674640" cy="2547932"/>
          </a:xfrm>
        </p:spPr>
        <p:txBody>
          <a:bodyPr>
            <a:noAutofit/>
          </a:bodyPr>
          <a:lstStyle>
            <a:lvl1pPr marL="85725" indent="-85725">
              <a:buFont typeface="Arial" pitchFamily="34" charset="0"/>
              <a:buChar char="•"/>
              <a:defRPr sz="1400" b="0" i="0">
                <a:latin typeface="Tahoma" panose="020B0604030504040204" pitchFamily="34" charset="0"/>
                <a:ea typeface="Tahoma" panose="020B0604030504040204" pitchFamily="34" charset="0"/>
                <a:cs typeface="Tahoma" panose="020B0604030504040204" pitchFamily="34" charset="0"/>
              </a:defRPr>
            </a:lvl1pPr>
            <a:lvl2pPr marL="85725" indent="-85725">
              <a:buFont typeface="Arial" pitchFamily="34" charset="0"/>
              <a:buChar char="•"/>
              <a:defRPr sz="1400" b="0" i="0">
                <a:latin typeface="Tahoma" panose="020B0604030504040204" pitchFamily="34" charset="0"/>
                <a:ea typeface="Tahoma" panose="020B0604030504040204" pitchFamily="34" charset="0"/>
                <a:cs typeface="Tahoma" panose="020B0604030504040204" pitchFamily="34" charset="0"/>
              </a:defRPr>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p:txBody>
      </p:sp>
      <p:sp>
        <p:nvSpPr>
          <p:cNvPr id="10" name="TextBox 9"/>
          <p:cNvSpPr txBox="1"/>
          <p:nvPr userDrawn="1"/>
        </p:nvSpPr>
        <p:spPr>
          <a:xfrm>
            <a:off x="467544" y="3731188"/>
            <a:ext cx="2664296" cy="307777"/>
          </a:xfrm>
          <a:prstGeom prst="rect">
            <a:avLst/>
          </a:prstGeom>
          <a:noFill/>
          <a:ln>
            <a:noFill/>
          </a:ln>
        </p:spPr>
        <p:txBody>
          <a:bodyPr wrap="square" rtlCol="0">
            <a:spAutoFit/>
          </a:bodyPr>
          <a:lstStyle/>
          <a:p>
            <a:r>
              <a:rPr lang="sv-SE" sz="1400" b="0" cap="all" baseline="0" dirty="0" smtClean="0">
                <a:solidFill>
                  <a:schemeClr val="accent4"/>
                </a:solidFill>
                <a:latin typeface="Tahoma" panose="020B0604030504040204" pitchFamily="34" charset="0"/>
                <a:ea typeface="Tahoma" panose="020B0604030504040204" pitchFamily="34" charset="0"/>
                <a:cs typeface="Tahoma" panose="020B0604030504040204" pitchFamily="34" charset="0"/>
              </a:rPr>
              <a:t>kompetens</a:t>
            </a:r>
            <a:endParaRPr lang="sv-SE" sz="1400" b="0" cap="all" baseline="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cxnSp>
        <p:nvCxnSpPr>
          <p:cNvPr id="7" name="Straight Connector 6"/>
          <p:cNvCxnSpPr/>
          <p:nvPr userDrawn="1"/>
        </p:nvCxnSpPr>
        <p:spPr>
          <a:xfrm>
            <a:off x="467544" y="4038662"/>
            <a:ext cx="2664296" cy="0"/>
          </a:xfrm>
          <a:prstGeom prst="line">
            <a:avLst/>
          </a:prstGeom>
          <a:ln>
            <a:solidFill>
              <a:srgbClr val="00AEEF"/>
            </a:solidFill>
          </a:ln>
        </p:spPr>
        <p:style>
          <a:lnRef idx="1">
            <a:schemeClr val="accent3"/>
          </a:lnRef>
          <a:fillRef idx="0">
            <a:schemeClr val="accent3"/>
          </a:fillRef>
          <a:effectRef idx="0">
            <a:schemeClr val="accent3"/>
          </a:effectRef>
          <a:fontRef idx="minor">
            <a:schemeClr val="tx1"/>
          </a:fontRef>
        </p:style>
      </p:cxnSp>
      <p:sp>
        <p:nvSpPr>
          <p:cNvPr id="15" name="TextBox 14"/>
          <p:cNvSpPr txBox="1"/>
          <p:nvPr userDrawn="1"/>
        </p:nvSpPr>
        <p:spPr>
          <a:xfrm>
            <a:off x="3301998" y="1595667"/>
            <a:ext cx="2664296" cy="307777"/>
          </a:xfrm>
          <a:prstGeom prst="rect">
            <a:avLst/>
          </a:prstGeom>
          <a:noFill/>
          <a:ln>
            <a:noFill/>
          </a:ln>
        </p:spPr>
        <p:txBody>
          <a:bodyPr wrap="square" rtlCol="0">
            <a:spAutoFit/>
          </a:bodyPr>
          <a:lstStyle/>
          <a:p>
            <a:r>
              <a:rPr lang="sv-SE" sz="1400" b="0" cap="all" baseline="0" dirty="0" smtClean="0">
                <a:solidFill>
                  <a:schemeClr val="accent4"/>
                </a:solidFill>
                <a:latin typeface="Tahoma" panose="020B0604030504040204" pitchFamily="34" charset="0"/>
                <a:ea typeface="Tahoma" panose="020B0604030504040204" pitchFamily="34" charset="0"/>
                <a:cs typeface="Tahoma" panose="020B0604030504040204" pitchFamily="34" charset="0"/>
              </a:rPr>
              <a:t>branscherfarenhet</a:t>
            </a:r>
            <a:endParaRPr lang="sv-SE" sz="1400" b="0" cap="all" baseline="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
        <p:nvSpPr>
          <p:cNvPr id="17" name="Content Placeholder 2"/>
          <p:cNvSpPr>
            <a:spLocks noGrp="1"/>
          </p:cNvSpPr>
          <p:nvPr>
            <p:ph sz="half" idx="12"/>
          </p:nvPr>
        </p:nvSpPr>
        <p:spPr>
          <a:xfrm>
            <a:off x="3301998" y="1927841"/>
            <a:ext cx="2674640" cy="4669512"/>
          </a:xfrm>
        </p:spPr>
        <p:txBody>
          <a:bodyPr>
            <a:noAutofit/>
          </a:bodyPr>
          <a:lstStyle>
            <a:lvl1pPr marL="85725" indent="-85725">
              <a:buFont typeface="Arial" pitchFamily="34" charset="0"/>
              <a:buChar char="•"/>
              <a:defRPr sz="1400" b="0" i="0">
                <a:latin typeface="Tahoma" panose="020B0604030504040204" pitchFamily="34" charset="0"/>
                <a:ea typeface="Tahoma" panose="020B0604030504040204" pitchFamily="34" charset="0"/>
                <a:cs typeface="Tahoma" panose="020B0604030504040204" pitchFamily="34" charset="0"/>
              </a:defRPr>
            </a:lvl1pPr>
            <a:lvl2pPr marL="85725" indent="-85725">
              <a:buFont typeface="Arial" pitchFamily="34" charset="0"/>
              <a:buChar char="•"/>
              <a:defRPr sz="115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p:txBody>
      </p:sp>
      <p:sp>
        <p:nvSpPr>
          <p:cNvPr id="24" name="Content Placeholder 2"/>
          <p:cNvSpPr>
            <a:spLocks noGrp="1"/>
          </p:cNvSpPr>
          <p:nvPr>
            <p:ph sz="half" idx="15" hasCustomPrompt="1"/>
          </p:nvPr>
        </p:nvSpPr>
        <p:spPr>
          <a:xfrm>
            <a:off x="6134946" y="1929885"/>
            <a:ext cx="2674640" cy="4667467"/>
          </a:xfrm>
        </p:spPr>
        <p:txBody>
          <a:bodyPr>
            <a:noAutofit/>
          </a:bodyPr>
          <a:lstStyle>
            <a:lvl1pPr marL="93663" indent="-93663">
              <a:buFont typeface="Arial"/>
              <a:buChar char="•"/>
              <a:defRPr sz="1400" b="0" i="0">
                <a:latin typeface="Tahoma" panose="020B0604030504040204" pitchFamily="34" charset="0"/>
                <a:ea typeface="Tahoma" panose="020B0604030504040204" pitchFamily="34" charset="0"/>
                <a:cs typeface="Tahoma" panose="020B0604030504040204" pitchFamily="34" charset="0"/>
              </a:defRPr>
            </a:lvl1pPr>
            <a:lvl2pPr marL="93663" indent="-93663">
              <a:buFont typeface="Arial" pitchFamily="34" charset="0"/>
              <a:buChar char="•"/>
              <a:defRPr sz="1400" b="0" i="0">
                <a:latin typeface="Tahoma" panose="020B0604030504040204" pitchFamily="34" charset="0"/>
                <a:ea typeface="Tahoma" panose="020B0604030504040204" pitchFamily="34" charset="0"/>
                <a:cs typeface="Tahoma" panose="020B0604030504040204" pitchFamily="34" charset="0"/>
              </a:defRPr>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25" name="TextBox 24"/>
          <p:cNvSpPr txBox="1"/>
          <p:nvPr userDrawn="1"/>
        </p:nvSpPr>
        <p:spPr>
          <a:xfrm>
            <a:off x="6145290" y="1595667"/>
            <a:ext cx="2664296" cy="307777"/>
          </a:xfrm>
          <a:prstGeom prst="rect">
            <a:avLst/>
          </a:prstGeom>
          <a:noFill/>
          <a:ln>
            <a:solidFill>
              <a:srgbClr val="FFFFFF"/>
            </a:solidFill>
          </a:ln>
        </p:spPr>
        <p:txBody>
          <a:bodyPr wrap="square" rtlCol="0">
            <a:spAutoFit/>
          </a:bodyPr>
          <a:lstStyle/>
          <a:p>
            <a:r>
              <a:rPr lang="sv-SE" sz="1400" b="0" cap="all" baseline="0" dirty="0" smtClean="0">
                <a:solidFill>
                  <a:schemeClr val="accent4"/>
                </a:solidFill>
                <a:latin typeface="Tahoma" panose="020B0604030504040204" pitchFamily="34" charset="0"/>
                <a:ea typeface="Tahoma" panose="020B0604030504040204" pitchFamily="34" charset="0"/>
                <a:cs typeface="Tahoma" panose="020B0604030504040204" pitchFamily="34" charset="0"/>
              </a:rPr>
              <a:t>referensuppdrag</a:t>
            </a:r>
            <a:endParaRPr lang="sv-SE" sz="1400" b="0" cap="all" baseline="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cxnSp>
        <p:nvCxnSpPr>
          <p:cNvPr id="26" name="Straight Connector 25"/>
          <p:cNvCxnSpPr/>
          <p:nvPr userDrawn="1"/>
        </p:nvCxnSpPr>
        <p:spPr>
          <a:xfrm>
            <a:off x="6145290" y="1909794"/>
            <a:ext cx="2664296" cy="0"/>
          </a:xfrm>
          <a:prstGeom prst="line">
            <a:avLst/>
          </a:prstGeom>
          <a:ln>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34" name="Straight Connector 33"/>
          <p:cNvCxnSpPr/>
          <p:nvPr userDrawn="1"/>
        </p:nvCxnSpPr>
        <p:spPr>
          <a:xfrm>
            <a:off x="3301998" y="1905000"/>
            <a:ext cx="2664296" cy="0"/>
          </a:xfrm>
          <a:prstGeom prst="line">
            <a:avLst/>
          </a:prstGeom>
          <a:ln>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36" name="Straight Connector 35"/>
          <p:cNvCxnSpPr/>
          <p:nvPr userDrawn="1"/>
        </p:nvCxnSpPr>
        <p:spPr>
          <a:xfrm>
            <a:off x="467544" y="3721654"/>
            <a:ext cx="2664296" cy="0"/>
          </a:xfrm>
          <a:prstGeom prst="line">
            <a:avLst/>
          </a:prstGeom>
          <a:ln>
            <a:solidFill>
              <a:srgbClr val="00AEEF"/>
            </a:solidFill>
          </a:ln>
        </p:spPr>
        <p:style>
          <a:lnRef idx="1">
            <a:schemeClr val="accent3"/>
          </a:lnRef>
          <a:fillRef idx="0">
            <a:schemeClr val="accent3"/>
          </a:fillRef>
          <a:effectRef idx="0">
            <a:schemeClr val="accent3"/>
          </a:effectRef>
          <a:fontRef idx="minor">
            <a:schemeClr val="tx1"/>
          </a:fontRef>
        </p:style>
      </p:cxnSp>
      <p:cxnSp>
        <p:nvCxnSpPr>
          <p:cNvPr id="38" name="Straight Connector 37"/>
          <p:cNvCxnSpPr/>
          <p:nvPr userDrawn="1"/>
        </p:nvCxnSpPr>
        <p:spPr>
          <a:xfrm>
            <a:off x="6145290" y="1592615"/>
            <a:ext cx="2664296" cy="0"/>
          </a:xfrm>
          <a:prstGeom prst="line">
            <a:avLst/>
          </a:prstGeom>
          <a:ln>
            <a:solidFill>
              <a:schemeClr val="accent4"/>
            </a:solidFill>
          </a:ln>
        </p:spPr>
        <p:style>
          <a:lnRef idx="1">
            <a:schemeClr val="accent3"/>
          </a:lnRef>
          <a:fillRef idx="0">
            <a:schemeClr val="accent3"/>
          </a:fillRef>
          <a:effectRef idx="0">
            <a:schemeClr val="accent3"/>
          </a:effectRef>
          <a:fontRef idx="minor">
            <a:schemeClr val="tx1"/>
          </a:fontRef>
        </p:style>
      </p:cxnSp>
      <p:sp>
        <p:nvSpPr>
          <p:cNvPr id="27" name="Rubrik 26"/>
          <p:cNvSpPr>
            <a:spLocks noGrp="1"/>
          </p:cNvSpPr>
          <p:nvPr>
            <p:ph type="title" hasCustomPrompt="1"/>
          </p:nvPr>
        </p:nvSpPr>
        <p:spPr>
          <a:xfrm>
            <a:off x="1320754" y="255336"/>
            <a:ext cx="7507560" cy="1143000"/>
          </a:xfrm>
        </p:spPr>
        <p:txBody>
          <a:bodyPr/>
          <a:lstStyle>
            <a:lvl1pPr>
              <a:defRPr>
                <a:solidFill>
                  <a:schemeClr val="accent4"/>
                </a:solidFill>
                <a:latin typeface="Tahoma" panose="020B0604030504040204" pitchFamily="34" charset="0"/>
                <a:ea typeface="Tahoma" panose="020B0604030504040204" pitchFamily="34" charset="0"/>
                <a:cs typeface="Tahoma" panose="020B0604030504040204" pitchFamily="34" charset="0"/>
              </a:defRPr>
            </a:lvl1pPr>
          </a:lstStyle>
          <a:p>
            <a:r>
              <a:rPr lang="sv-SE" dirty="0" smtClean="0"/>
              <a:t>Förnamn Efternamn</a:t>
            </a:r>
            <a:endParaRPr lang="sv-SE" dirty="0"/>
          </a:p>
        </p:txBody>
      </p:sp>
      <p:sp>
        <p:nvSpPr>
          <p:cNvPr id="31" name="Content Placeholder 2"/>
          <p:cNvSpPr>
            <a:spLocks noGrp="1"/>
          </p:cNvSpPr>
          <p:nvPr>
            <p:ph sz="half" idx="16" hasCustomPrompt="1"/>
          </p:nvPr>
        </p:nvSpPr>
        <p:spPr>
          <a:xfrm>
            <a:off x="468313" y="1599605"/>
            <a:ext cx="2674640" cy="1905000"/>
          </a:xfrm>
          <a:ln w="6350" cap="flat" cmpd="sng" algn="ctr">
            <a:solidFill>
              <a:schemeClr val="bg1">
                <a:lumMod val="50000"/>
              </a:schemeClr>
            </a:solidFill>
            <a:prstDash val="solid"/>
            <a:round/>
            <a:headEnd type="none" w="med" len="med"/>
            <a:tailEnd type="none" w="med" len="med"/>
          </a:ln>
        </p:spPr>
        <p:txBody>
          <a:bodyPr>
            <a:noAutofit/>
          </a:bodyPr>
          <a:lstStyle>
            <a:lvl1pPr marL="85725" indent="-85725">
              <a:buFont typeface="Arial" pitchFamily="34" charset="0"/>
              <a:buNone/>
              <a:defRPr sz="1400">
                <a:latin typeface="Tahoma" panose="020B0604030504040204" pitchFamily="34" charset="0"/>
                <a:ea typeface="Tahoma" panose="020B0604030504040204" pitchFamily="34" charset="0"/>
                <a:cs typeface="Tahoma" panose="020B0604030504040204" pitchFamily="34" charset="0"/>
              </a:defRPr>
            </a:lvl1pPr>
            <a:lvl2pPr marL="85725" indent="-85725">
              <a:buFont typeface="Arial" pitchFamily="34" charset="0"/>
              <a:buChar char="•"/>
              <a:defRPr sz="1400">
                <a:latin typeface="Garamond" pitchFamily="18" charset="0"/>
              </a:defRPr>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err="1" smtClean="0"/>
              <a:t>Foto</a:t>
            </a:r>
            <a:endParaRPr lang="en-US" dirty="0" smtClean="0"/>
          </a:p>
        </p:txBody>
      </p:sp>
      <p:cxnSp>
        <p:nvCxnSpPr>
          <p:cNvPr id="18" name="Straight Connector 37"/>
          <p:cNvCxnSpPr/>
          <p:nvPr userDrawn="1"/>
        </p:nvCxnSpPr>
        <p:spPr>
          <a:xfrm>
            <a:off x="3276600" y="1600200"/>
            <a:ext cx="2664296" cy="0"/>
          </a:xfrm>
          <a:prstGeom prst="line">
            <a:avLst/>
          </a:prstGeom>
          <a:ln>
            <a:solidFill>
              <a:schemeClr val="accent4"/>
            </a:solidFill>
          </a:ln>
        </p:spPr>
        <p:style>
          <a:lnRef idx="1">
            <a:schemeClr val="accent3"/>
          </a:lnRef>
          <a:fillRef idx="0">
            <a:schemeClr val="accent3"/>
          </a:fillRef>
          <a:effectRef idx="0">
            <a:schemeClr val="accent3"/>
          </a:effectRef>
          <a:fontRef idx="minor">
            <a:schemeClr val="tx1"/>
          </a:fontRef>
        </p:style>
      </p:cxnSp>
      <p:sp>
        <p:nvSpPr>
          <p:cNvPr id="19" name="Rubrik 26"/>
          <p:cNvSpPr txBox="1">
            <a:spLocks/>
          </p:cNvSpPr>
          <p:nvPr userDrawn="1"/>
        </p:nvSpPr>
        <p:spPr>
          <a:xfrm>
            <a:off x="468313" y="255336"/>
            <a:ext cx="863327"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b="0" kern="1200">
                <a:solidFill>
                  <a:srgbClr val="00AEEF"/>
                </a:solidFill>
                <a:latin typeface="Gill Sans"/>
                <a:ea typeface="+mj-ea"/>
                <a:cs typeface="Gill Sans"/>
              </a:defRPr>
            </a:lvl1pPr>
          </a:lstStyle>
          <a:p>
            <a:r>
              <a:rPr lang="sv-SE" dirty="0" smtClean="0">
                <a:solidFill>
                  <a:schemeClr val="accent4"/>
                </a:solidFill>
                <a:latin typeface="Tahoma" panose="020B0604030504040204" pitchFamily="34" charset="0"/>
                <a:ea typeface="Tahoma" panose="020B0604030504040204" pitchFamily="34" charset="0"/>
                <a:cs typeface="Tahoma" panose="020B0604030504040204" pitchFamily="34" charset="0"/>
              </a:rPr>
              <a:t>CV</a:t>
            </a:r>
            <a:endParaRPr lang="sv-SE"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671156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Enbar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smtClean="0"/>
              <a:t>Click to edit Master title style</a:t>
            </a:r>
            <a:endParaRPr lang="sv-SE" dirty="0"/>
          </a:p>
        </p:txBody>
      </p:sp>
    </p:spTree>
    <p:extLst>
      <p:ext uri="{BB962C8B-B14F-4D97-AF65-F5344CB8AC3E}">
        <p14:creationId xmlns:p14="http://schemas.microsoft.com/office/powerpoint/2010/main" val="40517966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ubrik och två textspal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smtClean="0"/>
              <a:t>Click to edit Master title style</a:t>
            </a:r>
            <a:endParaRPr lang="sv-SE"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2000"/>
            </a:lvl3pPr>
            <a:lvl4pPr>
              <a:defRPr sz="1600"/>
            </a:lvl4pPr>
            <a:lvl5pPr>
              <a:defRPr sz="16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7" name="Content Placeholder 2"/>
          <p:cNvSpPr>
            <a:spLocks noGrp="1"/>
          </p:cNvSpPr>
          <p:nvPr>
            <p:ph sz="half" idx="12"/>
          </p:nvPr>
        </p:nvSpPr>
        <p:spPr>
          <a:xfrm>
            <a:off x="4644008" y="1600200"/>
            <a:ext cx="4038600" cy="4525963"/>
          </a:xfrm>
        </p:spPr>
        <p:txBody>
          <a:bodyPr/>
          <a:lstStyle>
            <a:lvl1pPr>
              <a:defRPr sz="2400"/>
            </a:lvl1pPr>
            <a:lvl2pPr>
              <a:defRPr sz="2000"/>
            </a:lvl2pPr>
            <a:lvl3pPr>
              <a:defRPr sz="2000"/>
            </a:lvl3pPr>
            <a:lvl4pPr>
              <a:defRPr sz="1600"/>
            </a:lvl4pPr>
            <a:lvl5pPr>
              <a:defRPr sz="16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Tree>
    <p:extLst>
      <p:ext uri="{BB962C8B-B14F-4D97-AF65-F5344CB8AC3E}">
        <p14:creationId xmlns:p14="http://schemas.microsoft.com/office/powerpoint/2010/main" val="41778935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theme" Target="../theme/theme2.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sv-SE" dirty="0"/>
          </a:p>
        </p:txBody>
      </p:sp>
      <p:sp>
        <p:nvSpPr>
          <p:cNvPr id="3" name="Text Placeholder 2"/>
          <p:cNvSpPr>
            <a:spLocks noGrp="1"/>
          </p:cNvSpPr>
          <p:nvPr>
            <p:ph type="body" idx="1"/>
          </p:nvPr>
        </p:nvSpPr>
        <p:spPr>
          <a:xfrm>
            <a:off x="468313" y="1557338"/>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Tree>
    <p:extLst>
      <p:ext uri="{BB962C8B-B14F-4D97-AF65-F5344CB8AC3E}">
        <p14:creationId xmlns:p14="http://schemas.microsoft.com/office/powerpoint/2010/main" val="2550691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2" r:id="rId4"/>
    <p:sldLayoutId id="2147483674" r:id="rId5"/>
    <p:sldLayoutId id="2147483675" r:id="rId6"/>
    <p:sldLayoutId id="2147483652" r:id="rId7"/>
    <p:sldLayoutId id="2147483653" r:id="rId8"/>
    <p:sldLayoutId id="2147483654" r:id="rId9"/>
    <p:sldLayoutId id="2147483655" r:id="rId10"/>
    <p:sldLayoutId id="2147483662" r:id="rId11"/>
    <p:sldLayoutId id="2147483656" r:id="rId12"/>
    <p:sldLayoutId id="2147483658" r:id="rId13"/>
    <p:sldLayoutId id="2147483657" r:id="rId14"/>
    <p:sldLayoutId id="2147483663" r:id="rId15"/>
    <p:sldLayoutId id="2147483659" r:id="rId16"/>
    <p:sldLayoutId id="2147483660" r:id="rId17"/>
    <p:sldLayoutId id="2147483661" r:id="rId18"/>
  </p:sldLayoutIdLst>
  <p:timing>
    <p:tnLst>
      <p:par>
        <p:cTn id="1" dur="indefinite" restart="never" nodeType="tmRoot"/>
      </p:par>
    </p:tnLst>
  </p:timing>
  <p:hf hdr="0" dt="0"/>
  <p:txStyles>
    <p:titleStyle>
      <a:lvl1pPr algn="l" defTabSz="914400" rtl="0" eaLnBrk="1" latinLnBrk="0" hangingPunct="1">
        <a:spcBef>
          <a:spcPct val="0"/>
        </a:spcBef>
        <a:buNone/>
        <a:defRPr sz="3600" b="0" kern="1200">
          <a:solidFill>
            <a:srgbClr val="00AEEF"/>
          </a:solidFill>
          <a:latin typeface="Tahoma" panose="020B0604030504040204" pitchFamily="34" charset="0"/>
          <a:ea typeface="Tahoma" panose="020B0604030504040204" pitchFamily="34" charset="0"/>
          <a:cs typeface="Tahoma" panose="020B0604030504040204" pitchFamily="34" charset="0"/>
        </a:defRPr>
      </a:lvl1pPr>
    </p:titleStyle>
    <p:bodyStyle>
      <a:lvl1pPr marL="342900" indent="-342900" algn="l" defTabSz="914400" rtl="0" eaLnBrk="1" latinLnBrk="0" hangingPunct="1">
        <a:spcBef>
          <a:spcPct val="20000"/>
        </a:spcBef>
        <a:buFont typeface="Arial" pitchFamily="34" charset="0"/>
        <a:buChar char="•"/>
        <a:defRPr sz="24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lgn="l" defTabSz="914400" rtl="0" eaLnBrk="1" latinLnBrk="0" hangingPunct="1">
        <a:spcBef>
          <a:spcPct val="20000"/>
        </a:spcBef>
        <a:buFont typeface="Arial" pitchFamily="34" charset="0"/>
        <a:buChar char="–"/>
        <a:defRPr sz="20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spcBef>
          <a:spcPct val="20000"/>
        </a:spcBef>
        <a:buFont typeface="Arial" pitchFamily="34" charset="0"/>
        <a:buChar char="•"/>
        <a:defRPr sz="18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spcBef>
          <a:spcPct val="20000"/>
        </a:spcBef>
        <a:buFont typeface="Arial" pitchFamily="34" charset="0"/>
        <a:buChar char="–"/>
        <a:defRPr sz="16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spcBef>
          <a:spcPct val="20000"/>
        </a:spcBef>
        <a:buFont typeface="Arial" pitchFamily="34" charset="0"/>
        <a:buChar char="»"/>
        <a:defRPr sz="16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2" y="289516"/>
            <a:ext cx="8741880" cy="89966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01932" y="1189181"/>
            <a:ext cx="8740141" cy="1587816"/>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436257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4" r:id="rId3"/>
    <p:sldLayoutId id="2147483707" r:id="rId4"/>
  </p:sldLayoutIdLst>
  <p:transition>
    <p:fade/>
  </p:transition>
  <p:timing>
    <p:tnLst>
      <p:par>
        <p:cTn id="1" dur="indefinite" restart="never" nodeType="tmRoot"/>
      </p:par>
    </p:tnLst>
  </p:timing>
  <p:txStyles>
    <p:titleStyle>
      <a:lvl1pPr algn="l" defTabSz="685529"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18" marR="0" indent="-252018" algn="l" defTabSz="685529" rtl="0" eaLnBrk="1" fontAlgn="auto" latinLnBrk="0" hangingPunct="1">
        <a:lnSpc>
          <a:spcPct val="90000"/>
        </a:lnSpc>
        <a:spcBef>
          <a:spcPct val="20000"/>
        </a:spcBef>
        <a:spcAft>
          <a:spcPts val="0"/>
        </a:spcAft>
        <a:buClrTx/>
        <a:buSzPct val="90000"/>
        <a:buFont typeface="Arial" pitchFamily="34" charset="0"/>
        <a:buChar char="•"/>
        <a:tabLst/>
        <a:defRPr sz="2940" kern="1200" spc="0" baseline="0">
          <a:gradFill>
            <a:gsLst>
              <a:gs pos="1250">
                <a:schemeClr val="tx1"/>
              </a:gs>
              <a:gs pos="100000">
                <a:schemeClr val="tx1"/>
              </a:gs>
            </a:gsLst>
            <a:lin ang="5400000" scaled="0"/>
          </a:gradFill>
          <a:latin typeface="+mj-lt"/>
          <a:ea typeface="+mn-ea"/>
          <a:cs typeface="+mn-cs"/>
        </a:defRPr>
      </a:lvl1pPr>
      <a:lvl2pPr marL="429365" marR="0" indent="-177346" algn="l" defTabSz="685529"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044" marR="0" indent="-168012" algn="l" defTabSz="685529"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055" marR="0" indent="-168012" algn="l" defTabSz="685529"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065" marR="0" indent="-168012" algn="l" defTabSz="685529"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5205" indent="-171383" algn="l" defTabSz="685529"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7969" indent="-171383" algn="l" defTabSz="685529"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0734" indent="-171383" algn="l" defTabSz="685529"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3498" indent="-171383" algn="l" defTabSz="685529"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529" rtl="0" eaLnBrk="1" latinLnBrk="0" hangingPunct="1">
        <a:defRPr sz="1324" kern="1200">
          <a:solidFill>
            <a:schemeClr val="tx1"/>
          </a:solidFill>
          <a:latin typeface="+mn-lt"/>
          <a:ea typeface="+mn-ea"/>
          <a:cs typeface="+mn-cs"/>
        </a:defRPr>
      </a:lvl1pPr>
      <a:lvl2pPr marL="342765" algn="l" defTabSz="685529" rtl="0" eaLnBrk="1" latinLnBrk="0" hangingPunct="1">
        <a:defRPr sz="1324" kern="1200">
          <a:solidFill>
            <a:schemeClr val="tx1"/>
          </a:solidFill>
          <a:latin typeface="+mn-lt"/>
          <a:ea typeface="+mn-ea"/>
          <a:cs typeface="+mn-cs"/>
        </a:defRPr>
      </a:lvl2pPr>
      <a:lvl3pPr marL="685529" algn="l" defTabSz="685529" rtl="0" eaLnBrk="1" latinLnBrk="0" hangingPunct="1">
        <a:defRPr sz="1324" kern="1200">
          <a:solidFill>
            <a:schemeClr val="tx1"/>
          </a:solidFill>
          <a:latin typeface="+mn-lt"/>
          <a:ea typeface="+mn-ea"/>
          <a:cs typeface="+mn-cs"/>
        </a:defRPr>
      </a:lvl3pPr>
      <a:lvl4pPr marL="1028294" algn="l" defTabSz="685529" rtl="0" eaLnBrk="1" latinLnBrk="0" hangingPunct="1">
        <a:defRPr sz="1324" kern="1200">
          <a:solidFill>
            <a:schemeClr val="tx1"/>
          </a:solidFill>
          <a:latin typeface="+mn-lt"/>
          <a:ea typeface="+mn-ea"/>
          <a:cs typeface="+mn-cs"/>
        </a:defRPr>
      </a:lvl4pPr>
      <a:lvl5pPr marL="1371058" algn="l" defTabSz="685529" rtl="0" eaLnBrk="1" latinLnBrk="0" hangingPunct="1">
        <a:defRPr sz="1324" kern="1200">
          <a:solidFill>
            <a:schemeClr val="tx1"/>
          </a:solidFill>
          <a:latin typeface="+mn-lt"/>
          <a:ea typeface="+mn-ea"/>
          <a:cs typeface="+mn-cs"/>
        </a:defRPr>
      </a:lvl5pPr>
      <a:lvl6pPr marL="1713823" algn="l" defTabSz="685529" rtl="0" eaLnBrk="1" latinLnBrk="0" hangingPunct="1">
        <a:defRPr sz="1324" kern="1200">
          <a:solidFill>
            <a:schemeClr val="tx1"/>
          </a:solidFill>
          <a:latin typeface="+mn-lt"/>
          <a:ea typeface="+mn-ea"/>
          <a:cs typeface="+mn-cs"/>
        </a:defRPr>
      </a:lvl6pPr>
      <a:lvl7pPr marL="2056586" algn="l" defTabSz="685529" rtl="0" eaLnBrk="1" latinLnBrk="0" hangingPunct="1">
        <a:defRPr sz="1324" kern="1200">
          <a:solidFill>
            <a:schemeClr val="tx1"/>
          </a:solidFill>
          <a:latin typeface="+mn-lt"/>
          <a:ea typeface="+mn-ea"/>
          <a:cs typeface="+mn-cs"/>
        </a:defRPr>
      </a:lvl7pPr>
      <a:lvl8pPr marL="2399351" algn="l" defTabSz="685529" rtl="0" eaLnBrk="1" latinLnBrk="0" hangingPunct="1">
        <a:defRPr sz="1324" kern="1200">
          <a:solidFill>
            <a:schemeClr val="tx1"/>
          </a:solidFill>
          <a:latin typeface="+mn-lt"/>
          <a:ea typeface="+mn-ea"/>
          <a:cs typeface="+mn-cs"/>
        </a:defRPr>
      </a:lvl8pPr>
      <a:lvl9pPr marL="2742116" algn="l" defTabSz="685529" rtl="0" eaLnBrk="1" latinLnBrk="0" hangingPunct="1">
        <a:defRPr sz="132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documentation/services/application-insights/" TargetMode="External"/><Relationship Id="rId2" Type="http://schemas.openxmlformats.org/officeDocument/2006/relationships/hyperlink" Target="https://azure.microsoft.com/sv-se/blog/transitioning-mobile-apps-from-application-insights-to-hockeyapp/" TargetMode="Externa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elborp/documentdb-dotnet-todo-app-complex" TargetMode="External"/><Relationship Id="rId2" Type="http://schemas.openxmlformats.org/officeDocument/2006/relationships/hyperlink" Target="https://github.com/Azure-Samples/documentdb-dotnet-todo-app" TargetMode="Externa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hyperlink" Target="https://azure.microsoft.com/en-us/documentation/sampl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9.xml"/><Relationship Id="rId6" Type="http://schemas.openxmlformats.org/officeDocument/2006/relationships/image" Target="../media/image14.emf"/><Relationship Id="rId5" Type="http://schemas.openxmlformats.org/officeDocument/2006/relationships/image" Target="../media/image13.emf"/><Relationship Id="rId10" Type="http://schemas.openxmlformats.org/officeDocument/2006/relationships/image" Target="../media/image17.emf"/><Relationship Id="rId4" Type="http://schemas.microsoft.com/office/2007/relationships/hdphoto" Target="../media/hdphoto1.wdp"/><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zure.microsoft.com/en-us/documentation/sample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taavik@solidify.se"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earch?q=org:Microsoft+applicationinsight" TargetMode="External"/><Relationship Id="rId2" Type="http://schemas.openxmlformats.org/officeDocument/2006/relationships/hyperlink" Target="https://azure.microsoft.com/en-us/documentation/articles/app-insights-platforms/" TargetMode="Externa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6238" y="3263616"/>
            <a:ext cx="5541962" cy="1470025"/>
          </a:xfrm>
        </p:spPr>
        <p:txBody>
          <a:bodyPr/>
          <a:lstStyle/>
          <a:p>
            <a:r>
              <a:rPr lang="en-US" dirty="0" smtClean="0"/>
              <a:t>Lightning Talk: Application Performance Monitoring, Insights and Diagnostics using Application Insights</a:t>
            </a:r>
            <a:endParaRPr lang="sv-SE" dirty="0"/>
          </a:p>
        </p:txBody>
      </p:sp>
      <p:sp>
        <p:nvSpPr>
          <p:cNvPr id="3" name="Subtitle 2"/>
          <p:cNvSpPr>
            <a:spLocks noGrp="1"/>
          </p:cNvSpPr>
          <p:nvPr>
            <p:ph type="subTitle" idx="1"/>
          </p:nvPr>
        </p:nvSpPr>
        <p:spPr/>
        <p:txBody>
          <a:bodyPr/>
          <a:lstStyle/>
          <a:p>
            <a:r>
              <a:rPr lang="sv-SE" dirty="0" smtClean="0"/>
              <a:t>Taavi Koosaar</a:t>
            </a:r>
          </a:p>
          <a:p>
            <a:r>
              <a:rPr lang="sv-SE" dirty="0" smtClean="0"/>
              <a:t>VS ALM MVP &amp; </a:t>
            </a:r>
            <a:r>
              <a:rPr lang="sv-SE" dirty="0" err="1" smtClean="0"/>
              <a:t>DevOps</a:t>
            </a:r>
            <a:r>
              <a:rPr lang="sv-SE" dirty="0" smtClean="0"/>
              <a:t> Consultant</a:t>
            </a:r>
            <a:endParaRPr lang="sv-SE" dirty="0"/>
          </a:p>
        </p:txBody>
      </p:sp>
      <p:pic>
        <p:nvPicPr>
          <p:cNvPr id="4" name="Picture 3"/>
          <p:cNvPicPr>
            <a:picLocks noChangeAspect="1"/>
          </p:cNvPicPr>
          <p:nvPr/>
        </p:nvPicPr>
        <p:blipFill>
          <a:blip r:embed="rId2"/>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918520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More</a:t>
            </a:r>
            <a:r>
              <a:rPr lang="sv-SE" dirty="0"/>
              <a:t> </a:t>
            </a:r>
            <a:r>
              <a:rPr lang="sv-SE" dirty="0" smtClean="0"/>
              <a:t>…</a:t>
            </a:r>
            <a:endParaRPr lang="sv-SE" dirty="0"/>
          </a:p>
        </p:txBody>
      </p:sp>
      <p:sp>
        <p:nvSpPr>
          <p:cNvPr id="3" name="Content Placeholder 2"/>
          <p:cNvSpPr>
            <a:spLocks noGrp="1"/>
          </p:cNvSpPr>
          <p:nvPr>
            <p:ph idx="1"/>
          </p:nvPr>
        </p:nvSpPr>
        <p:spPr/>
        <p:txBody>
          <a:bodyPr>
            <a:normAutofit fontScale="92500" lnSpcReduction="20000"/>
          </a:bodyPr>
          <a:lstStyle/>
          <a:p>
            <a:r>
              <a:rPr lang="sv-SE" dirty="0" smtClean="0"/>
              <a:t>Release annotations - </a:t>
            </a:r>
            <a:r>
              <a:rPr lang="sv-SE" dirty="0" err="1" smtClean="0"/>
              <a:t>correlate</a:t>
            </a:r>
            <a:r>
              <a:rPr lang="sv-SE" dirty="0" smtClean="0"/>
              <a:t> </a:t>
            </a:r>
            <a:r>
              <a:rPr lang="sv-SE" dirty="0" err="1" smtClean="0"/>
              <a:t>performance</a:t>
            </a:r>
            <a:r>
              <a:rPr lang="sv-SE" dirty="0" smtClean="0"/>
              <a:t> </a:t>
            </a:r>
            <a:r>
              <a:rPr lang="sv-SE" dirty="0" err="1" smtClean="0"/>
              <a:t>implications</a:t>
            </a:r>
            <a:r>
              <a:rPr lang="sv-SE" dirty="0" smtClean="0"/>
              <a:t> </a:t>
            </a:r>
            <a:r>
              <a:rPr lang="sv-SE" dirty="0" err="1" smtClean="0"/>
              <a:t>with</a:t>
            </a:r>
            <a:r>
              <a:rPr lang="sv-SE" dirty="0" smtClean="0"/>
              <a:t> releases </a:t>
            </a:r>
          </a:p>
          <a:p>
            <a:r>
              <a:rPr lang="sv-SE" dirty="0" smtClean="0"/>
              <a:t>API integration for </a:t>
            </a:r>
            <a:r>
              <a:rPr lang="sv-SE" dirty="0" err="1" smtClean="0"/>
              <a:t>reports</a:t>
            </a:r>
            <a:r>
              <a:rPr lang="sv-SE" dirty="0" smtClean="0"/>
              <a:t>, </a:t>
            </a:r>
            <a:r>
              <a:rPr lang="sv-SE" dirty="0" err="1" smtClean="0"/>
              <a:t>graphs</a:t>
            </a:r>
            <a:r>
              <a:rPr lang="sv-SE" dirty="0" smtClean="0"/>
              <a:t>, </a:t>
            </a:r>
            <a:r>
              <a:rPr lang="sv-SE" dirty="0" err="1" smtClean="0"/>
              <a:t>analytics</a:t>
            </a:r>
            <a:r>
              <a:rPr lang="sv-SE" dirty="0" smtClean="0"/>
              <a:t> (</a:t>
            </a:r>
            <a:r>
              <a:rPr lang="sv-SE" dirty="0" err="1" smtClean="0"/>
              <a:t>e.g</a:t>
            </a:r>
            <a:r>
              <a:rPr lang="sv-SE" dirty="0" smtClean="0"/>
              <a:t>. show info in </a:t>
            </a:r>
            <a:r>
              <a:rPr lang="sv-SE" dirty="0" err="1" smtClean="0"/>
              <a:t>dashboard</a:t>
            </a:r>
            <a:r>
              <a:rPr lang="sv-SE" dirty="0" smtClean="0"/>
              <a:t> </a:t>
            </a:r>
            <a:r>
              <a:rPr lang="sv-SE" dirty="0" err="1" smtClean="0"/>
              <a:t>of</a:t>
            </a:r>
            <a:r>
              <a:rPr lang="sv-SE" dirty="0" smtClean="0"/>
              <a:t> VSTS)</a:t>
            </a:r>
          </a:p>
          <a:p>
            <a:r>
              <a:rPr lang="sv-SE" dirty="0" err="1" smtClean="0"/>
              <a:t>Create</a:t>
            </a:r>
            <a:r>
              <a:rPr lang="sv-SE" dirty="0" smtClean="0"/>
              <a:t> </a:t>
            </a:r>
            <a:r>
              <a:rPr lang="sv-SE" dirty="0" err="1" smtClean="0"/>
              <a:t>work</a:t>
            </a:r>
            <a:r>
              <a:rPr lang="sv-SE" dirty="0" smtClean="0"/>
              <a:t> </a:t>
            </a:r>
            <a:r>
              <a:rPr lang="sv-SE" dirty="0" err="1" smtClean="0"/>
              <a:t>items</a:t>
            </a:r>
            <a:r>
              <a:rPr lang="sv-SE" dirty="0" smtClean="0"/>
              <a:t> to VSTS / </a:t>
            </a:r>
            <a:r>
              <a:rPr lang="sv-SE" dirty="0" err="1" smtClean="0"/>
              <a:t>Github</a:t>
            </a:r>
            <a:r>
              <a:rPr lang="sv-SE" dirty="0" smtClean="0"/>
              <a:t> from </a:t>
            </a:r>
            <a:r>
              <a:rPr lang="sv-SE" dirty="0" err="1" smtClean="0"/>
              <a:t>search</a:t>
            </a:r>
            <a:r>
              <a:rPr lang="sv-SE" dirty="0" smtClean="0"/>
              <a:t> events or pro-</a:t>
            </a:r>
            <a:r>
              <a:rPr lang="sv-SE" dirty="0" err="1" smtClean="0"/>
              <a:t>active</a:t>
            </a:r>
            <a:r>
              <a:rPr lang="sv-SE" dirty="0" smtClean="0"/>
              <a:t> </a:t>
            </a:r>
            <a:r>
              <a:rPr lang="sv-SE" dirty="0" err="1" smtClean="0"/>
              <a:t>detection</a:t>
            </a:r>
            <a:r>
              <a:rPr lang="sv-SE" dirty="0" smtClean="0"/>
              <a:t> events</a:t>
            </a:r>
          </a:p>
          <a:p>
            <a:r>
              <a:rPr lang="sv-SE" dirty="0" err="1" smtClean="0"/>
              <a:t>Performance</a:t>
            </a:r>
            <a:r>
              <a:rPr lang="sv-SE" dirty="0" smtClean="0"/>
              <a:t> </a:t>
            </a:r>
            <a:r>
              <a:rPr lang="sv-SE" dirty="0" err="1" smtClean="0"/>
              <a:t>testing</a:t>
            </a:r>
            <a:r>
              <a:rPr lang="sv-SE" dirty="0" smtClean="0"/>
              <a:t> / </a:t>
            </a:r>
            <a:r>
              <a:rPr lang="sv-SE" dirty="0" err="1" smtClean="0"/>
              <a:t>Availability</a:t>
            </a:r>
            <a:r>
              <a:rPr lang="sv-SE" dirty="0" smtClean="0"/>
              <a:t> </a:t>
            </a:r>
            <a:r>
              <a:rPr lang="sv-SE" dirty="0" err="1" smtClean="0"/>
              <a:t>Testing</a:t>
            </a:r>
            <a:endParaRPr lang="sv-SE" dirty="0" smtClean="0"/>
          </a:p>
          <a:p>
            <a:r>
              <a:rPr lang="sv-SE" dirty="0" err="1" smtClean="0"/>
              <a:t>HockeyApp</a:t>
            </a:r>
            <a:r>
              <a:rPr lang="sv-SE" dirty="0" smtClean="0"/>
              <a:t> for </a:t>
            </a:r>
            <a:r>
              <a:rPr lang="sv-SE" dirty="0" err="1" smtClean="0"/>
              <a:t>iOS</a:t>
            </a:r>
            <a:r>
              <a:rPr lang="sv-SE" dirty="0" smtClean="0"/>
              <a:t>, Android, Windows Store and Windows </a:t>
            </a:r>
            <a:r>
              <a:rPr lang="sv-SE" dirty="0" err="1" smtClean="0"/>
              <a:t>Phone</a:t>
            </a:r>
            <a:r>
              <a:rPr lang="sv-SE" dirty="0" smtClean="0"/>
              <a:t> </a:t>
            </a:r>
            <a:r>
              <a:rPr lang="sv-SE" dirty="0" err="1" smtClean="0"/>
              <a:t>apps</a:t>
            </a:r>
            <a:endParaRPr lang="sv-SE" dirty="0" smtClean="0"/>
          </a:p>
          <a:p>
            <a:pPr lvl="1"/>
            <a:r>
              <a:rPr lang="sv-SE" dirty="0" err="1" smtClean="0">
                <a:hlinkClick r:id="rId2"/>
              </a:rPr>
              <a:t>Transition</a:t>
            </a:r>
            <a:r>
              <a:rPr lang="sv-SE" dirty="0" smtClean="0">
                <a:hlinkClick r:id="rId2"/>
              </a:rPr>
              <a:t> to </a:t>
            </a:r>
            <a:r>
              <a:rPr lang="sv-SE" dirty="0" err="1" smtClean="0">
                <a:hlinkClick r:id="rId2"/>
              </a:rPr>
              <a:t>HockeyApp</a:t>
            </a:r>
            <a:endParaRPr lang="sv-SE" dirty="0" smtClean="0"/>
          </a:p>
          <a:p>
            <a:endParaRPr lang="sv-SE" dirty="0"/>
          </a:p>
          <a:p>
            <a:endParaRPr lang="sv-SE" dirty="0" smtClean="0"/>
          </a:p>
          <a:p>
            <a:endParaRPr lang="sv-SE" dirty="0"/>
          </a:p>
          <a:p>
            <a:r>
              <a:rPr lang="en-US" dirty="0" smtClean="0">
                <a:hlinkClick r:id="rId3"/>
              </a:rPr>
              <a:t>Documentation for Application Insight is comprehensive!</a:t>
            </a:r>
            <a:r>
              <a:rPr lang="sv-SE" dirty="0" smtClean="0"/>
              <a:t>	</a:t>
            </a:r>
          </a:p>
          <a:p>
            <a:endParaRPr lang="sv-SE" dirty="0" smtClean="0"/>
          </a:p>
          <a:p>
            <a:endParaRPr lang="sv-SE" dirty="0" smtClean="0"/>
          </a:p>
          <a:p>
            <a:endParaRPr lang="sv-SE" dirty="0"/>
          </a:p>
          <a:p>
            <a:endParaRPr lang="sv-SE" dirty="0"/>
          </a:p>
        </p:txBody>
      </p:sp>
      <p:pic>
        <p:nvPicPr>
          <p:cNvPr id="4" name="Picture 3"/>
          <p:cNvPicPr>
            <a:picLocks noChangeAspect="1"/>
          </p:cNvPicPr>
          <p:nvPr/>
        </p:nvPicPr>
        <p:blipFill>
          <a:blip r:embed="rId4"/>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424149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Pricing</a:t>
            </a:r>
            <a:r>
              <a:rPr lang="sv-SE" dirty="0" smtClean="0"/>
              <a:t> (end </a:t>
            </a:r>
            <a:r>
              <a:rPr lang="sv-SE" dirty="0" err="1" smtClean="0"/>
              <a:t>of</a:t>
            </a:r>
            <a:r>
              <a:rPr lang="sv-SE" dirty="0" smtClean="0"/>
              <a:t> </a:t>
            </a:r>
            <a:r>
              <a:rPr lang="sv-SE" dirty="0" err="1" smtClean="0"/>
              <a:t>august</a:t>
            </a:r>
            <a:r>
              <a:rPr lang="sv-SE" dirty="0" smtClean="0"/>
              <a:t>)</a:t>
            </a:r>
            <a:endParaRPr lang="sv-SE" dirty="0"/>
          </a:p>
        </p:txBody>
      </p:sp>
      <p:pic>
        <p:nvPicPr>
          <p:cNvPr id="5" name="Picture 4"/>
          <p:cNvPicPr>
            <a:picLocks noChangeAspect="1"/>
          </p:cNvPicPr>
          <p:nvPr/>
        </p:nvPicPr>
        <p:blipFill>
          <a:blip r:embed="rId2"/>
          <a:stretch>
            <a:fillRect/>
          </a:stretch>
        </p:blipFill>
        <p:spPr>
          <a:xfrm>
            <a:off x="200580" y="1340768"/>
            <a:ext cx="8742840" cy="4608514"/>
          </a:xfrm>
          <a:prstGeom prst="rect">
            <a:avLst/>
          </a:prstGeom>
        </p:spPr>
      </p:pic>
      <p:pic>
        <p:nvPicPr>
          <p:cNvPr id="4" name="Picture 3"/>
          <p:cNvPicPr>
            <a:picLocks noChangeAspect="1"/>
          </p:cNvPicPr>
          <p:nvPr/>
        </p:nvPicPr>
        <p:blipFill>
          <a:blip r:embed="rId3"/>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17260772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Pros</a:t>
            </a:r>
            <a:r>
              <a:rPr lang="sv-SE" dirty="0" smtClean="0"/>
              <a:t> and </a:t>
            </a:r>
            <a:r>
              <a:rPr lang="sv-SE" dirty="0" err="1" smtClean="0"/>
              <a:t>Cons</a:t>
            </a:r>
            <a:endParaRPr lang="sv-SE" dirty="0"/>
          </a:p>
        </p:txBody>
      </p:sp>
      <p:sp>
        <p:nvSpPr>
          <p:cNvPr id="3" name="Content Placeholder 2"/>
          <p:cNvSpPr>
            <a:spLocks noGrp="1"/>
          </p:cNvSpPr>
          <p:nvPr>
            <p:ph idx="1"/>
          </p:nvPr>
        </p:nvSpPr>
        <p:spPr/>
        <p:txBody>
          <a:bodyPr>
            <a:normAutofit fontScale="92500" lnSpcReduction="10000"/>
          </a:bodyPr>
          <a:lstStyle/>
          <a:p>
            <a:r>
              <a:rPr lang="sv-SE" dirty="0" err="1" smtClean="0"/>
              <a:t>Pros</a:t>
            </a:r>
            <a:endParaRPr lang="sv-SE" dirty="0" smtClean="0"/>
          </a:p>
          <a:p>
            <a:pPr lvl="1"/>
            <a:r>
              <a:rPr lang="sv-SE" dirty="0" err="1" smtClean="0"/>
              <a:t>Mostly</a:t>
            </a:r>
            <a:r>
              <a:rPr lang="sv-SE" dirty="0" smtClean="0"/>
              <a:t> agentless, </a:t>
            </a:r>
            <a:r>
              <a:rPr lang="sv-SE" dirty="0" err="1" smtClean="0"/>
              <a:t>except</a:t>
            </a:r>
            <a:r>
              <a:rPr lang="sv-SE" dirty="0" smtClean="0"/>
              <a:t> for Status Monitor for IIS</a:t>
            </a:r>
          </a:p>
          <a:p>
            <a:pPr lvl="1"/>
            <a:r>
              <a:rPr lang="sv-SE" dirty="0" err="1" smtClean="0"/>
              <a:t>Deployes</a:t>
            </a:r>
            <a:r>
              <a:rPr lang="sv-SE" dirty="0" smtClean="0"/>
              <a:t> </a:t>
            </a:r>
            <a:r>
              <a:rPr lang="sv-SE" dirty="0" err="1" smtClean="0"/>
              <a:t>with</a:t>
            </a:r>
            <a:r>
              <a:rPr lang="sv-SE" dirty="0" smtClean="0"/>
              <a:t> </a:t>
            </a:r>
            <a:r>
              <a:rPr lang="sv-SE" dirty="0" err="1" smtClean="0"/>
              <a:t>your</a:t>
            </a:r>
            <a:r>
              <a:rPr lang="sv-SE" dirty="0" smtClean="0"/>
              <a:t> </a:t>
            </a:r>
            <a:r>
              <a:rPr lang="sv-SE" dirty="0" err="1" smtClean="0"/>
              <a:t>code</a:t>
            </a:r>
            <a:endParaRPr lang="sv-SE" dirty="0" smtClean="0"/>
          </a:p>
          <a:p>
            <a:pPr lvl="1"/>
            <a:r>
              <a:rPr lang="sv-SE" dirty="0" err="1" smtClean="0"/>
              <a:t>Easy</a:t>
            </a:r>
            <a:r>
              <a:rPr lang="sv-SE" dirty="0" smtClean="0"/>
              <a:t> </a:t>
            </a:r>
            <a:r>
              <a:rPr lang="sv-SE" dirty="0" err="1" smtClean="0"/>
              <a:t>configuration</a:t>
            </a:r>
            <a:r>
              <a:rPr lang="sv-SE" dirty="0" smtClean="0"/>
              <a:t> and implementation to get going</a:t>
            </a:r>
          </a:p>
          <a:p>
            <a:pPr lvl="1"/>
            <a:r>
              <a:rPr lang="sv-SE" dirty="0" err="1" smtClean="0"/>
              <a:t>Pricing</a:t>
            </a:r>
            <a:endParaRPr lang="sv-SE" dirty="0" smtClean="0"/>
          </a:p>
          <a:p>
            <a:r>
              <a:rPr lang="sv-SE" dirty="0" err="1" smtClean="0"/>
              <a:t>Cons</a:t>
            </a:r>
            <a:endParaRPr lang="sv-SE" dirty="0" smtClean="0"/>
          </a:p>
          <a:p>
            <a:pPr lvl="1"/>
            <a:r>
              <a:rPr lang="sv-SE" dirty="0" err="1" smtClean="0"/>
              <a:t>Currently</a:t>
            </a:r>
            <a:r>
              <a:rPr lang="sv-SE" dirty="0" smtClean="0"/>
              <a:t> in </a:t>
            </a:r>
            <a:r>
              <a:rPr lang="sv-SE" dirty="0" err="1" smtClean="0"/>
              <a:t>Preview</a:t>
            </a:r>
            <a:r>
              <a:rPr lang="sv-SE" dirty="0"/>
              <a:t> &amp; data in West US</a:t>
            </a:r>
            <a:endParaRPr lang="sv-SE" dirty="0" smtClean="0"/>
          </a:p>
          <a:p>
            <a:pPr lvl="1"/>
            <a:r>
              <a:rPr lang="sv-SE" dirty="0" err="1" smtClean="0"/>
              <a:t>Only</a:t>
            </a:r>
            <a:r>
              <a:rPr lang="sv-SE" dirty="0" smtClean="0"/>
              <a:t> in the </a:t>
            </a:r>
            <a:r>
              <a:rPr lang="sv-SE" dirty="0" err="1" smtClean="0"/>
              <a:t>cloud</a:t>
            </a:r>
            <a:endParaRPr lang="sv-SE" dirty="0" smtClean="0"/>
          </a:p>
          <a:p>
            <a:endParaRPr lang="sv-SE" dirty="0" smtClean="0"/>
          </a:p>
          <a:p>
            <a:r>
              <a:rPr lang="sv-SE" dirty="0" smtClean="0"/>
              <a:t>Alternatives</a:t>
            </a:r>
          </a:p>
          <a:p>
            <a:pPr lvl="1"/>
            <a:r>
              <a:rPr lang="sv-SE" dirty="0" err="1" smtClean="0"/>
              <a:t>Dynatrace</a:t>
            </a:r>
            <a:r>
              <a:rPr lang="sv-SE" dirty="0" smtClean="0"/>
              <a:t>, </a:t>
            </a:r>
            <a:r>
              <a:rPr lang="sv-SE" dirty="0" err="1" smtClean="0"/>
              <a:t>AppDynamics</a:t>
            </a:r>
            <a:r>
              <a:rPr lang="sv-SE" dirty="0" smtClean="0"/>
              <a:t>, </a:t>
            </a:r>
            <a:r>
              <a:rPr lang="sv-SE" dirty="0" err="1" smtClean="0"/>
              <a:t>Newrelic</a:t>
            </a:r>
            <a:r>
              <a:rPr lang="sv-SE" dirty="0" smtClean="0"/>
              <a:t>, …</a:t>
            </a:r>
          </a:p>
          <a:p>
            <a:pPr lvl="1"/>
            <a:r>
              <a:rPr lang="sv-SE" dirty="0" smtClean="0"/>
              <a:t>ELK stack (</a:t>
            </a:r>
            <a:r>
              <a:rPr lang="sv-SE" dirty="0" err="1" smtClean="0"/>
              <a:t>Elastic</a:t>
            </a:r>
            <a:r>
              <a:rPr lang="sv-SE" dirty="0" smtClean="0"/>
              <a:t> Stack) – </a:t>
            </a:r>
            <a:r>
              <a:rPr lang="sv-SE" dirty="0" err="1" smtClean="0"/>
              <a:t>Kibana</a:t>
            </a:r>
            <a:r>
              <a:rPr lang="sv-SE" dirty="0" smtClean="0"/>
              <a:t>, </a:t>
            </a:r>
            <a:r>
              <a:rPr lang="sv-SE" dirty="0" err="1" smtClean="0"/>
              <a:t>logstash</a:t>
            </a:r>
            <a:r>
              <a:rPr lang="sv-SE" dirty="0" smtClean="0"/>
              <a:t> | apache </a:t>
            </a:r>
            <a:r>
              <a:rPr lang="sv-SE" dirty="0" err="1" smtClean="0"/>
              <a:t>kafka</a:t>
            </a:r>
            <a:r>
              <a:rPr lang="sv-SE" dirty="0" smtClean="0"/>
              <a:t>, </a:t>
            </a:r>
            <a:r>
              <a:rPr lang="sv-SE" dirty="0" err="1" smtClean="0"/>
              <a:t>elastic</a:t>
            </a:r>
            <a:r>
              <a:rPr lang="sv-SE" dirty="0" smtClean="0"/>
              <a:t> </a:t>
            </a:r>
            <a:r>
              <a:rPr lang="sv-SE" dirty="0" err="1" smtClean="0"/>
              <a:t>search</a:t>
            </a:r>
            <a:r>
              <a:rPr lang="sv-SE" dirty="0" smtClean="0"/>
              <a:t>, …</a:t>
            </a:r>
          </a:p>
          <a:p>
            <a:endParaRPr lang="sv-SE" dirty="0"/>
          </a:p>
        </p:txBody>
      </p:sp>
      <p:pic>
        <p:nvPicPr>
          <p:cNvPr id="4" name="Picture 3"/>
          <p:cNvPicPr>
            <a:picLocks noChangeAspect="1"/>
          </p:cNvPicPr>
          <p:nvPr/>
        </p:nvPicPr>
        <p:blipFill>
          <a:blip r:embed="rId2"/>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35903516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Demo </a:t>
            </a:r>
            <a:r>
              <a:rPr lang="sv-SE" dirty="0" err="1" smtClean="0"/>
              <a:t>details</a:t>
            </a:r>
            <a:r>
              <a:rPr lang="sv-SE" dirty="0" smtClean="0"/>
              <a:t> to </a:t>
            </a:r>
            <a:r>
              <a:rPr lang="sv-SE" dirty="0" err="1" smtClean="0"/>
              <a:t>replicate</a:t>
            </a:r>
            <a:endParaRPr lang="sv-SE" dirty="0"/>
          </a:p>
        </p:txBody>
      </p:sp>
      <p:sp>
        <p:nvSpPr>
          <p:cNvPr id="3" name="Content Placeholder 2"/>
          <p:cNvSpPr>
            <a:spLocks noGrp="1"/>
          </p:cNvSpPr>
          <p:nvPr>
            <p:ph idx="1"/>
          </p:nvPr>
        </p:nvSpPr>
        <p:spPr/>
        <p:txBody>
          <a:bodyPr/>
          <a:lstStyle/>
          <a:p>
            <a:r>
              <a:rPr lang="sv-SE" dirty="0" smtClean="0"/>
              <a:t>Demo is </a:t>
            </a:r>
            <a:r>
              <a:rPr lang="sv-SE" dirty="0" err="1" smtClean="0"/>
              <a:t>based</a:t>
            </a:r>
            <a:r>
              <a:rPr lang="sv-SE" dirty="0" smtClean="0"/>
              <a:t> </a:t>
            </a:r>
            <a:r>
              <a:rPr lang="sv-SE" dirty="0"/>
              <a:t>on </a:t>
            </a:r>
            <a:r>
              <a:rPr lang="sv-SE" dirty="0" err="1" smtClean="0">
                <a:hlinkClick r:id="rId2"/>
              </a:rPr>
              <a:t>Document</a:t>
            </a:r>
            <a:r>
              <a:rPr lang="sv-SE" dirty="0" smtClean="0">
                <a:hlinkClick r:id="rId2"/>
              </a:rPr>
              <a:t> DB </a:t>
            </a:r>
            <a:r>
              <a:rPr lang="sv-SE" dirty="0" err="1" smtClean="0">
                <a:hlinkClick r:id="rId2"/>
              </a:rPr>
              <a:t>with</a:t>
            </a:r>
            <a:r>
              <a:rPr lang="sv-SE" dirty="0" smtClean="0">
                <a:hlinkClick r:id="rId2"/>
              </a:rPr>
              <a:t> ASP.NET MVC on </a:t>
            </a:r>
            <a:r>
              <a:rPr lang="sv-SE" dirty="0" err="1" smtClean="0">
                <a:hlinkClick r:id="rId2"/>
              </a:rPr>
              <a:t>Azure</a:t>
            </a:r>
            <a:r>
              <a:rPr lang="sv-SE" dirty="0" smtClean="0">
                <a:hlinkClick r:id="rId2"/>
              </a:rPr>
              <a:t> </a:t>
            </a:r>
            <a:r>
              <a:rPr lang="sv-SE" dirty="0" err="1" smtClean="0">
                <a:hlinkClick r:id="rId2"/>
              </a:rPr>
              <a:t>code</a:t>
            </a:r>
            <a:r>
              <a:rPr lang="sv-SE" dirty="0" smtClean="0">
                <a:hlinkClick r:id="rId2"/>
              </a:rPr>
              <a:t> </a:t>
            </a:r>
            <a:r>
              <a:rPr lang="sv-SE" dirty="0" err="1" smtClean="0">
                <a:hlinkClick r:id="rId2"/>
              </a:rPr>
              <a:t>sample</a:t>
            </a:r>
            <a:endParaRPr lang="sv-SE" dirty="0" smtClean="0"/>
          </a:p>
          <a:p>
            <a:r>
              <a:rPr lang="sv-SE" dirty="0" smtClean="0"/>
              <a:t>My </a:t>
            </a:r>
            <a:r>
              <a:rPr lang="sv-SE" dirty="0" err="1" smtClean="0"/>
              <a:t>Application</a:t>
            </a:r>
            <a:r>
              <a:rPr lang="sv-SE" dirty="0" smtClean="0"/>
              <a:t> </a:t>
            </a:r>
            <a:r>
              <a:rPr lang="sv-SE" dirty="0" err="1" smtClean="0"/>
              <a:t>Insight</a:t>
            </a:r>
            <a:r>
              <a:rPr lang="sv-SE" dirty="0" smtClean="0"/>
              <a:t> </a:t>
            </a:r>
            <a:r>
              <a:rPr lang="sv-SE" dirty="0" err="1" smtClean="0"/>
              <a:t>customizations</a:t>
            </a:r>
            <a:r>
              <a:rPr lang="sv-SE" dirty="0" smtClean="0"/>
              <a:t> </a:t>
            </a:r>
            <a:r>
              <a:rPr lang="sv-SE" dirty="0" err="1" smtClean="0"/>
              <a:t>are</a:t>
            </a:r>
            <a:r>
              <a:rPr lang="sv-SE" dirty="0" smtClean="0"/>
              <a:t> </a:t>
            </a:r>
            <a:r>
              <a:rPr lang="sv-SE" dirty="0"/>
              <a:t>at </a:t>
            </a:r>
            <a:r>
              <a:rPr lang="sv-SE" dirty="0">
                <a:hlinkClick r:id="rId3"/>
              </a:rPr>
              <a:t>https://</a:t>
            </a:r>
            <a:r>
              <a:rPr lang="sv-SE" dirty="0" smtClean="0">
                <a:hlinkClick r:id="rId3"/>
              </a:rPr>
              <a:t>github.com/melborp/documentdb-dotnet-todo-app-complex</a:t>
            </a:r>
            <a:r>
              <a:rPr lang="sv-SE" dirty="0" smtClean="0"/>
              <a:t> (</a:t>
            </a:r>
            <a:r>
              <a:rPr lang="sv-SE" dirty="0" err="1" smtClean="0"/>
              <a:t>branch</a:t>
            </a:r>
            <a:r>
              <a:rPr lang="sv-SE" dirty="0" smtClean="0"/>
              <a:t> event)</a:t>
            </a:r>
          </a:p>
          <a:p>
            <a:r>
              <a:rPr lang="sv-SE" dirty="0" err="1" smtClean="0"/>
              <a:t>You</a:t>
            </a:r>
            <a:r>
              <a:rPr lang="sv-SE" dirty="0" smtClean="0"/>
              <a:t> </a:t>
            </a:r>
            <a:r>
              <a:rPr lang="sv-SE" dirty="0" err="1" smtClean="0"/>
              <a:t>can</a:t>
            </a:r>
            <a:r>
              <a:rPr lang="sv-SE" dirty="0" smtClean="0"/>
              <a:t> </a:t>
            </a:r>
            <a:r>
              <a:rPr lang="sv-SE" dirty="0" err="1" smtClean="0"/>
              <a:t>find</a:t>
            </a:r>
            <a:r>
              <a:rPr lang="sv-SE" dirty="0" smtClean="0"/>
              <a:t> all </a:t>
            </a:r>
            <a:r>
              <a:rPr lang="sv-SE" dirty="0" err="1" smtClean="0">
                <a:hlinkClick r:id="rId4"/>
              </a:rPr>
              <a:t>Azure</a:t>
            </a:r>
            <a:r>
              <a:rPr lang="sv-SE" dirty="0" smtClean="0">
                <a:hlinkClick r:id="rId4"/>
              </a:rPr>
              <a:t> </a:t>
            </a:r>
            <a:r>
              <a:rPr lang="sv-SE" dirty="0" err="1" smtClean="0">
                <a:hlinkClick r:id="rId4"/>
              </a:rPr>
              <a:t>Code</a:t>
            </a:r>
            <a:r>
              <a:rPr lang="sv-SE" dirty="0" smtClean="0">
                <a:hlinkClick r:id="rId4"/>
              </a:rPr>
              <a:t> </a:t>
            </a:r>
            <a:r>
              <a:rPr lang="sv-SE" dirty="0" err="1" smtClean="0">
                <a:hlinkClick r:id="rId4"/>
              </a:rPr>
              <a:t>Samples</a:t>
            </a:r>
            <a:r>
              <a:rPr lang="sv-SE" dirty="0" smtClean="0"/>
              <a:t> </a:t>
            </a:r>
          </a:p>
          <a:p>
            <a:pPr lvl="1"/>
            <a:r>
              <a:rPr lang="sv-SE" dirty="0" err="1" smtClean="0"/>
              <a:t>with</a:t>
            </a:r>
            <a:r>
              <a:rPr lang="sv-SE" dirty="0" smtClean="0"/>
              <a:t> all combinations </a:t>
            </a:r>
            <a:r>
              <a:rPr lang="sv-SE" dirty="0" err="1" smtClean="0"/>
              <a:t>of</a:t>
            </a:r>
            <a:r>
              <a:rPr lang="sv-SE" dirty="0" smtClean="0"/>
              <a:t> </a:t>
            </a:r>
            <a:r>
              <a:rPr lang="sv-SE" dirty="0" err="1" smtClean="0"/>
              <a:t>application</a:t>
            </a:r>
            <a:r>
              <a:rPr lang="sv-SE" dirty="0" smtClean="0"/>
              <a:t> </a:t>
            </a:r>
            <a:r>
              <a:rPr lang="sv-SE" dirty="0" err="1" smtClean="0"/>
              <a:t>insights</a:t>
            </a:r>
            <a:r>
              <a:rPr lang="sv-SE" dirty="0" smtClean="0"/>
              <a:t> </a:t>
            </a:r>
            <a:r>
              <a:rPr lang="sv-SE" dirty="0" err="1" smtClean="0"/>
              <a:t>supported</a:t>
            </a:r>
            <a:r>
              <a:rPr lang="sv-SE" dirty="0" smtClean="0"/>
              <a:t> </a:t>
            </a:r>
            <a:r>
              <a:rPr lang="sv-SE" dirty="0" err="1" smtClean="0"/>
              <a:t>platforms</a:t>
            </a:r>
            <a:r>
              <a:rPr lang="sv-SE" dirty="0" smtClean="0"/>
              <a:t> </a:t>
            </a:r>
            <a:r>
              <a:rPr lang="sv-SE" dirty="0" err="1" smtClean="0"/>
              <a:t>e.g</a:t>
            </a:r>
            <a:r>
              <a:rPr lang="sv-SE" dirty="0" smtClean="0"/>
              <a:t>. java, </a:t>
            </a:r>
            <a:r>
              <a:rPr lang="sv-SE" dirty="0" err="1" smtClean="0"/>
              <a:t>nodejs</a:t>
            </a:r>
            <a:r>
              <a:rPr lang="sv-SE" dirty="0" smtClean="0"/>
              <a:t>, ACS, </a:t>
            </a:r>
            <a:r>
              <a:rPr lang="sv-SE" dirty="0" err="1" smtClean="0"/>
              <a:t>etc</a:t>
            </a:r>
            <a:r>
              <a:rPr lang="sv-SE" dirty="0" smtClean="0"/>
              <a:t> and </a:t>
            </a:r>
            <a:r>
              <a:rPr lang="sv-SE" dirty="0" err="1" smtClean="0"/>
              <a:t>easily</a:t>
            </a:r>
            <a:r>
              <a:rPr lang="sv-SE" dirty="0" smtClean="0"/>
              <a:t> trial </a:t>
            </a:r>
            <a:r>
              <a:rPr lang="sv-SE" dirty="0" err="1" smtClean="0"/>
              <a:t>adding</a:t>
            </a:r>
            <a:r>
              <a:rPr lang="sv-SE" dirty="0" smtClean="0"/>
              <a:t> </a:t>
            </a:r>
            <a:r>
              <a:rPr lang="sv-SE" dirty="0" err="1" smtClean="0"/>
              <a:t>app</a:t>
            </a:r>
            <a:r>
              <a:rPr lang="sv-SE" dirty="0" smtClean="0"/>
              <a:t> </a:t>
            </a:r>
            <a:r>
              <a:rPr lang="sv-SE" dirty="0" err="1" smtClean="0"/>
              <a:t>insights</a:t>
            </a:r>
            <a:endParaRPr lang="sv-SE" dirty="0" smtClean="0"/>
          </a:p>
          <a:p>
            <a:endParaRPr lang="sv-SE" dirty="0" smtClean="0"/>
          </a:p>
          <a:p>
            <a:endParaRPr lang="sv-SE" dirty="0"/>
          </a:p>
        </p:txBody>
      </p:sp>
      <p:pic>
        <p:nvPicPr>
          <p:cNvPr id="4" name="Picture 3"/>
          <p:cNvPicPr>
            <a:picLocks noChangeAspect="1"/>
          </p:cNvPicPr>
          <p:nvPr/>
        </p:nvPicPr>
        <p:blipFill>
          <a:blip r:embed="rId5"/>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29635635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What</a:t>
            </a:r>
            <a:r>
              <a:rPr lang="sv-SE" dirty="0" smtClean="0"/>
              <a:t> is </a:t>
            </a:r>
            <a:r>
              <a:rPr lang="sv-SE" dirty="0" err="1" smtClean="0"/>
              <a:t>Application</a:t>
            </a:r>
            <a:r>
              <a:rPr lang="sv-SE" dirty="0" smtClean="0"/>
              <a:t> </a:t>
            </a:r>
            <a:r>
              <a:rPr lang="sv-SE" dirty="0" err="1" smtClean="0"/>
              <a:t>Insights</a:t>
            </a:r>
            <a:r>
              <a:rPr lang="sv-SE" dirty="0" smtClean="0"/>
              <a:t>?</a:t>
            </a:r>
            <a:endParaRPr lang="sv-SE" dirty="0"/>
          </a:p>
        </p:txBody>
      </p:sp>
      <p:sp>
        <p:nvSpPr>
          <p:cNvPr id="3" name="Content Placeholder 2"/>
          <p:cNvSpPr>
            <a:spLocks noGrp="1"/>
          </p:cNvSpPr>
          <p:nvPr>
            <p:ph idx="1"/>
          </p:nvPr>
        </p:nvSpPr>
        <p:spPr>
          <a:xfrm>
            <a:off x="1065310" y="1583714"/>
            <a:ext cx="6718201" cy="4525963"/>
          </a:xfrm>
        </p:spPr>
        <p:txBody>
          <a:bodyPr>
            <a:normAutofit/>
          </a:bodyPr>
          <a:lstStyle/>
          <a:p>
            <a:pPr marL="0" indent="0">
              <a:buNone/>
            </a:pPr>
            <a:r>
              <a:rPr lang="en-US" sz="2800" i="1" dirty="0" smtClean="0"/>
              <a:t>“Application </a:t>
            </a:r>
            <a:r>
              <a:rPr lang="en-US" sz="2800" i="1" dirty="0"/>
              <a:t>Insights </a:t>
            </a:r>
            <a:r>
              <a:rPr lang="en-US" sz="2800" i="1" u="sng" dirty="0"/>
              <a:t>monitors</a:t>
            </a:r>
            <a:r>
              <a:rPr lang="en-US" sz="2800" i="1" dirty="0"/>
              <a:t> your running </a:t>
            </a:r>
            <a:r>
              <a:rPr lang="en-US" sz="2800" i="1" u="sng" dirty="0"/>
              <a:t>web app</a:t>
            </a:r>
            <a:r>
              <a:rPr lang="en-US" sz="2800" i="1" dirty="0"/>
              <a:t>. It tells you about </a:t>
            </a:r>
            <a:r>
              <a:rPr lang="en-US" sz="2800" i="1" u="sng" dirty="0"/>
              <a:t>failures and performance issues</a:t>
            </a:r>
            <a:r>
              <a:rPr lang="en-US" sz="2800" i="1" dirty="0"/>
              <a:t>, and helps you </a:t>
            </a:r>
            <a:r>
              <a:rPr lang="en-US" sz="2800" i="1" u="sng" dirty="0"/>
              <a:t>analyze how customers use </a:t>
            </a:r>
            <a:r>
              <a:rPr lang="en-US" sz="2800" i="1" dirty="0"/>
              <a:t>your app. It works for apps running on </a:t>
            </a:r>
            <a:r>
              <a:rPr lang="en-US" sz="2800" i="1" u="sng" dirty="0"/>
              <a:t>many platforms </a:t>
            </a:r>
            <a:r>
              <a:rPr lang="en-US" sz="2800" i="1" dirty="0"/>
              <a:t>(ASP.NET, J2EE, Node.js, ...) and is hosted either </a:t>
            </a:r>
            <a:r>
              <a:rPr lang="en-US" sz="2800" i="1" u="sng" dirty="0"/>
              <a:t>in the Cloud or on-premises</a:t>
            </a:r>
            <a:r>
              <a:rPr lang="en-US" sz="2800" i="1" dirty="0" smtClean="0"/>
              <a:t>.”</a:t>
            </a:r>
            <a:endParaRPr lang="sv-SE" sz="2800" i="1" dirty="0"/>
          </a:p>
        </p:txBody>
      </p:sp>
      <p:pic>
        <p:nvPicPr>
          <p:cNvPr id="5" name="Picture 4"/>
          <p:cNvPicPr>
            <a:picLocks noChangeAspect="1"/>
          </p:cNvPicPr>
          <p:nvPr/>
        </p:nvPicPr>
        <p:blipFill>
          <a:blip r:embed="rId2"/>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197489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490582" y="5060432"/>
            <a:ext cx="1509824" cy="933637"/>
          </a:xfrm>
          <a:prstGeom prst="rect">
            <a:avLst/>
          </a:prstGeom>
        </p:spPr>
      </p:pic>
      <p:sp>
        <p:nvSpPr>
          <p:cNvPr id="3" name="Bent Arrow 2"/>
          <p:cNvSpPr/>
          <p:nvPr/>
        </p:nvSpPr>
        <p:spPr bwMode="auto">
          <a:xfrm>
            <a:off x="757220" y="2774612"/>
            <a:ext cx="2081635" cy="2527125"/>
          </a:xfrm>
          <a:prstGeom prst="bentArrow">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462" tIns="34231" rIns="68462" bIns="34231" numCol="1" rtlCol="0" anchor="ctr" anchorCtr="0" compatLnSpc="1">
            <a:prstTxWarp prst="textNoShape">
              <a:avLst/>
            </a:prstTxWarp>
          </a:bodyPr>
          <a:lstStyle/>
          <a:p>
            <a:pPr algn="ctr" defTabSz="684502" fontAlgn="base">
              <a:lnSpc>
                <a:spcPct val="90000"/>
              </a:lnSpc>
              <a:spcBef>
                <a:spcPct val="0"/>
              </a:spcBef>
              <a:spcAft>
                <a:spcPct val="0"/>
              </a:spcAft>
              <a:defRPr/>
            </a:pPr>
            <a:endParaRPr lang="en-US" sz="1498" kern="0" spc="-38" dirty="0">
              <a:gradFill>
                <a:gsLst>
                  <a:gs pos="0">
                    <a:srgbClr val="FFFFFF"/>
                  </a:gs>
                  <a:gs pos="100000">
                    <a:srgbClr val="FFFFFF"/>
                  </a:gs>
                </a:gsLst>
                <a:lin ang="5400000" scaled="0"/>
              </a:gradFill>
              <a:latin typeface="Segoe UI"/>
            </a:endParaRPr>
          </a:p>
        </p:txBody>
      </p:sp>
      <p:sp>
        <p:nvSpPr>
          <p:cNvPr id="4" name="Title 1"/>
          <p:cNvSpPr txBox="1">
            <a:spLocks/>
          </p:cNvSpPr>
          <p:nvPr/>
        </p:nvSpPr>
        <p:spPr>
          <a:xfrm>
            <a:off x="193033" y="997359"/>
            <a:ext cx="8728448" cy="673616"/>
          </a:xfrm>
          <a:prstGeom prst="rect">
            <a:avLst/>
          </a:prstGeom>
        </p:spPr>
        <p:txBody>
          <a:bodyPr/>
          <a:lstStyle>
            <a:lvl1pPr algn="l" defTabSz="931710"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a:lstStyle>
          <a:p>
            <a:pPr defTabSz="684834">
              <a:defRPr/>
            </a:pPr>
            <a:r>
              <a:rPr lang="de-CH" sz="3971" spc="-75" dirty="0" err="1">
                <a:solidFill>
                  <a:srgbClr val="FFFFFF"/>
                </a:solidFill>
                <a:latin typeface="Segoe UI Light"/>
              </a:rPr>
              <a:t>What</a:t>
            </a:r>
            <a:r>
              <a:rPr lang="de-CH" sz="3971" spc="-75" dirty="0">
                <a:solidFill>
                  <a:srgbClr val="FFFFFF"/>
                </a:solidFill>
                <a:latin typeface="Segoe UI Light"/>
              </a:rPr>
              <a:t> </a:t>
            </a:r>
            <a:r>
              <a:rPr lang="de-CH" sz="3971" spc="-75" dirty="0" err="1">
                <a:solidFill>
                  <a:srgbClr val="FFFFFF"/>
                </a:solidFill>
                <a:latin typeface="Segoe UI Light"/>
              </a:rPr>
              <a:t>is</a:t>
            </a:r>
            <a:r>
              <a:rPr lang="de-CH" sz="3971" spc="-75" dirty="0">
                <a:solidFill>
                  <a:srgbClr val="FFFFFF"/>
                </a:solidFill>
                <a:latin typeface="Segoe UI Light"/>
              </a:rPr>
              <a:t> Application Insights?</a:t>
            </a:r>
          </a:p>
        </p:txBody>
      </p:sp>
      <p:sp>
        <p:nvSpPr>
          <p:cNvPr id="5" name="Freeform 95"/>
          <p:cNvSpPr>
            <a:spLocks/>
          </p:cNvSpPr>
          <p:nvPr/>
        </p:nvSpPr>
        <p:spPr bwMode="auto">
          <a:xfrm flipH="1">
            <a:off x="2672763" y="3176472"/>
            <a:ext cx="1118210" cy="72618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27DCF2">
              <a:alpha val="95000"/>
            </a:srgbClr>
          </a:solidFill>
          <a:ln>
            <a:noFill/>
          </a:ln>
          <a:extLst/>
        </p:spPr>
        <p:txBody>
          <a:bodyPr vert="horz" wrap="square" lIns="69818" tIns="34909" rIns="69818" bIns="34909" numCol="1" anchor="t" anchorCtr="0" compatLnSpc="1">
            <a:prstTxWarp prst="textNoShape">
              <a:avLst/>
            </a:prstTxWarp>
          </a:bodyPr>
          <a:lstStyle/>
          <a:p>
            <a:pPr defTabSz="698220">
              <a:defRPr/>
            </a:pPr>
            <a:endParaRPr lang="en-US" sz="2097" kern="0">
              <a:solidFill>
                <a:srgbClr val="000000"/>
              </a:solidFill>
              <a:latin typeface="Segoe UI"/>
            </a:endParaRPr>
          </a:p>
        </p:txBody>
      </p:sp>
      <p:sp>
        <p:nvSpPr>
          <p:cNvPr id="6" name="Freeform 95"/>
          <p:cNvSpPr>
            <a:spLocks/>
          </p:cNvSpPr>
          <p:nvPr/>
        </p:nvSpPr>
        <p:spPr bwMode="auto">
          <a:xfrm flipH="1">
            <a:off x="3550573" y="3421112"/>
            <a:ext cx="986991" cy="64097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alpha val="90000"/>
            </a:schemeClr>
          </a:solidFill>
          <a:ln>
            <a:noFill/>
          </a:ln>
          <a:extLst/>
        </p:spPr>
        <p:txBody>
          <a:bodyPr vert="horz" wrap="square" lIns="69818" tIns="34909" rIns="69818" bIns="34909" numCol="1" anchor="t" anchorCtr="0" compatLnSpc="1">
            <a:prstTxWarp prst="textNoShape">
              <a:avLst/>
            </a:prstTxWarp>
          </a:bodyPr>
          <a:lstStyle/>
          <a:p>
            <a:pPr defTabSz="698220">
              <a:defRPr/>
            </a:pPr>
            <a:endParaRPr lang="en-US" sz="2097" kern="0">
              <a:solidFill>
                <a:srgbClr val="000000"/>
              </a:solidFill>
              <a:latin typeface="Segoe UI"/>
            </a:endParaRPr>
          </a:p>
        </p:txBody>
      </p:sp>
      <p:pic>
        <p:nvPicPr>
          <p:cNvPr id="7" name="Picture 6"/>
          <p:cNvPicPr>
            <a:picLocks noChangeAspect="1"/>
          </p:cNvPicPr>
          <p:nvPr/>
        </p:nvPicPr>
        <p:blipFill rotWithShape="1">
          <a:blip r:embed="rId4"/>
          <a:srcRect l="11266" b="33156"/>
          <a:stretch/>
        </p:blipFill>
        <p:spPr>
          <a:xfrm>
            <a:off x="8862" y="3832594"/>
            <a:ext cx="3326180" cy="2160923"/>
          </a:xfrm>
          <a:prstGeom prst="rect">
            <a:avLst/>
          </a:prstGeom>
        </p:spPr>
      </p:pic>
      <p:sp>
        <p:nvSpPr>
          <p:cNvPr id="8" name="Rectangle 7"/>
          <p:cNvSpPr/>
          <p:nvPr/>
        </p:nvSpPr>
        <p:spPr>
          <a:xfrm>
            <a:off x="1198885" y="2019596"/>
            <a:ext cx="2253636" cy="756746"/>
          </a:xfrm>
          <a:prstGeom prst="rect">
            <a:avLst/>
          </a:prstGeom>
        </p:spPr>
        <p:txBody>
          <a:bodyPr wrap="square">
            <a:spAutoFit/>
          </a:bodyPr>
          <a:lstStyle/>
          <a:p>
            <a:pPr defTabSz="684834">
              <a:lnSpc>
                <a:spcPct val="120000"/>
              </a:lnSpc>
              <a:defRPr/>
            </a:pPr>
            <a:r>
              <a:rPr lang="en-US" sz="1199" kern="0" spc="23" dirty="0">
                <a:solidFill>
                  <a:srgbClr val="FFFFFF"/>
                </a:solidFill>
                <a:latin typeface="Segoe UI"/>
              </a:rPr>
              <a:t>Telemetry is collected at each</a:t>
            </a:r>
            <a:r>
              <a:rPr lang="en-US" sz="1199" kern="0" dirty="0">
                <a:solidFill>
                  <a:srgbClr val="FFFFFF"/>
                </a:solidFill>
                <a:latin typeface="Segoe UI"/>
              </a:rPr>
              <a:t> </a:t>
            </a:r>
            <a:r>
              <a:rPr lang="en-US" sz="1199" kern="0" spc="-23" dirty="0">
                <a:solidFill>
                  <a:srgbClr val="FFFFFF"/>
                </a:solidFill>
                <a:latin typeface="Segoe UI"/>
              </a:rPr>
              <a:t>tier: server</a:t>
            </a:r>
            <a:r>
              <a:rPr lang="en-US" sz="1199" kern="0" dirty="0">
                <a:solidFill>
                  <a:srgbClr val="FFFFFF"/>
                </a:solidFill>
                <a:latin typeface="Segoe UI"/>
              </a:rPr>
              <a:t> applications and browser</a:t>
            </a:r>
          </a:p>
        </p:txBody>
      </p:sp>
      <p:sp>
        <p:nvSpPr>
          <p:cNvPr id="9" name="Rectangle 8"/>
          <p:cNvSpPr/>
          <p:nvPr/>
        </p:nvSpPr>
        <p:spPr>
          <a:xfrm>
            <a:off x="622195" y="1666049"/>
            <a:ext cx="677366" cy="1369339"/>
          </a:xfrm>
          <a:prstGeom prst="rect">
            <a:avLst/>
          </a:prstGeom>
        </p:spPr>
        <p:txBody>
          <a:bodyPr wrap="none">
            <a:noAutofit/>
          </a:bodyPr>
          <a:lstStyle/>
          <a:p>
            <a:pPr defTabSz="684092" fontAlgn="base">
              <a:lnSpc>
                <a:spcPct val="120000"/>
              </a:lnSpc>
              <a:spcBef>
                <a:spcPct val="0"/>
              </a:spcBef>
              <a:spcAft>
                <a:spcPct val="0"/>
              </a:spcAft>
              <a:defRPr/>
            </a:pPr>
            <a:r>
              <a:rPr lang="en-US" sz="7488" b="1" kern="0" dirty="0">
                <a:solidFill>
                  <a:srgbClr val="5C2D91">
                    <a:lumMod val="75000"/>
                  </a:srgbClr>
                </a:solidFill>
                <a:latin typeface="Segoe UI"/>
              </a:rPr>
              <a:t>1</a:t>
            </a:r>
          </a:p>
        </p:txBody>
      </p:sp>
      <p:sp>
        <p:nvSpPr>
          <p:cNvPr id="10" name="Rectangle 9"/>
          <p:cNvSpPr/>
          <p:nvPr/>
        </p:nvSpPr>
        <p:spPr>
          <a:xfrm>
            <a:off x="4295660" y="4183775"/>
            <a:ext cx="2516197" cy="978217"/>
          </a:xfrm>
          <a:prstGeom prst="rect">
            <a:avLst/>
          </a:prstGeom>
        </p:spPr>
        <p:txBody>
          <a:bodyPr wrap="square">
            <a:spAutoFit/>
          </a:bodyPr>
          <a:lstStyle/>
          <a:p>
            <a:pPr defTabSz="698463">
              <a:lnSpc>
                <a:spcPct val="120000"/>
              </a:lnSpc>
              <a:defRPr/>
            </a:pPr>
            <a:r>
              <a:rPr lang="en-US" sz="1199" kern="0" dirty="0">
                <a:solidFill>
                  <a:srgbClr val="FFFFFF"/>
                </a:solidFill>
                <a:latin typeface="Segoe UI"/>
              </a:rPr>
              <a:t>Telemetry arrives in the Application Insights service in the cloud where it is processed &amp; stored</a:t>
            </a:r>
            <a:endParaRPr lang="en-US" sz="1199" kern="0" dirty="0">
              <a:solidFill>
                <a:prstClr val="black"/>
              </a:solidFill>
              <a:latin typeface="Segoe UI"/>
            </a:endParaRPr>
          </a:p>
        </p:txBody>
      </p:sp>
      <p:sp>
        <p:nvSpPr>
          <p:cNvPr id="11" name="Rectangle 10"/>
          <p:cNvSpPr/>
          <p:nvPr/>
        </p:nvSpPr>
        <p:spPr>
          <a:xfrm>
            <a:off x="6199703" y="1647387"/>
            <a:ext cx="2532758" cy="645946"/>
          </a:xfrm>
          <a:prstGeom prst="rect">
            <a:avLst/>
          </a:prstGeom>
        </p:spPr>
        <p:txBody>
          <a:bodyPr wrap="square">
            <a:spAutoFit/>
          </a:bodyPr>
          <a:lstStyle/>
          <a:p>
            <a:pPr defTabSz="684834">
              <a:defRPr/>
            </a:pPr>
            <a:r>
              <a:rPr lang="en-US" sz="1199" kern="0" dirty="0">
                <a:solidFill>
                  <a:srgbClr val="FFFFFF"/>
                </a:solidFill>
                <a:latin typeface="Segoe UI"/>
              </a:rPr>
              <a:t>Get a 360° view of the application including availability, performance and usage patterns</a:t>
            </a:r>
          </a:p>
        </p:txBody>
      </p:sp>
      <p:sp>
        <p:nvSpPr>
          <p:cNvPr id="12" name="Rectangle 11"/>
          <p:cNvSpPr/>
          <p:nvPr/>
        </p:nvSpPr>
        <p:spPr>
          <a:xfrm>
            <a:off x="5573091" y="1224546"/>
            <a:ext cx="677366" cy="1369339"/>
          </a:xfrm>
          <a:prstGeom prst="rect">
            <a:avLst/>
          </a:prstGeom>
        </p:spPr>
        <p:txBody>
          <a:bodyPr wrap="none">
            <a:noAutofit/>
          </a:bodyPr>
          <a:lstStyle/>
          <a:p>
            <a:pPr defTabSz="684092" fontAlgn="base">
              <a:lnSpc>
                <a:spcPct val="120000"/>
              </a:lnSpc>
              <a:spcBef>
                <a:spcPct val="0"/>
              </a:spcBef>
              <a:spcAft>
                <a:spcPct val="0"/>
              </a:spcAft>
              <a:defRPr/>
            </a:pPr>
            <a:r>
              <a:rPr lang="en-US" sz="7488" b="1" kern="0" dirty="0">
                <a:solidFill>
                  <a:srgbClr val="5C2D91">
                    <a:lumMod val="75000"/>
                  </a:srgbClr>
                </a:solidFill>
                <a:latin typeface="Segoe UI"/>
              </a:rPr>
              <a:t>3</a:t>
            </a:r>
          </a:p>
        </p:txBody>
      </p:sp>
      <p:sp>
        <p:nvSpPr>
          <p:cNvPr id="13" name="Right Arrow 12"/>
          <p:cNvSpPr/>
          <p:nvPr/>
        </p:nvSpPr>
        <p:spPr bwMode="auto">
          <a:xfrm>
            <a:off x="4506336" y="2824290"/>
            <a:ext cx="1619382" cy="932580"/>
          </a:xfrm>
          <a:prstGeom prst="rightArrow">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462" tIns="34231" rIns="68462" bIns="34231" numCol="1" rtlCol="0" anchor="ctr" anchorCtr="0" compatLnSpc="1">
            <a:prstTxWarp prst="textNoShape">
              <a:avLst/>
            </a:prstTxWarp>
          </a:bodyPr>
          <a:lstStyle/>
          <a:p>
            <a:pPr algn="ctr" defTabSz="684502" fontAlgn="base">
              <a:lnSpc>
                <a:spcPct val="90000"/>
              </a:lnSpc>
              <a:spcBef>
                <a:spcPct val="0"/>
              </a:spcBef>
              <a:spcAft>
                <a:spcPct val="0"/>
              </a:spcAft>
              <a:defRPr/>
            </a:pPr>
            <a:endParaRPr lang="en-US" sz="1498" kern="0" spc="-38" dirty="0">
              <a:gradFill>
                <a:gsLst>
                  <a:gs pos="0">
                    <a:srgbClr val="FFFFFF"/>
                  </a:gs>
                  <a:gs pos="100000">
                    <a:srgbClr val="FFFFFF"/>
                  </a:gs>
                </a:gsLst>
                <a:lin ang="5400000" scaled="0"/>
              </a:gradFill>
              <a:latin typeface="Segoe UI"/>
            </a:endParaRPr>
          </a:p>
        </p:txBody>
      </p:sp>
      <p:sp>
        <p:nvSpPr>
          <p:cNvPr id="14" name="Freeform 95"/>
          <p:cNvSpPr>
            <a:spLocks/>
          </p:cNvSpPr>
          <p:nvPr/>
        </p:nvSpPr>
        <p:spPr bwMode="auto">
          <a:xfrm flipH="1">
            <a:off x="3146762" y="2401199"/>
            <a:ext cx="1904256" cy="1236663"/>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4EC1EA">
              <a:alpha val="9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9818" tIns="34909" rIns="69818" bIns="34909" numCol="1" anchor="ctr" anchorCtr="0" compatLnSpc="1">
            <a:prstTxWarp prst="textNoShape">
              <a:avLst/>
            </a:prstTxWarp>
          </a:bodyPr>
          <a:lstStyle/>
          <a:p>
            <a:pPr algn="ctr" defTabSz="698220">
              <a:defRPr/>
            </a:pPr>
            <a:endParaRPr lang="en-US" sz="1797" kern="0" dirty="0">
              <a:solidFill>
                <a:srgbClr val="692B7B"/>
              </a:solidFill>
              <a:latin typeface="Segoe UI"/>
            </a:endParaRPr>
          </a:p>
        </p:txBody>
      </p:sp>
      <p:grpSp>
        <p:nvGrpSpPr>
          <p:cNvPr id="15" name="Group 14"/>
          <p:cNvGrpSpPr/>
          <p:nvPr/>
        </p:nvGrpSpPr>
        <p:grpSpPr>
          <a:xfrm>
            <a:off x="5985491" y="4238071"/>
            <a:ext cx="3149648" cy="1755446"/>
            <a:chOff x="7982235" y="4513470"/>
            <a:chExt cx="4206590" cy="2344530"/>
          </a:xfrm>
        </p:grpSpPr>
        <p:sp>
          <p:nvSpPr>
            <p:cNvPr id="16" name="Freeform 6"/>
            <p:cNvSpPr>
              <a:spLocks/>
            </p:cNvSpPr>
            <p:nvPr/>
          </p:nvSpPr>
          <p:spPr bwMode="auto">
            <a:xfrm>
              <a:off x="9044055" y="4513470"/>
              <a:ext cx="2889003" cy="1639233"/>
            </a:xfrm>
            <a:custGeom>
              <a:avLst/>
              <a:gdLst>
                <a:gd name="T0" fmla="*/ 14 w 1491"/>
                <a:gd name="T1" fmla="*/ 846 h 846"/>
                <a:gd name="T2" fmla="*/ 0 w 1491"/>
                <a:gd name="T3" fmla="*/ 814 h 846"/>
                <a:gd name="T4" fmla="*/ 348 w 1491"/>
                <a:gd name="T5" fmla="*/ 653 h 846"/>
                <a:gd name="T6" fmla="*/ 562 w 1491"/>
                <a:gd name="T7" fmla="*/ 402 h 846"/>
                <a:gd name="T8" fmla="*/ 915 w 1491"/>
                <a:gd name="T9" fmla="*/ 328 h 846"/>
                <a:gd name="T10" fmla="*/ 1128 w 1491"/>
                <a:gd name="T11" fmla="*/ 77 h 846"/>
                <a:gd name="T12" fmla="*/ 1491 w 1491"/>
                <a:gd name="T13" fmla="*/ 0 h 846"/>
                <a:gd name="T14" fmla="*/ 1491 w 1491"/>
                <a:gd name="T15" fmla="*/ 37 h 846"/>
                <a:gd name="T16" fmla="*/ 1147 w 1491"/>
                <a:gd name="T17" fmla="*/ 111 h 846"/>
                <a:gd name="T18" fmla="*/ 934 w 1491"/>
                <a:gd name="T19" fmla="*/ 360 h 846"/>
                <a:gd name="T20" fmla="*/ 582 w 1491"/>
                <a:gd name="T21" fmla="*/ 434 h 846"/>
                <a:gd name="T22" fmla="*/ 371 w 1491"/>
                <a:gd name="T23" fmla="*/ 682 h 846"/>
                <a:gd name="T24" fmla="*/ 14 w 1491"/>
                <a:gd name="T25" fmla="*/ 846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6">
                  <a:moveTo>
                    <a:pt x="14" y="846"/>
                  </a:moveTo>
                  <a:lnTo>
                    <a:pt x="0" y="814"/>
                  </a:lnTo>
                  <a:lnTo>
                    <a:pt x="348" y="653"/>
                  </a:lnTo>
                  <a:lnTo>
                    <a:pt x="562" y="402"/>
                  </a:lnTo>
                  <a:lnTo>
                    <a:pt x="915" y="328"/>
                  </a:lnTo>
                  <a:lnTo>
                    <a:pt x="1128" y="77"/>
                  </a:lnTo>
                  <a:lnTo>
                    <a:pt x="1491" y="0"/>
                  </a:lnTo>
                  <a:lnTo>
                    <a:pt x="1491" y="37"/>
                  </a:lnTo>
                  <a:lnTo>
                    <a:pt x="1147" y="111"/>
                  </a:lnTo>
                  <a:lnTo>
                    <a:pt x="934" y="360"/>
                  </a:lnTo>
                  <a:lnTo>
                    <a:pt x="582" y="434"/>
                  </a:lnTo>
                  <a:lnTo>
                    <a:pt x="371" y="682"/>
                  </a:lnTo>
                  <a:lnTo>
                    <a:pt x="14" y="84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17" name="Freeform 5"/>
            <p:cNvSpPr>
              <a:spLocks/>
            </p:cNvSpPr>
            <p:nvPr/>
          </p:nvSpPr>
          <p:spPr bwMode="auto">
            <a:xfrm>
              <a:off x="9036305" y="5273020"/>
              <a:ext cx="2859939" cy="995941"/>
            </a:xfrm>
            <a:custGeom>
              <a:avLst/>
              <a:gdLst>
                <a:gd name="T0" fmla="*/ 8 w 1476"/>
                <a:gd name="T1" fmla="*/ 514 h 514"/>
                <a:gd name="T2" fmla="*/ 0 w 1476"/>
                <a:gd name="T3" fmla="*/ 479 h 514"/>
                <a:gd name="T4" fmla="*/ 429 w 1476"/>
                <a:gd name="T5" fmla="*/ 374 h 514"/>
                <a:gd name="T6" fmla="*/ 780 w 1476"/>
                <a:gd name="T7" fmla="*/ 156 h 514"/>
                <a:gd name="T8" fmla="*/ 1213 w 1476"/>
                <a:gd name="T9" fmla="*/ 139 h 514"/>
                <a:gd name="T10" fmla="*/ 1476 w 1476"/>
                <a:gd name="T11" fmla="*/ 0 h 514"/>
                <a:gd name="T12" fmla="*/ 1476 w 1476"/>
                <a:gd name="T13" fmla="*/ 0 h 514"/>
                <a:gd name="T14" fmla="*/ 1476 w 1476"/>
                <a:gd name="T15" fmla="*/ 37 h 514"/>
                <a:gd name="T16" fmla="*/ 1476 w 1476"/>
                <a:gd name="T17" fmla="*/ 40 h 514"/>
                <a:gd name="T18" fmla="*/ 1222 w 1476"/>
                <a:gd name="T19" fmla="*/ 175 h 514"/>
                <a:gd name="T20" fmla="*/ 792 w 1476"/>
                <a:gd name="T21" fmla="*/ 191 h 514"/>
                <a:gd name="T22" fmla="*/ 443 w 1476"/>
                <a:gd name="T23" fmla="*/ 408 h 514"/>
                <a:gd name="T24" fmla="*/ 8 w 1476"/>
                <a:gd name="T25" fmla="*/ 51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4">
                  <a:moveTo>
                    <a:pt x="8" y="514"/>
                  </a:moveTo>
                  <a:lnTo>
                    <a:pt x="0" y="479"/>
                  </a:lnTo>
                  <a:lnTo>
                    <a:pt x="429" y="374"/>
                  </a:lnTo>
                  <a:lnTo>
                    <a:pt x="780" y="156"/>
                  </a:lnTo>
                  <a:lnTo>
                    <a:pt x="1213" y="139"/>
                  </a:lnTo>
                  <a:lnTo>
                    <a:pt x="1476" y="0"/>
                  </a:lnTo>
                  <a:lnTo>
                    <a:pt x="1476" y="0"/>
                  </a:lnTo>
                  <a:lnTo>
                    <a:pt x="1476" y="37"/>
                  </a:lnTo>
                  <a:lnTo>
                    <a:pt x="1476" y="40"/>
                  </a:lnTo>
                  <a:lnTo>
                    <a:pt x="1222" y="175"/>
                  </a:lnTo>
                  <a:lnTo>
                    <a:pt x="792" y="191"/>
                  </a:lnTo>
                  <a:lnTo>
                    <a:pt x="443" y="408"/>
                  </a:lnTo>
                  <a:lnTo>
                    <a:pt x="8" y="51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18" name="Freeform 7"/>
            <p:cNvSpPr>
              <a:spLocks/>
            </p:cNvSpPr>
            <p:nvPr/>
          </p:nvSpPr>
          <p:spPr bwMode="auto">
            <a:xfrm>
              <a:off x="9049867" y="5703174"/>
              <a:ext cx="2846375" cy="773113"/>
            </a:xfrm>
            <a:custGeom>
              <a:avLst/>
              <a:gdLst>
                <a:gd name="T0" fmla="*/ 6 w 1469"/>
                <a:gd name="T1" fmla="*/ 399 h 399"/>
                <a:gd name="T2" fmla="*/ 0 w 1469"/>
                <a:gd name="T3" fmla="*/ 362 h 399"/>
                <a:gd name="T4" fmla="*/ 340 w 1469"/>
                <a:gd name="T5" fmla="*/ 309 h 399"/>
                <a:gd name="T6" fmla="*/ 624 w 1469"/>
                <a:gd name="T7" fmla="*/ 137 h 399"/>
                <a:gd name="T8" fmla="*/ 968 w 1469"/>
                <a:gd name="T9" fmla="*/ 170 h 399"/>
                <a:gd name="T10" fmla="*/ 1249 w 1469"/>
                <a:gd name="T11" fmla="*/ 0 h 399"/>
                <a:gd name="T12" fmla="*/ 1469 w 1469"/>
                <a:gd name="T13" fmla="*/ 25 h 399"/>
                <a:gd name="T14" fmla="*/ 1469 w 1469"/>
                <a:gd name="T15" fmla="*/ 61 h 399"/>
                <a:gd name="T16" fmla="*/ 1257 w 1469"/>
                <a:gd name="T17" fmla="*/ 36 h 399"/>
                <a:gd name="T18" fmla="*/ 976 w 1469"/>
                <a:gd name="T19" fmla="*/ 208 h 399"/>
                <a:gd name="T20" fmla="*/ 632 w 1469"/>
                <a:gd name="T21" fmla="*/ 173 h 399"/>
                <a:gd name="T22" fmla="*/ 352 w 1469"/>
                <a:gd name="T23" fmla="*/ 344 h 399"/>
                <a:gd name="T24" fmla="*/ 6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6" y="399"/>
                  </a:moveTo>
                  <a:lnTo>
                    <a:pt x="0" y="362"/>
                  </a:lnTo>
                  <a:lnTo>
                    <a:pt x="340" y="309"/>
                  </a:lnTo>
                  <a:lnTo>
                    <a:pt x="624" y="137"/>
                  </a:lnTo>
                  <a:lnTo>
                    <a:pt x="968" y="170"/>
                  </a:lnTo>
                  <a:lnTo>
                    <a:pt x="1249" y="0"/>
                  </a:lnTo>
                  <a:lnTo>
                    <a:pt x="1469" y="25"/>
                  </a:lnTo>
                  <a:lnTo>
                    <a:pt x="1469" y="61"/>
                  </a:lnTo>
                  <a:lnTo>
                    <a:pt x="1257" y="36"/>
                  </a:lnTo>
                  <a:lnTo>
                    <a:pt x="976" y="208"/>
                  </a:lnTo>
                  <a:lnTo>
                    <a:pt x="632" y="173"/>
                  </a:lnTo>
                  <a:lnTo>
                    <a:pt x="352" y="344"/>
                  </a:lnTo>
                  <a:lnTo>
                    <a:pt x="6"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19" name="Freeform 8"/>
            <p:cNvSpPr>
              <a:spLocks/>
            </p:cNvSpPr>
            <p:nvPr/>
          </p:nvSpPr>
          <p:spPr bwMode="auto">
            <a:xfrm>
              <a:off x="7982235" y="6361967"/>
              <a:ext cx="2123640" cy="496033"/>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20" name="Freeform 9"/>
            <p:cNvSpPr>
              <a:spLocks/>
            </p:cNvSpPr>
            <p:nvPr/>
          </p:nvSpPr>
          <p:spPr bwMode="auto">
            <a:xfrm>
              <a:off x="8954924" y="6119764"/>
              <a:ext cx="3233901" cy="738236"/>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21" name="Freeform 10"/>
            <p:cNvSpPr>
              <a:spLocks/>
            </p:cNvSpPr>
            <p:nvPr/>
          </p:nvSpPr>
          <p:spPr bwMode="auto">
            <a:xfrm>
              <a:off x="10138814" y="6119763"/>
              <a:ext cx="1141262" cy="602602"/>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22" name="Freeform 11"/>
            <p:cNvSpPr>
              <a:spLocks/>
            </p:cNvSpPr>
            <p:nvPr/>
          </p:nvSpPr>
          <p:spPr bwMode="auto">
            <a:xfrm>
              <a:off x="10198882" y="5569477"/>
              <a:ext cx="631667" cy="575475"/>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23" name="Freeform 12"/>
            <p:cNvSpPr>
              <a:spLocks/>
            </p:cNvSpPr>
            <p:nvPr/>
          </p:nvSpPr>
          <p:spPr bwMode="auto">
            <a:xfrm>
              <a:off x="10443023" y="5718675"/>
              <a:ext cx="532847" cy="426278"/>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24" name="Freeform 13"/>
            <p:cNvSpPr>
              <a:spLocks/>
            </p:cNvSpPr>
            <p:nvPr/>
          </p:nvSpPr>
          <p:spPr bwMode="auto">
            <a:xfrm>
              <a:off x="9867547" y="5623730"/>
              <a:ext cx="575475" cy="924248"/>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25" name="Freeform 14"/>
            <p:cNvSpPr>
              <a:spLocks/>
            </p:cNvSpPr>
            <p:nvPr/>
          </p:nvSpPr>
          <p:spPr bwMode="auto">
            <a:xfrm>
              <a:off x="10443023" y="5927939"/>
              <a:ext cx="577413" cy="217014"/>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26" name="Freeform 15"/>
            <p:cNvSpPr>
              <a:spLocks/>
            </p:cNvSpPr>
            <p:nvPr/>
          </p:nvSpPr>
          <p:spPr bwMode="auto">
            <a:xfrm>
              <a:off x="10034183" y="6144953"/>
              <a:ext cx="408839" cy="515409"/>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27" name="Freeform 16"/>
            <p:cNvSpPr>
              <a:spLocks/>
            </p:cNvSpPr>
            <p:nvPr/>
          </p:nvSpPr>
          <p:spPr bwMode="auto">
            <a:xfrm>
              <a:off x="10183381" y="6144953"/>
              <a:ext cx="837055" cy="577413"/>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28" name="Freeform 17"/>
            <p:cNvSpPr>
              <a:spLocks/>
            </p:cNvSpPr>
            <p:nvPr/>
          </p:nvSpPr>
          <p:spPr bwMode="auto">
            <a:xfrm>
              <a:off x="10187256" y="6476288"/>
              <a:ext cx="1772929" cy="381712"/>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29" name="Rectangle 18"/>
            <p:cNvSpPr>
              <a:spLocks noChangeArrowheads="1"/>
            </p:cNvSpPr>
            <p:nvPr/>
          </p:nvSpPr>
          <p:spPr bwMode="auto">
            <a:xfrm>
              <a:off x="9125436" y="6412346"/>
              <a:ext cx="147260" cy="44565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30" name="Freeform 19"/>
            <p:cNvSpPr>
              <a:spLocks/>
            </p:cNvSpPr>
            <p:nvPr/>
          </p:nvSpPr>
          <p:spPr bwMode="auto">
            <a:xfrm>
              <a:off x="8592587" y="6484037"/>
              <a:ext cx="147260" cy="373962"/>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31" name="Freeform 20"/>
            <p:cNvSpPr>
              <a:spLocks/>
            </p:cNvSpPr>
            <p:nvPr/>
          </p:nvSpPr>
          <p:spPr bwMode="auto">
            <a:xfrm>
              <a:off x="8770849" y="6125577"/>
              <a:ext cx="145321" cy="732423"/>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32" name="Freeform 21"/>
            <p:cNvSpPr>
              <a:spLocks/>
            </p:cNvSpPr>
            <p:nvPr/>
          </p:nvSpPr>
          <p:spPr bwMode="auto">
            <a:xfrm>
              <a:off x="8947174" y="5800055"/>
              <a:ext cx="149197" cy="105794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33" name="Freeform 22"/>
            <p:cNvSpPr>
              <a:spLocks/>
            </p:cNvSpPr>
            <p:nvPr/>
          </p:nvSpPr>
          <p:spPr bwMode="auto">
            <a:xfrm>
              <a:off x="9303697" y="6137202"/>
              <a:ext cx="147260" cy="720798"/>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34" name="Freeform 23"/>
            <p:cNvSpPr>
              <a:spLocks/>
            </p:cNvSpPr>
            <p:nvPr/>
          </p:nvSpPr>
          <p:spPr bwMode="auto">
            <a:xfrm>
              <a:off x="8236064" y="6499538"/>
              <a:ext cx="149197" cy="358461"/>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sp>
          <p:nvSpPr>
            <p:cNvPr id="35" name="Freeform 24"/>
            <p:cNvSpPr>
              <a:spLocks/>
            </p:cNvSpPr>
            <p:nvPr/>
          </p:nvSpPr>
          <p:spPr bwMode="auto">
            <a:xfrm>
              <a:off x="8416264" y="5910499"/>
              <a:ext cx="145321" cy="947500"/>
            </a:xfrm>
            <a:custGeom>
              <a:avLst/>
              <a:gdLst>
                <a:gd name="T0" fmla="*/ 0 w 75"/>
                <a:gd name="T1" fmla="*/ 0 h 489"/>
                <a:gd name="T2" fmla="*/ 0 w 75"/>
                <a:gd name="T3" fmla="*/ 371 h 489"/>
                <a:gd name="T4" fmla="*/ 0 w 75"/>
                <a:gd name="T5" fmla="*/ 489 h 489"/>
                <a:gd name="T6" fmla="*/ 75 w 75"/>
                <a:gd name="T7" fmla="*/ 489 h 489"/>
                <a:gd name="T8" fmla="*/ 75 w 75"/>
                <a:gd name="T9" fmla="*/ 341 h 489"/>
                <a:gd name="T10" fmla="*/ 75 w 75"/>
                <a:gd name="T11" fmla="*/ 0 h 489"/>
                <a:gd name="T12" fmla="*/ 0 w 75"/>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75" h="489">
                  <a:moveTo>
                    <a:pt x="0" y="0"/>
                  </a:moveTo>
                  <a:lnTo>
                    <a:pt x="0" y="371"/>
                  </a:lnTo>
                  <a:lnTo>
                    <a:pt x="0" y="489"/>
                  </a:lnTo>
                  <a:lnTo>
                    <a:pt x="75" y="489"/>
                  </a:lnTo>
                  <a:lnTo>
                    <a:pt x="75" y="341"/>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834">
                <a:defRPr/>
              </a:pPr>
              <a:endParaRPr lang="en-US" sz="1348" kern="0">
                <a:solidFill>
                  <a:srgbClr val="FFFFFF"/>
                </a:solidFill>
                <a:latin typeface="Segoe UI"/>
              </a:endParaRPr>
            </a:p>
          </p:txBody>
        </p:sp>
      </p:grpSp>
      <p:sp>
        <p:nvSpPr>
          <p:cNvPr id="36" name="Rectangle 35"/>
          <p:cNvSpPr/>
          <p:nvPr/>
        </p:nvSpPr>
        <p:spPr>
          <a:xfrm>
            <a:off x="3676179" y="3823097"/>
            <a:ext cx="677366" cy="1369339"/>
          </a:xfrm>
          <a:prstGeom prst="rect">
            <a:avLst/>
          </a:prstGeom>
        </p:spPr>
        <p:txBody>
          <a:bodyPr wrap="none">
            <a:noAutofit/>
          </a:bodyPr>
          <a:lstStyle/>
          <a:p>
            <a:pPr defTabSz="684092" fontAlgn="base">
              <a:lnSpc>
                <a:spcPct val="120000"/>
              </a:lnSpc>
              <a:spcBef>
                <a:spcPct val="0"/>
              </a:spcBef>
              <a:spcAft>
                <a:spcPct val="0"/>
              </a:spcAft>
              <a:defRPr/>
            </a:pPr>
            <a:r>
              <a:rPr lang="en-US" sz="7488" b="1" kern="0" dirty="0">
                <a:solidFill>
                  <a:srgbClr val="5C2D91">
                    <a:lumMod val="75000"/>
                  </a:srgbClr>
                </a:solidFill>
                <a:latin typeface="Segoe UI"/>
              </a:rPr>
              <a:t>2</a:t>
            </a:r>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3540" y="2782884"/>
            <a:ext cx="1627098" cy="1284551"/>
          </a:xfrm>
          <a:prstGeom prst="rect">
            <a:avLst/>
          </a:prstGeom>
        </p:spPr>
      </p:pic>
      <p:grpSp>
        <p:nvGrpSpPr>
          <p:cNvPr id="38" name="Group 37"/>
          <p:cNvGrpSpPr/>
          <p:nvPr/>
        </p:nvGrpSpPr>
        <p:grpSpPr>
          <a:xfrm>
            <a:off x="6201460" y="2293595"/>
            <a:ext cx="2752524" cy="2193843"/>
            <a:chOff x="8238220" y="2114321"/>
            <a:chExt cx="3676201" cy="2930041"/>
          </a:xfrm>
        </p:grpSpPr>
        <p:pic>
          <p:nvPicPr>
            <p:cNvPr id="39" name="Picture 38"/>
            <p:cNvPicPr>
              <a:picLocks noChangeAspect="1"/>
            </p:cNvPicPr>
            <p:nvPr/>
          </p:nvPicPr>
          <p:blipFill>
            <a:blip r:embed="rId6"/>
            <a:stretch>
              <a:fillRect/>
            </a:stretch>
          </p:blipFill>
          <p:spPr>
            <a:xfrm>
              <a:off x="10498181" y="2736060"/>
              <a:ext cx="1416240" cy="2308302"/>
            </a:xfrm>
            <a:prstGeom prst="rect">
              <a:avLst/>
            </a:prstGeom>
          </p:spPr>
        </p:pic>
        <p:pic>
          <p:nvPicPr>
            <p:cNvPr id="40" name="Picture 39"/>
            <p:cNvPicPr>
              <a:picLocks noChangeAspect="1"/>
            </p:cNvPicPr>
            <p:nvPr/>
          </p:nvPicPr>
          <p:blipFill>
            <a:blip r:embed="rId7"/>
            <a:stretch>
              <a:fillRect/>
            </a:stretch>
          </p:blipFill>
          <p:spPr>
            <a:xfrm>
              <a:off x="9369661" y="2425191"/>
              <a:ext cx="1406394" cy="2300288"/>
            </a:xfrm>
            <a:prstGeom prst="rect">
              <a:avLst/>
            </a:prstGeom>
          </p:spPr>
        </p:pic>
        <p:pic>
          <p:nvPicPr>
            <p:cNvPr id="41" name="Picture 40"/>
            <p:cNvPicPr>
              <a:picLocks noChangeAspect="1"/>
            </p:cNvPicPr>
            <p:nvPr/>
          </p:nvPicPr>
          <p:blipFill>
            <a:blip r:embed="rId8"/>
            <a:stretch>
              <a:fillRect/>
            </a:stretch>
          </p:blipFill>
          <p:spPr>
            <a:xfrm>
              <a:off x="8238220" y="2114321"/>
              <a:ext cx="1409315" cy="2300288"/>
            </a:xfrm>
            <a:prstGeom prst="rect">
              <a:avLst/>
            </a:prstGeom>
          </p:spPr>
        </p:pic>
      </p:grpSp>
    </p:spTree>
    <p:extLst>
      <p:ext uri="{BB962C8B-B14F-4D97-AF65-F5344CB8AC3E}">
        <p14:creationId xmlns:p14="http://schemas.microsoft.com/office/powerpoint/2010/main" val="354385417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01932" y="1001043"/>
            <a:ext cx="8741880" cy="674653"/>
          </a:xfrm>
          <a:prstGeom prst="rect">
            <a:avLst/>
          </a:prstGeom>
        </p:spPr>
        <p:txBody>
          <a:bodyPr/>
          <a:lst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529">
              <a:defRPr/>
            </a:pPr>
            <a:r>
              <a:rPr lang="de-CH" sz="3971" spc="-75" dirty="0" err="1">
                <a:gradFill>
                  <a:gsLst>
                    <a:gs pos="1250">
                      <a:srgbClr val="FFFFFF"/>
                    </a:gs>
                    <a:gs pos="100000">
                      <a:srgbClr val="FFFFFF"/>
                    </a:gs>
                  </a:gsLst>
                  <a:lin ang="5400000" scaled="0"/>
                </a:gradFill>
                <a:latin typeface="Segoe UI Light"/>
              </a:rPr>
              <a:t>Sources</a:t>
            </a:r>
            <a:r>
              <a:rPr lang="de-CH" sz="3971" spc="-75" dirty="0">
                <a:gradFill>
                  <a:gsLst>
                    <a:gs pos="1250">
                      <a:srgbClr val="FFFFFF"/>
                    </a:gs>
                    <a:gs pos="100000">
                      <a:srgbClr val="FFFFFF"/>
                    </a:gs>
                  </a:gsLst>
                  <a:lin ang="5400000" scaled="0"/>
                </a:gradFill>
                <a:latin typeface="Segoe UI Light"/>
              </a:rPr>
              <a:t> of </a:t>
            </a:r>
            <a:r>
              <a:rPr lang="de-CH" sz="3971" spc="-75" dirty="0" err="1">
                <a:gradFill>
                  <a:gsLst>
                    <a:gs pos="1250">
                      <a:srgbClr val="FFFFFF"/>
                    </a:gs>
                    <a:gs pos="100000">
                      <a:srgbClr val="FFFFFF"/>
                    </a:gs>
                  </a:gsLst>
                  <a:lin ang="5400000" scaled="0"/>
                </a:gradFill>
                <a:latin typeface="Segoe UI Light"/>
              </a:rPr>
              <a:t>Telemetry</a:t>
            </a:r>
            <a:endParaRPr lang="de-CH" sz="3971" spc="-75" dirty="0">
              <a:gradFill>
                <a:gsLst>
                  <a:gs pos="1250">
                    <a:srgbClr val="FFFFFF"/>
                  </a:gs>
                  <a:gs pos="100000">
                    <a:srgbClr val="FFFFFF"/>
                  </a:gs>
                </a:gsLst>
                <a:lin ang="5400000" scaled="0"/>
              </a:gradFill>
              <a:latin typeface="Segoe UI Light"/>
            </a:endParaRPr>
          </a:p>
        </p:txBody>
      </p:sp>
      <p:sp>
        <p:nvSpPr>
          <p:cNvPr id="4" name="Rounded Rectangle 3"/>
          <p:cNvSpPr/>
          <p:nvPr/>
        </p:nvSpPr>
        <p:spPr bwMode="auto">
          <a:xfrm>
            <a:off x="2890471" y="4735970"/>
            <a:ext cx="1885277" cy="690794"/>
          </a:xfrm>
          <a:prstGeom prst="roundRect">
            <a:avLst>
              <a:gd name="adj" fmla="val 0"/>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139656" tIns="111725" rIns="139656" bIns="111725" numCol="1" spcCol="0" rtlCol="0" fromWordArt="0" anchor="ctr" anchorCtr="0" forceAA="0" compatLnSpc="1">
            <a:prstTxWarp prst="textNoShape">
              <a:avLst/>
            </a:prstTxWarp>
            <a:noAutofit/>
          </a:bodyPr>
          <a:lstStyle/>
          <a:p>
            <a:pPr algn="ctr" defTabSz="712155"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infrastructure</a:t>
            </a:r>
          </a:p>
        </p:txBody>
      </p:sp>
      <p:sp>
        <p:nvSpPr>
          <p:cNvPr id="5" name="Rectangle 4"/>
          <p:cNvSpPr/>
          <p:nvPr/>
        </p:nvSpPr>
        <p:spPr bwMode="auto">
          <a:xfrm>
            <a:off x="2890471" y="4259965"/>
            <a:ext cx="1885277" cy="415524"/>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39656" tIns="111725" rIns="139656" bIns="111725" numCol="1" spcCol="0" rtlCol="0" fromWordArt="0" anchor="ctr" anchorCtr="0" forceAA="0" compatLnSpc="1">
            <a:prstTxWarp prst="textNoShape">
              <a:avLst/>
            </a:prstTxWarp>
            <a:noAutofit/>
          </a:bodyPr>
          <a:lstStyle/>
          <a:p>
            <a:pPr algn="ctr" defTabSz="712155"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platform</a:t>
            </a:r>
          </a:p>
        </p:txBody>
      </p:sp>
      <p:sp>
        <p:nvSpPr>
          <p:cNvPr id="6" name="Rectangle 5"/>
          <p:cNvSpPr/>
          <p:nvPr/>
        </p:nvSpPr>
        <p:spPr bwMode="auto">
          <a:xfrm>
            <a:off x="2890472" y="3197604"/>
            <a:ext cx="1885277" cy="1001878"/>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39656" tIns="111725" rIns="139656" bIns="111725" numCol="1" spcCol="0" rtlCol="0" fromWordArt="0" anchor="ctr" anchorCtr="0" forceAA="0" compatLnSpc="1">
            <a:prstTxWarp prst="textNoShape">
              <a:avLst/>
            </a:prstTxWarp>
            <a:noAutofit/>
          </a:bodyPr>
          <a:lstStyle/>
          <a:p>
            <a:pPr algn="ctr" defTabSz="712155"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app</a:t>
            </a:r>
          </a:p>
        </p:txBody>
      </p:sp>
      <p:grpSp>
        <p:nvGrpSpPr>
          <p:cNvPr id="7" name="Group 6"/>
          <p:cNvGrpSpPr/>
          <p:nvPr/>
        </p:nvGrpSpPr>
        <p:grpSpPr>
          <a:xfrm>
            <a:off x="5102577" y="1510004"/>
            <a:ext cx="3056307" cy="842438"/>
            <a:chOff x="6940968" y="887250"/>
            <a:chExt cx="4163188" cy="1147538"/>
          </a:xfrm>
        </p:grpSpPr>
        <p:grpSp>
          <p:nvGrpSpPr>
            <p:cNvPr id="8" name="Group 7"/>
            <p:cNvGrpSpPr/>
            <p:nvPr/>
          </p:nvGrpSpPr>
          <p:grpSpPr>
            <a:xfrm>
              <a:off x="6940968" y="1020068"/>
              <a:ext cx="650268" cy="825984"/>
              <a:chOff x="5744168" y="721754"/>
              <a:chExt cx="637576" cy="809862"/>
            </a:xfrm>
          </p:grpSpPr>
          <p:sp>
            <p:nvSpPr>
              <p:cNvPr id="12" name="Oval 11"/>
              <p:cNvSpPr/>
              <p:nvPr/>
            </p:nvSpPr>
            <p:spPr bwMode="auto">
              <a:xfrm>
                <a:off x="5744168" y="779404"/>
                <a:ext cx="635252" cy="635252"/>
              </a:xfrm>
              <a:prstGeom prst="ellipse">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39656" tIns="111725" rIns="139656" bIns="111725" numCol="1" spcCol="0" rtlCol="0" fromWordArt="0" anchor="t" anchorCtr="0" forceAA="0" compatLnSpc="1">
                <a:prstTxWarp prst="textNoShape">
                  <a:avLst/>
                </a:prstTxWarp>
                <a:noAutofit/>
              </a:bodyPr>
              <a:lstStyle/>
              <a:p>
                <a:pPr algn="ctr" defTabSz="712155" fontAlgn="base">
                  <a:lnSpc>
                    <a:spcPct val="90000"/>
                  </a:lnSpc>
                  <a:spcBef>
                    <a:spcPct val="0"/>
                  </a:spcBef>
                  <a:spcAft>
                    <a:spcPct val="0"/>
                  </a:spcAft>
                  <a:defRPr/>
                </a:pPr>
                <a:endParaRPr lang="en-US" sz="183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TextBox 12"/>
              <p:cNvSpPr txBox="1"/>
              <p:nvPr/>
            </p:nvSpPr>
            <p:spPr>
              <a:xfrm>
                <a:off x="5746744" y="721754"/>
                <a:ext cx="635000" cy="809862"/>
              </a:xfrm>
              <a:prstGeom prst="rect">
                <a:avLst/>
              </a:prstGeom>
              <a:noFill/>
            </p:spPr>
            <p:txBody>
              <a:bodyPr wrap="square" lIns="139656" tIns="111725" rIns="139656" bIns="111725" rtlCol="0">
                <a:spAutoFit/>
              </a:bodyPr>
              <a:lstStyle/>
              <a:p>
                <a:pPr defTabSz="698463">
                  <a:lnSpc>
                    <a:spcPct val="90000"/>
                  </a:lnSpc>
                  <a:defRPr/>
                </a:pPr>
                <a:r>
                  <a:rPr lang="en-US" sz="2749" kern="0" dirty="0">
                    <a:solidFill>
                      <a:srgbClr val="FFFFFF">
                        <a:lumMod val="95000"/>
                      </a:srgbClr>
                    </a:solidFill>
                    <a:latin typeface="Segoe UI"/>
                  </a:rPr>
                  <a:t>1</a:t>
                </a:r>
              </a:p>
            </p:txBody>
          </p:sp>
        </p:grpSp>
        <p:grpSp>
          <p:nvGrpSpPr>
            <p:cNvPr id="9" name="Group 8"/>
            <p:cNvGrpSpPr/>
            <p:nvPr/>
          </p:nvGrpSpPr>
          <p:grpSpPr>
            <a:xfrm>
              <a:off x="7680468" y="887250"/>
              <a:ext cx="3423688" cy="1147538"/>
              <a:chOff x="7590294" y="801789"/>
              <a:chExt cx="3356861" cy="1125139"/>
            </a:xfrm>
          </p:grpSpPr>
          <p:sp>
            <p:nvSpPr>
              <p:cNvPr id="10" name="TextBox 9"/>
              <p:cNvSpPr txBox="1"/>
              <p:nvPr/>
            </p:nvSpPr>
            <p:spPr>
              <a:xfrm>
                <a:off x="7590294" y="801789"/>
                <a:ext cx="3230546" cy="633792"/>
              </a:xfrm>
              <a:prstGeom prst="rect">
                <a:avLst/>
              </a:prstGeom>
              <a:noFill/>
            </p:spPr>
            <p:txBody>
              <a:bodyPr wrap="none" lIns="139656" tIns="111725" rIns="139656" bIns="111725" rtlCol="0">
                <a:spAutoFit/>
              </a:bodyPr>
              <a:lstStyle/>
              <a:p>
                <a:pPr defTabSz="698463">
                  <a:lnSpc>
                    <a:spcPct val="90000"/>
                  </a:lnSpc>
                  <a:defRPr/>
                </a:pPr>
                <a:r>
                  <a:rPr lang="en-US" sz="1797" kern="0" dirty="0">
                    <a:solidFill>
                      <a:srgbClr val="11CCFF"/>
                    </a:solidFill>
                    <a:latin typeface="Segoe UI Light"/>
                  </a:rPr>
                  <a:t>Outside-in monitoring</a:t>
                </a:r>
              </a:p>
            </p:txBody>
          </p:sp>
          <p:sp>
            <p:nvSpPr>
              <p:cNvPr id="11" name="TextBox 10"/>
              <p:cNvSpPr txBox="1"/>
              <p:nvPr/>
            </p:nvSpPr>
            <p:spPr>
              <a:xfrm>
                <a:off x="7590294" y="1181979"/>
                <a:ext cx="3356861" cy="744949"/>
              </a:xfrm>
              <a:prstGeom prst="rect">
                <a:avLst/>
              </a:prstGeom>
              <a:noFill/>
            </p:spPr>
            <p:txBody>
              <a:bodyPr wrap="none" lIns="139656" tIns="111725" rIns="139656" bIns="111725" rtlCol="0">
                <a:spAutoFit/>
              </a:bodyPr>
              <a:lstStyle/>
              <a:p>
                <a:pPr defTabSz="698463">
                  <a:lnSpc>
                    <a:spcPct val="90000"/>
                  </a:lnSpc>
                  <a:defRPr/>
                </a:pPr>
                <a:r>
                  <a:rPr lang="en-US" sz="1199" kern="0" dirty="0">
                    <a:solidFill>
                      <a:srgbClr val="FFFFFF"/>
                    </a:solidFill>
                    <a:latin typeface="Segoe UI"/>
                  </a:rPr>
                  <a:t>URL pings and web tests from 16</a:t>
                </a:r>
                <a:br>
                  <a:rPr lang="en-US" sz="1199" kern="0" dirty="0">
                    <a:solidFill>
                      <a:srgbClr val="FFFFFF"/>
                    </a:solidFill>
                    <a:latin typeface="Segoe UI"/>
                  </a:rPr>
                </a:br>
                <a:r>
                  <a:rPr lang="en-US" sz="1199" kern="0" dirty="0">
                    <a:solidFill>
                      <a:srgbClr val="FFFFFF"/>
                    </a:solidFill>
                    <a:latin typeface="Segoe UI"/>
                  </a:rPr>
                  <a:t>global points of presence</a:t>
                </a:r>
              </a:p>
            </p:txBody>
          </p:sp>
        </p:grpSp>
      </p:grpSp>
      <p:grpSp>
        <p:nvGrpSpPr>
          <p:cNvPr id="14" name="Group 13"/>
          <p:cNvGrpSpPr/>
          <p:nvPr/>
        </p:nvGrpSpPr>
        <p:grpSpPr>
          <a:xfrm>
            <a:off x="572420" y="1860493"/>
            <a:ext cx="2078342" cy="3552008"/>
            <a:chOff x="476448" y="1519013"/>
            <a:chExt cx="2775781" cy="4743972"/>
          </a:xfrm>
        </p:grpSpPr>
        <p:cxnSp>
          <p:nvCxnSpPr>
            <p:cNvPr id="15" name="Straight Connector 14"/>
            <p:cNvCxnSpPr/>
            <p:nvPr/>
          </p:nvCxnSpPr>
          <p:spPr>
            <a:xfrm>
              <a:off x="2397606" y="4815585"/>
              <a:ext cx="0" cy="667640"/>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86506" y="4145660"/>
              <a:ext cx="0" cy="667640"/>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41276" y="4145660"/>
              <a:ext cx="0" cy="1113939"/>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bwMode="auto">
            <a:xfrm>
              <a:off x="1266906" y="3320791"/>
              <a:ext cx="793996" cy="457252"/>
            </a:xfrm>
            <a:prstGeom prst="rightArrow">
              <a:avLst/>
            </a:prstGeom>
            <a:solidFill>
              <a:schemeClr val="bg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462" tIns="34231" rIns="68462" bIns="34231" numCol="1" rtlCol="0" anchor="ctr" anchorCtr="0" compatLnSpc="1">
              <a:prstTxWarp prst="textNoShape">
                <a:avLst/>
              </a:prstTxWarp>
            </a:bodyPr>
            <a:lstStyle/>
            <a:p>
              <a:pPr algn="ctr" defTabSz="684502" fontAlgn="base">
                <a:lnSpc>
                  <a:spcPct val="90000"/>
                </a:lnSpc>
                <a:spcBef>
                  <a:spcPct val="0"/>
                </a:spcBef>
                <a:spcAft>
                  <a:spcPct val="0"/>
                </a:spcAft>
                <a:defRPr/>
              </a:pPr>
              <a:endParaRPr lang="en-US" sz="1498" kern="0" spc="-38" dirty="0">
                <a:gradFill>
                  <a:gsLst>
                    <a:gs pos="0">
                      <a:srgbClr val="FFFFFF"/>
                    </a:gs>
                    <a:gs pos="100000">
                      <a:srgbClr val="FFFFFF"/>
                    </a:gs>
                  </a:gsLst>
                  <a:lin ang="5400000" scaled="0"/>
                </a:gradFill>
                <a:latin typeface="Segoe UI"/>
              </a:endParaRPr>
            </a:p>
          </p:txBody>
        </p:sp>
        <p:grpSp>
          <p:nvGrpSpPr>
            <p:cNvPr id="19" name="Group 18"/>
            <p:cNvGrpSpPr/>
            <p:nvPr/>
          </p:nvGrpSpPr>
          <p:grpSpPr>
            <a:xfrm>
              <a:off x="476448" y="1519013"/>
              <a:ext cx="2775781" cy="1071319"/>
              <a:chOff x="367590" y="2017942"/>
              <a:chExt cx="2775781" cy="1071319"/>
            </a:xfrm>
          </p:grpSpPr>
          <p:pic>
            <p:nvPicPr>
              <p:cNvPr id="42" name="Picture 41" descr="peopl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590" y="2017942"/>
                <a:ext cx="798391" cy="616938"/>
              </a:xfrm>
              <a:prstGeom prst="rect">
                <a:avLst/>
              </a:prstGeom>
            </p:spPr>
          </p:pic>
          <p:pic>
            <p:nvPicPr>
              <p:cNvPr id="43" name="Picture 42"/>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Effect>
                          <a14:brightnessContrast bright="20000" contrast="20000"/>
                        </a14:imgEffect>
                      </a14:imgLayer>
                    </a14:imgProps>
                  </a:ext>
                </a:extLst>
              </a:blip>
              <a:stretch>
                <a:fillRect/>
              </a:stretch>
            </p:blipFill>
            <p:spPr>
              <a:xfrm>
                <a:off x="552144" y="2626016"/>
                <a:ext cx="424586" cy="353398"/>
              </a:xfrm>
              <a:prstGeom prst="rect">
                <a:avLst/>
              </a:prstGeom>
            </p:spPr>
          </p:pic>
          <p:grpSp>
            <p:nvGrpSpPr>
              <p:cNvPr id="44" name="Group 43"/>
              <p:cNvGrpSpPr/>
              <p:nvPr/>
            </p:nvGrpSpPr>
            <p:grpSpPr>
              <a:xfrm>
                <a:off x="1118303" y="2633636"/>
                <a:ext cx="1824166" cy="455625"/>
                <a:chOff x="336253" y="5273196"/>
                <a:chExt cx="1824166" cy="455625"/>
              </a:xfrm>
            </p:grpSpPr>
            <p:pic>
              <p:nvPicPr>
                <p:cNvPr id="48" name="Picture 47"/>
                <p:cNvPicPr>
                  <a:picLocks noChangeAspect="1"/>
                </p:cNvPicPr>
                <p:nvPr/>
              </p:nvPicPr>
              <p:blipFill>
                <a:blip r:embed="rId5"/>
                <a:stretch>
                  <a:fillRect/>
                </a:stretch>
              </p:blipFill>
              <p:spPr>
                <a:xfrm>
                  <a:off x="336253" y="5273196"/>
                  <a:ext cx="591185" cy="335005"/>
                </a:xfrm>
                <a:prstGeom prst="rect">
                  <a:avLst/>
                </a:prstGeom>
              </p:spPr>
            </p:pic>
            <p:pic>
              <p:nvPicPr>
                <p:cNvPr id="49" name="Picture 48"/>
                <p:cNvPicPr>
                  <a:picLocks noChangeAspect="1"/>
                </p:cNvPicPr>
                <p:nvPr/>
              </p:nvPicPr>
              <p:blipFill>
                <a:blip r:embed="rId6">
                  <a:duotone>
                    <a:schemeClr val="accent1">
                      <a:shade val="45000"/>
                      <a:satMod val="135000"/>
                    </a:schemeClr>
                    <a:prstClr val="white"/>
                  </a:duotone>
                </a:blip>
                <a:stretch>
                  <a:fillRect/>
                </a:stretch>
              </p:blipFill>
              <p:spPr>
                <a:xfrm>
                  <a:off x="1645731" y="5273196"/>
                  <a:ext cx="514688" cy="455625"/>
                </a:xfrm>
                <a:prstGeom prst="rect">
                  <a:avLst/>
                </a:prstGeom>
              </p:spPr>
            </p:pic>
            <p:pic>
              <p:nvPicPr>
                <p:cNvPr id="50" name="Picture 49"/>
                <p:cNvPicPr>
                  <a:picLocks noChangeAspect="1"/>
                </p:cNvPicPr>
                <p:nvPr/>
              </p:nvPicPr>
              <p:blipFill>
                <a:blip r:embed="rId7"/>
                <a:stretch>
                  <a:fillRect/>
                </a:stretch>
              </p:blipFill>
              <p:spPr>
                <a:xfrm>
                  <a:off x="1042531" y="5273196"/>
                  <a:ext cx="488108" cy="302162"/>
                </a:xfrm>
                <a:prstGeom prst="rect">
                  <a:avLst/>
                </a:prstGeom>
              </p:spPr>
            </p:pic>
          </p:grpSp>
          <p:pic>
            <p:nvPicPr>
              <p:cNvPr id="45" name="Picture 44" descr="peopl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6720" y="2017942"/>
                <a:ext cx="798391" cy="616938"/>
              </a:xfrm>
              <a:prstGeom prst="rect">
                <a:avLst/>
              </a:prstGeom>
            </p:spPr>
          </p:pic>
          <p:pic>
            <p:nvPicPr>
              <p:cNvPr id="46" name="Picture 45" descr="peopl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5850" y="2017942"/>
                <a:ext cx="798391" cy="616938"/>
              </a:xfrm>
              <a:prstGeom prst="rect">
                <a:avLst/>
              </a:prstGeom>
            </p:spPr>
          </p:pic>
          <p:pic>
            <p:nvPicPr>
              <p:cNvPr id="47" name="Picture 46" descr="peopl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980" y="2017942"/>
                <a:ext cx="798391" cy="616938"/>
              </a:xfrm>
              <a:prstGeom prst="rect">
                <a:avLst/>
              </a:prstGeom>
            </p:spPr>
          </p:pic>
        </p:grpSp>
        <p:grpSp>
          <p:nvGrpSpPr>
            <p:cNvPr id="20" name="Group 19"/>
            <p:cNvGrpSpPr/>
            <p:nvPr/>
          </p:nvGrpSpPr>
          <p:grpSpPr>
            <a:xfrm>
              <a:off x="623494" y="4243960"/>
              <a:ext cx="2459456" cy="750294"/>
              <a:chOff x="661002" y="4082035"/>
              <a:chExt cx="2459456" cy="750294"/>
            </a:xfrm>
          </p:grpSpPr>
          <p:pic>
            <p:nvPicPr>
              <p:cNvPr id="40" name="Picture 39"/>
              <p:cNvPicPr>
                <a:picLocks noChangeAspect="1"/>
              </p:cNvPicPr>
              <p:nvPr/>
            </p:nvPicPr>
            <p:blipFill>
              <a:blip r:embed="rId8"/>
              <a:stretch>
                <a:fillRect/>
              </a:stretch>
            </p:blipFill>
            <p:spPr>
              <a:xfrm>
                <a:off x="661002" y="4082035"/>
                <a:ext cx="1213332" cy="750294"/>
              </a:xfrm>
              <a:prstGeom prst="rect">
                <a:avLst/>
              </a:prstGeom>
            </p:spPr>
          </p:pic>
          <p:pic>
            <p:nvPicPr>
              <p:cNvPr id="41" name="Picture 40"/>
              <p:cNvPicPr>
                <a:picLocks noChangeAspect="1"/>
              </p:cNvPicPr>
              <p:nvPr/>
            </p:nvPicPr>
            <p:blipFill>
              <a:blip r:embed="rId8"/>
              <a:stretch>
                <a:fillRect/>
              </a:stretch>
            </p:blipFill>
            <p:spPr>
              <a:xfrm>
                <a:off x="1907126" y="4082035"/>
                <a:ext cx="1213332" cy="750294"/>
              </a:xfrm>
              <a:prstGeom prst="rect">
                <a:avLst/>
              </a:prstGeom>
            </p:spPr>
          </p:pic>
        </p:grpSp>
        <p:pic>
          <p:nvPicPr>
            <p:cNvPr id="21" name="Picture 20"/>
            <p:cNvPicPr>
              <a:picLocks noChangeAspect="1"/>
            </p:cNvPicPr>
            <p:nvPr/>
          </p:nvPicPr>
          <p:blipFill rotWithShape="1">
            <a:blip r:embed="rId8"/>
            <a:srcRect r="67734"/>
            <a:stretch/>
          </p:blipFill>
          <p:spPr>
            <a:xfrm>
              <a:off x="797071" y="3085633"/>
              <a:ext cx="483988" cy="927568"/>
            </a:xfrm>
            <a:prstGeom prst="rect">
              <a:avLst/>
            </a:prstGeom>
          </p:spPr>
        </p:pic>
        <p:grpSp>
          <p:nvGrpSpPr>
            <p:cNvPr id="22" name="Group 21"/>
            <p:cNvGrpSpPr/>
            <p:nvPr/>
          </p:nvGrpSpPr>
          <p:grpSpPr>
            <a:xfrm>
              <a:off x="2118273" y="3231917"/>
              <a:ext cx="439738" cy="635000"/>
              <a:chOff x="2047875" y="3259138"/>
              <a:chExt cx="439738" cy="635000"/>
            </a:xfrm>
          </p:grpSpPr>
          <p:sp>
            <p:nvSpPr>
              <p:cNvPr id="34" name="AutoShape 3"/>
              <p:cNvSpPr>
                <a:spLocks noChangeAspect="1" noChangeArrowheads="1" noTextEdit="1"/>
              </p:cNvSpPr>
              <p:nvPr/>
            </p:nvSpPr>
            <p:spPr bwMode="auto">
              <a:xfrm>
                <a:off x="2047875" y="3259138"/>
                <a:ext cx="43973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465" tIns="34232" rIns="68465" bIns="34232" numCol="1" anchor="t" anchorCtr="0" compatLnSpc="1">
                <a:prstTxWarp prst="textNoShape">
                  <a:avLst/>
                </a:prstTxWarp>
              </a:bodyPr>
              <a:lstStyle/>
              <a:p>
                <a:pPr defTabSz="684633">
                  <a:defRPr/>
                </a:pPr>
                <a:endParaRPr lang="en-US" sz="1348" kern="0">
                  <a:solidFill>
                    <a:srgbClr val="FFFFFF"/>
                  </a:solidFill>
                  <a:latin typeface="Segoe UI"/>
                </a:endParaRPr>
              </a:p>
            </p:txBody>
          </p:sp>
          <p:sp>
            <p:nvSpPr>
              <p:cNvPr id="35" name="Freeform 5"/>
              <p:cNvSpPr>
                <a:spLocks noEditPoints="1"/>
              </p:cNvSpPr>
              <p:nvPr/>
            </p:nvSpPr>
            <p:spPr bwMode="auto">
              <a:xfrm>
                <a:off x="2047875" y="3259138"/>
                <a:ext cx="439738" cy="633413"/>
              </a:xfrm>
              <a:custGeom>
                <a:avLst/>
                <a:gdLst>
                  <a:gd name="T0" fmla="*/ 213 w 426"/>
                  <a:gd name="T1" fmla="*/ 0 h 617"/>
                  <a:gd name="T2" fmla="*/ 0 w 426"/>
                  <a:gd name="T3" fmla="*/ 124 h 617"/>
                  <a:gd name="T4" fmla="*/ 0 w 426"/>
                  <a:gd name="T5" fmla="*/ 479 h 617"/>
                  <a:gd name="T6" fmla="*/ 213 w 426"/>
                  <a:gd name="T7" fmla="*/ 617 h 617"/>
                  <a:gd name="T8" fmla="*/ 426 w 426"/>
                  <a:gd name="T9" fmla="*/ 482 h 617"/>
                  <a:gd name="T10" fmla="*/ 426 w 426"/>
                  <a:gd name="T11" fmla="*/ 127 h 617"/>
                  <a:gd name="T12" fmla="*/ 213 w 426"/>
                  <a:gd name="T13" fmla="*/ 0 h 617"/>
                  <a:gd name="T14" fmla="*/ 213 w 426"/>
                  <a:gd name="T15" fmla="*/ 25 h 617"/>
                  <a:gd name="T16" fmla="*/ 389 w 426"/>
                  <a:gd name="T17" fmla="*/ 112 h 617"/>
                  <a:gd name="T18" fmla="*/ 213 w 426"/>
                  <a:gd name="T19" fmla="*/ 199 h 617"/>
                  <a:gd name="T20" fmla="*/ 37 w 426"/>
                  <a:gd name="T21" fmla="*/ 112 h 617"/>
                  <a:gd name="T22" fmla="*/ 213 w 426"/>
                  <a:gd name="T23" fmla="*/ 2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617">
                    <a:moveTo>
                      <a:pt x="213" y="0"/>
                    </a:moveTo>
                    <a:cubicBezTo>
                      <a:pt x="96" y="0"/>
                      <a:pt x="0" y="52"/>
                      <a:pt x="0" y="124"/>
                    </a:cubicBezTo>
                    <a:cubicBezTo>
                      <a:pt x="0" y="129"/>
                      <a:pt x="0" y="474"/>
                      <a:pt x="0" y="479"/>
                    </a:cubicBezTo>
                    <a:cubicBezTo>
                      <a:pt x="0" y="550"/>
                      <a:pt x="96" y="617"/>
                      <a:pt x="213" y="617"/>
                    </a:cubicBezTo>
                    <a:cubicBezTo>
                      <a:pt x="331" y="617"/>
                      <a:pt x="426" y="553"/>
                      <a:pt x="426" y="482"/>
                    </a:cubicBezTo>
                    <a:cubicBezTo>
                      <a:pt x="426" y="477"/>
                      <a:pt x="426" y="132"/>
                      <a:pt x="426" y="127"/>
                    </a:cubicBezTo>
                    <a:cubicBezTo>
                      <a:pt x="426" y="56"/>
                      <a:pt x="331" y="0"/>
                      <a:pt x="213" y="0"/>
                    </a:cubicBezTo>
                    <a:close/>
                    <a:moveTo>
                      <a:pt x="213" y="25"/>
                    </a:moveTo>
                    <a:cubicBezTo>
                      <a:pt x="310" y="25"/>
                      <a:pt x="389" y="64"/>
                      <a:pt x="389" y="112"/>
                    </a:cubicBezTo>
                    <a:cubicBezTo>
                      <a:pt x="389" y="160"/>
                      <a:pt x="310" y="199"/>
                      <a:pt x="213" y="199"/>
                    </a:cubicBezTo>
                    <a:cubicBezTo>
                      <a:pt x="116" y="199"/>
                      <a:pt x="37" y="160"/>
                      <a:pt x="37" y="112"/>
                    </a:cubicBezTo>
                    <a:cubicBezTo>
                      <a:pt x="37" y="64"/>
                      <a:pt x="116" y="25"/>
                      <a:pt x="213" y="25"/>
                    </a:cubicBezTo>
                    <a:close/>
                  </a:path>
                </a:pathLst>
              </a:custGeom>
              <a:solidFill>
                <a:srgbClr val="CDC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633">
                  <a:defRPr/>
                </a:pPr>
                <a:endParaRPr lang="en-US" sz="1348" kern="0">
                  <a:solidFill>
                    <a:srgbClr val="FFFFFF"/>
                  </a:solidFill>
                  <a:latin typeface="Segoe UI"/>
                </a:endParaRPr>
              </a:p>
            </p:txBody>
          </p:sp>
          <p:sp>
            <p:nvSpPr>
              <p:cNvPr id="36" name="Freeform 6"/>
              <p:cNvSpPr>
                <a:spLocks noEditPoints="1"/>
              </p:cNvSpPr>
              <p:nvPr/>
            </p:nvSpPr>
            <p:spPr bwMode="auto">
              <a:xfrm>
                <a:off x="2047875" y="3259138"/>
                <a:ext cx="439738" cy="633413"/>
              </a:xfrm>
              <a:custGeom>
                <a:avLst/>
                <a:gdLst>
                  <a:gd name="T0" fmla="*/ 213 w 426"/>
                  <a:gd name="T1" fmla="*/ 0 h 617"/>
                  <a:gd name="T2" fmla="*/ 0 w 426"/>
                  <a:gd name="T3" fmla="*/ 124 h 617"/>
                  <a:gd name="T4" fmla="*/ 0 w 426"/>
                  <a:gd name="T5" fmla="*/ 479 h 617"/>
                  <a:gd name="T6" fmla="*/ 213 w 426"/>
                  <a:gd name="T7" fmla="*/ 617 h 617"/>
                  <a:gd name="T8" fmla="*/ 426 w 426"/>
                  <a:gd name="T9" fmla="*/ 482 h 617"/>
                  <a:gd name="T10" fmla="*/ 426 w 426"/>
                  <a:gd name="T11" fmla="*/ 127 h 617"/>
                  <a:gd name="T12" fmla="*/ 213 w 426"/>
                  <a:gd name="T13" fmla="*/ 0 h 617"/>
                  <a:gd name="T14" fmla="*/ 213 w 426"/>
                  <a:gd name="T15" fmla="*/ 25 h 617"/>
                  <a:gd name="T16" fmla="*/ 389 w 426"/>
                  <a:gd name="T17" fmla="*/ 112 h 617"/>
                  <a:gd name="T18" fmla="*/ 213 w 426"/>
                  <a:gd name="T19" fmla="*/ 199 h 617"/>
                  <a:gd name="T20" fmla="*/ 37 w 426"/>
                  <a:gd name="T21" fmla="*/ 112 h 617"/>
                  <a:gd name="T22" fmla="*/ 213 w 426"/>
                  <a:gd name="T23" fmla="*/ 2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617">
                    <a:moveTo>
                      <a:pt x="213" y="0"/>
                    </a:moveTo>
                    <a:cubicBezTo>
                      <a:pt x="96" y="0"/>
                      <a:pt x="0" y="52"/>
                      <a:pt x="0" y="124"/>
                    </a:cubicBezTo>
                    <a:cubicBezTo>
                      <a:pt x="0" y="129"/>
                      <a:pt x="0" y="474"/>
                      <a:pt x="0" y="479"/>
                    </a:cubicBezTo>
                    <a:cubicBezTo>
                      <a:pt x="0" y="550"/>
                      <a:pt x="96" y="617"/>
                      <a:pt x="213" y="617"/>
                    </a:cubicBezTo>
                    <a:cubicBezTo>
                      <a:pt x="331" y="617"/>
                      <a:pt x="426" y="553"/>
                      <a:pt x="426" y="482"/>
                    </a:cubicBezTo>
                    <a:cubicBezTo>
                      <a:pt x="426" y="477"/>
                      <a:pt x="426" y="132"/>
                      <a:pt x="426" y="127"/>
                    </a:cubicBezTo>
                    <a:cubicBezTo>
                      <a:pt x="426" y="56"/>
                      <a:pt x="331" y="0"/>
                      <a:pt x="213" y="0"/>
                    </a:cubicBezTo>
                    <a:close/>
                    <a:moveTo>
                      <a:pt x="213" y="25"/>
                    </a:moveTo>
                    <a:cubicBezTo>
                      <a:pt x="310" y="25"/>
                      <a:pt x="389" y="64"/>
                      <a:pt x="389" y="112"/>
                    </a:cubicBezTo>
                    <a:cubicBezTo>
                      <a:pt x="389" y="160"/>
                      <a:pt x="310" y="199"/>
                      <a:pt x="213" y="199"/>
                    </a:cubicBezTo>
                    <a:cubicBezTo>
                      <a:pt x="116" y="199"/>
                      <a:pt x="37" y="160"/>
                      <a:pt x="37" y="112"/>
                    </a:cubicBezTo>
                    <a:cubicBezTo>
                      <a:pt x="37" y="64"/>
                      <a:pt x="116" y="25"/>
                      <a:pt x="213" y="25"/>
                    </a:cubicBezTo>
                    <a:close/>
                  </a:path>
                </a:pathLst>
              </a:custGeom>
              <a:solidFill>
                <a:srgbClr val="CDC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633">
                  <a:defRPr/>
                </a:pPr>
                <a:endParaRPr lang="en-US" sz="1348" kern="0">
                  <a:solidFill>
                    <a:srgbClr val="FFFFFF"/>
                  </a:solidFill>
                  <a:latin typeface="Segoe UI"/>
                </a:endParaRPr>
              </a:p>
            </p:txBody>
          </p:sp>
          <p:sp>
            <p:nvSpPr>
              <p:cNvPr id="37" name="Oval 7"/>
              <p:cNvSpPr>
                <a:spLocks noChangeArrowheads="1"/>
              </p:cNvSpPr>
              <p:nvPr/>
            </p:nvSpPr>
            <p:spPr bwMode="auto">
              <a:xfrm>
                <a:off x="2051050" y="3259138"/>
                <a:ext cx="433388" cy="246063"/>
              </a:xfrm>
              <a:prstGeom prst="ellipse">
                <a:avLst/>
              </a:pr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633">
                  <a:defRPr/>
                </a:pPr>
                <a:endParaRPr lang="en-US" sz="1348" kern="0">
                  <a:solidFill>
                    <a:srgbClr val="FFFFFF"/>
                  </a:solidFill>
                  <a:latin typeface="Segoe UI"/>
                </a:endParaRPr>
              </a:p>
            </p:txBody>
          </p:sp>
          <p:sp>
            <p:nvSpPr>
              <p:cNvPr id="38" name="Freeform 8"/>
              <p:cNvSpPr>
                <a:spLocks/>
              </p:cNvSpPr>
              <p:nvPr/>
            </p:nvSpPr>
            <p:spPr bwMode="auto">
              <a:xfrm>
                <a:off x="2085975" y="3284538"/>
                <a:ext cx="363538" cy="114300"/>
              </a:xfrm>
              <a:custGeom>
                <a:avLst/>
                <a:gdLst>
                  <a:gd name="T0" fmla="*/ 176 w 352"/>
                  <a:gd name="T1" fmla="*/ 48 h 111"/>
                  <a:gd name="T2" fmla="*/ 345 w 352"/>
                  <a:gd name="T3" fmla="*/ 111 h 111"/>
                  <a:gd name="T4" fmla="*/ 352 w 352"/>
                  <a:gd name="T5" fmla="*/ 87 h 111"/>
                  <a:gd name="T6" fmla="*/ 176 w 352"/>
                  <a:gd name="T7" fmla="*/ 0 h 111"/>
                  <a:gd name="T8" fmla="*/ 0 w 352"/>
                  <a:gd name="T9" fmla="*/ 87 h 111"/>
                  <a:gd name="T10" fmla="*/ 7 w 352"/>
                  <a:gd name="T11" fmla="*/ 111 h 111"/>
                  <a:gd name="T12" fmla="*/ 176 w 352"/>
                  <a:gd name="T13" fmla="*/ 48 h 111"/>
                </a:gdLst>
                <a:ahLst/>
                <a:cxnLst>
                  <a:cxn ang="0">
                    <a:pos x="T0" y="T1"/>
                  </a:cxn>
                  <a:cxn ang="0">
                    <a:pos x="T2" y="T3"/>
                  </a:cxn>
                  <a:cxn ang="0">
                    <a:pos x="T4" y="T5"/>
                  </a:cxn>
                  <a:cxn ang="0">
                    <a:pos x="T6" y="T7"/>
                  </a:cxn>
                  <a:cxn ang="0">
                    <a:pos x="T8" y="T9"/>
                  </a:cxn>
                  <a:cxn ang="0">
                    <a:pos x="T10" y="T11"/>
                  </a:cxn>
                  <a:cxn ang="0">
                    <a:pos x="T12" y="T13"/>
                  </a:cxn>
                </a:cxnLst>
                <a:rect l="0" t="0" r="r" b="b"/>
                <a:pathLst>
                  <a:path w="352" h="111">
                    <a:moveTo>
                      <a:pt x="176" y="48"/>
                    </a:moveTo>
                    <a:cubicBezTo>
                      <a:pt x="256" y="48"/>
                      <a:pt x="324" y="75"/>
                      <a:pt x="345" y="111"/>
                    </a:cubicBezTo>
                    <a:cubicBezTo>
                      <a:pt x="349" y="104"/>
                      <a:pt x="352" y="96"/>
                      <a:pt x="352" y="87"/>
                    </a:cubicBezTo>
                    <a:cubicBezTo>
                      <a:pt x="352" y="39"/>
                      <a:pt x="273" y="0"/>
                      <a:pt x="176" y="0"/>
                    </a:cubicBezTo>
                    <a:cubicBezTo>
                      <a:pt x="79" y="0"/>
                      <a:pt x="0" y="39"/>
                      <a:pt x="0" y="87"/>
                    </a:cubicBezTo>
                    <a:cubicBezTo>
                      <a:pt x="0" y="96"/>
                      <a:pt x="3" y="104"/>
                      <a:pt x="7" y="111"/>
                    </a:cubicBezTo>
                    <a:cubicBezTo>
                      <a:pt x="28" y="75"/>
                      <a:pt x="96" y="48"/>
                      <a:pt x="176" y="48"/>
                    </a:cubicBezTo>
                    <a:close/>
                  </a:path>
                </a:pathLst>
              </a:custGeom>
              <a:solidFill>
                <a:srgbClr val="39B5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633">
                  <a:defRPr/>
                </a:pPr>
                <a:endParaRPr lang="en-US" sz="1348" kern="0">
                  <a:solidFill>
                    <a:srgbClr val="FFFFFF"/>
                  </a:solidFill>
                  <a:latin typeface="Segoe UI"/>
                </a:endParaRPr>
              </a:p>
            </p:txBody>
          </p:sp>
          <p:sp>
            <p:nvSpPr>
              <p:cNvPr id="39" name="Freeform 9"/>
              <p:cNvSpPr>
                <a:spLocks/>
              </p:cNvSpPr>
              <p:nvPr/>
            </p:nvSpPr>
            <p:spPr bwMode="auto">
              <a:xfrm>
                <a:off x="2093913" y="3333751"/>
                <a:ext cx="347663" cy="130175"/>
              </a:xfrm>
              <a:custGeom>
                <a:avLst/>
                <a:gdLst>
                  <a:gd name="T0" fmla="*/ 169 w 338"/>
                  <a:gd name="T1" fmla="*/ 126 h 126"/>
                  <a:gd name="T2" fmla="*/ 338 w 338"/>
                  <a:gd name="T3" fmla="*/ 63 h 126"/>
                  <a:gd name="T4" fmla="*/ 169 w 338"/>
                  <a:gd name="T5" fmla="*/ 0 h 126"/>
                  <a:gd name="T6" fmla="*/ 0 w 338"/>
                  <a:gd name="T7" fmla="*/ 63 h 126"/>
                  <a:gd name="T8" fmla="*/ 169 w 338"/>
                  <a:gd name="T9" fmla="*/ 126 h 126"/>
                </a:gdLst>
                <a:ahLst/>
                <a:cxnLst>
                  <a:cxn ang="0">
                    <a:pos x="T0" y="T1"/>
                  </a:cxn>
                  <a:cxn ang="0">
                    <a:pos x="T2" y="T3"/>
                  </a:cxn>
                  <a:cxn ang="0">
                    <a:pos x="T4" y="T5"/>
                  </a:cxn>
                  <a:cxn ang="0">
                    <a:pos x="T6" y="T7"/>
                  </a:cxn>
                  <a:cxn ang="0">
                    <a:pos x="T8" y="T9"/>
                  </a:cxn>
                </a:cxnLst>
                <a:rect l="0" t="0" r="r" b="b"/>
                <a:pathLst>
                  <a:path w="338" h="126">
                    <a:moveTo>
                      <a:pt x="169" y="126"/>
                    </a:moveTo>
                    <a:cubicBezTo>
                      <a:pt x="249" y="126"/>
                      <a:pt x="317" y="100"/>
                      <a:pt x="338" y="63"/>
                    </a:cubicBezTo>
                    <a:cubicBezTo>
                      <a:pt x="317" y="27"/>
                      <a:pt x="249" y="0"/>
                      <a:pt x="169" y="0"/>
                    </a:cubicBezTo>
                    <a:cubicBezTo>
                      <a:pt x="89" y="0"/>
                      <a:pt x="21" y="27"/>
                      <a:pt x="0" y="63"/>
                    </a:cubicBezTo>
                    <a:cubicBezTo>
                      <a:pt x="21" y="100"/>
                      <a:pt x="89" y="126"/>
                      <a:pt x="169" y="126"/>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465" tIns="34232" rIns="68465" bIns="34232" numCol="1" anchor="t" anchorCtr="0" compatLnSpc="1">
                <a:prstTxWarp prst="textNoShape">
                  <a:avLst/>
                </a:prstTxWarp>
              </a:bodyPr>
              <a:lstStyle/>
              <a:p>
                <a:pPr defTabSz="684633">
                  <a:defRPr/>
                </a:pPr>
                <a:endParaRPr lang="en-US" sz="1348" kern="0">
                  <a:solidFill>
                    <a:srgbClr val="FFFFFF"/>
                  </a:solidFill>
                  <a:latin typeface="Segoe UI"/>
                </a:endParaRPr>
              </a:p>
            </p:txBody>
          </p:sp>
        </p:grpSp>
        <p:cxnSp>
          <p:nvCxnSpPr>
            <p:cNvPr id="23" name="Elbow Connector 22"/>
            <p:cNvCxnSpPr>
              <a:stCxn id="21" idx="0"/>
              <a:endCxn id="48" idx="2"/>
            </p:cNvCxnSpPr>
            <p:nvPr/>
          </p:nvCxnSpPr>
          <p:spPr>
            <a:xfrm rot="5400000" flipH="1" flipV="1">
              <a:off x="972949" y="2535829"/>
              <a:ext cx="615921" cy="483689"/>
            </a:xfrm>
            <a:prstGeom prst="bentConnector3">
              <a:avLst>
                <a:gd name="adj1" fmla="val 54330"/>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43" idx="2"/>
            </p:cNvCxnSpPr>
            <p:nvPr/>
          </p:nvCxnSpPr>
          <p:spPr>
            <a:xfrm rot="16200000" flipH="1">
              <a:off x="793190" y="2560590"/>
              <a:ext cx="325981" cy="165770"/>
            </a:xfrm>
            <a:prstGeom prst="bentConnector3">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522753" y="2737787"/>
              <a:ext cx="1271230" cy="8369"/>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793983" y="2595526"/>
              <a:ext cx="0" cy="147455"/>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50" idx="2"/>
            </p:cNvCxnSpPr>
            <p:nvPr/>
          </p:nvCxnSpPr>
          <p:spPr>
            <a:xfrm flipV="1">
              <a:off x="2177493" y="2436869"/>
              <a:ext cx="0" cy="300918"/>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1" idx="2"/>
            </p:cNvCxnSpPr>
            <p:nvPr/>
          </p:nvCxnSpPr>
          <p:spPr>
            <a:xfrm rot="16200000" flipH="1">
              <a:off x="1891214" y="3161051"/>
              <a:ext cx="131290" cy="1835589"/>
            </a:xfrm>
            <a:prstGeom prst="bentConnector2">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15440" y="4145660"/>
              <a:ext cx="0" cy="96398"/>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065020" y="4145660"/>
              <a:ext cx="0" cy="96398"/>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872274" y="4145660"/>
              <a:ext cx="0" cy="96398"/>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851638" y="4143379"/>
              <a:ext cx="3426" cy="1095705"/>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8"/>
            <a:stretch>
              <a:fillRect/>
            </a:stretch>
          </p:blipFill>
          <p:spPr>
            <a:xfrm>
              <a:off x="1013469" y="5226380"/>
              <a:ext cx="1676338" cy="1036605"/>
            </a:xfrm>
            <a:prstGeom prst="rect">
              <a:avLst/>
            </a:prstGeom>
          </p:spPr>
        </p:pic>
      </p:grpSp>
      <p:pic>
        <p:nvPicPr>
          <p:cNvPr id="51" name="Picture 50" descr="person.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36556" y="2108464"/>
            <a:ext cx="1393110" cy="1076494"/>
          </a:xfrm>
          <a:prstGeom prst="rect">
            <a:avLst/>
          </a:prstGeom>
        </p:spPr>
      </p:pic>
      <p:pic>
        <p:nvPicPr>
          <p:cNvPr id="52" name="Picture 51"/>
          <p:cNvPicPr>
            <a:picLocks noChangeAspect="1"/>
          </p:cNvPicPr>
          <p:nvPr/>
        </p:nvPicPr>
        <p:blipFill>
          <a:blip r:embed="rId10"/>
          <a:stretch>
            <a:fillRect/>
          </a:stretch>
        </p:blipFill>
        <p:spPr>
          <a:xfrm>
            <a:off x="1806119" y="3010711"/>
            <a:ext cx="547848" cy="722163"/>
          </a:xfrm>
          <a:prstGeom prst="rect">
            <a:avLst/>
          </a:prstGeom>
        </p:spPr>
      </p:pic>
      <p:grpSp>
        <p:nvGrpSpPr>
          <p:cNvPr id="53" name="Group 52"/>
          <p:cNvGrpSpPr/>
          <p:nvPr/>
        </p:nvGrpSpPr>
        <p:grpSpPr>
          <a:xfrm>
            <a:off x="5100050" y="2376128"/>
            <a:ext cx="3188673" cy="681284"/>
            <a:chOff x="6937527" y="2067053"/>
            <a:chExt cx="4343491" cy="928020"/>
          </a:xfrm>
        </p:grpSpPr>
        <p:grpSp>
          <p:nvGrpSpPr>
            <p:cNvPr id="54" name="Group 53"/>
            <p:cNvGrpSpPr/>
            <p:nvPr/>
          </p:nvGrpSpPr>
          <p:grpSpPr>
            <a:xfrm>
              <a:off x="7680465" y="2067053"/>
              <a:ext cx="3600553" cy="921322"/>
              <a:chOff x="7590294" y="2161552"/>
              <a:chExt cx="3530275" cy="903339"/>
            </a:xfrm>
          </p:grpSpPr>
          <p:sp>
            <p:nvSpPr>
              <p:cNvPr id="58" name="TextBox 57"/>
              <p:cNvSpPr txBox="1"/>
              <p:nvPr/>
            </p:nvSpPr>
            <p:spPr>
              <a:xfrm>
                <a:off x="7590294" y="2161552"/>
                <a:ext cx="3459624" cy="633792"/>
              </a:xfrm>
              <a:prstGeom prst="rect">
                <a:avLst/>
              </a:prstGeom>
              <a:noFill/>
            </p:spPr>
            <p:txBody>
              <a:bodyPr wrap="none" lIns="139656" tIns="111725" rIns="139656" bIns="111725" rtlCol="0">
                <a:spAutoFit/>
              </a:bodyPr>
              <a:lstStyle/>
              <a:p>
                <a:pPr defTabSz="698463">
                  <a:lnSpc>
                    <a:spcPct val="90000"/>
                  </a:lnSpc>
                  <a:defRPr/>
                </a:pPr>
                <a:r>
                  <a:rPr lang="en-US" sz="1797" kern="0" dirty="0">
                    <a:solidFill>
                      <a:srgbClr val="11CCFF"/>
                    </a:solidFill>
                    <a:latin typeface="Segoe UI Light"/>
                  </a:rPr>
                  <a:t>Observed user behavior</a:t>
                </a:r>
              </a:p>
            </p:txBody>
          </p:sp>
          <p:sp>
            <p:nvSpPr>
              <p:cNvPr id="59" name="TextBox 58"/>
              <p:cNvSpPr txBox="1"/>
              <p:nvPr/>
            </p:nvSpPr>
            <p:spPr>
              <a:xfrm>
                <a:off x="7590294" y="2541742"/>
                <a:ext cx="3530275" cy="523149"/>
              </a:xfrm>
              <a:prstGeom prst="rect">
                <a:avLst/>
              </a:prstGeom>
              <a:noFill/>
            </p:spPr>
            <p:txBody>
              <a:bodyPr wrap="none" lIns="139656" tIns="111725" rIns="139656" bIns="111725" rtlCol="0">
                <a:spAutoFit/>
              </a:bodyPr>
              <a:lstStyle/>
              <a:p>
                <a:pPr defTabSz="698463">
                  <a:lnSpc>
                    <a:spcPct val="90000"/>
                  </a:lnSpc>
                  <a:defRPr/>
                </a:pPr>
                <a:r>
                  <a:rPr lang="en-US" sz="1199" kern="0" dirty="0">
                    <a:solidFill>
                      <a:srgbClr val="FFFFFF"/>
                    </a:solidFill>
                    <a:latin typeface="Segoe UI"/>
                  </a:rPr>
                  <a:t>How is the application being used?</a:t>
                </a:r>
              </a:p>
            </p:txBody>
          </p:sp>
        </p:grpSp>
        <p:grpSp>
          <p:nvGrpSpPr>
            <p:cNvPr id="55" name="Group 54"/>
            <p:cNvGrpSpPr/>
            <p:nvPr/>
          </p:nvGrpSpPr>
          <p:grpSpPr>
            <a:xfrm>
              <a:off x="6937527" y="2169089"/>
              <a:ext cx="647899" cy="825984"/>
              <a:chOff x="5744168" y="721753"/>
              <a:chExt cx="635252" cy="809862"/>
            </a:xfrm>
          </p:grpSpPr>
          <p:sp>
            <p:nvSpPr>
              <p:cNvPr id="56" name="Oval 55"/>
              <p:cNvSpPr/>
              <p:nvPr/>
            </p:nvSpPr>
            <p:spPr bwMode="auto">
              <a:xfrm>
                <a:off x="5744168" y="779404"/>
                <a:ext cx="635252" cy="635252"/>
              </a:xfrm>
              <a:prstGeom prst="ellipse">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39656" tIns="111725" rIns="139656" bIns="111725" numCol="1" spcCol="0" rtlCol="0" fromWordArt="0" anchor="t" anchorCtr="0" forceAA="0" compatLnSpc="1">
                <a:prstTxWarp prst="textNoShape">
                  <a:avLst/>
                </a:prstTxWarp>
                <a:noAutofit/>
              </a:bodyPr>
              <a:lstStyle/>
              <a:p>
                <a:pPr algn="ctr" defTabSz="712155" fontAlgn="base">
                  <a:lnSpc>
                    <a:spcPct val="90000"/>
                  </a:lnSpc>
                  <a:spcBef>
                    <a:spcPct val="0"/>
                  </a:spcBef>
                  <a:spcAft>
                    <a:spcPct val="0"/>
                  </a:spcAft>
                  <a:defRPr/>
                </a:pPr>
                <a:endParaRPr lang="en-US" sz="183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 name="TextBox 56"/>
              <p:cNvSpPr txBox="1"/>
              <p:nvPr/>
            </p:nvSpPr>
            <p:spPr>
              <a:xfrm>
                <a:off x="5746746" y="721753"/>
                <a:ext cx="631456" cy="809862"/>
              </a:xfrm>
              <a:prstGeom prst="rect">
                <a:avLst/>
              </a:prstGeom>
              <a:noFill/>
            </p:spPr>
            <p:txBody>
              <a:bodyPr wrap="none" lIns="139656" tIns="111725" rIns="139656" bIns="111725" rtlCol="0">
                <a:spAutoFit/>
              </a:bodyPr>
              <a:lstStyle/>
              <a:p>
                <a:pPr defTabSz="698463">
                  <a:lnSpc>
                    <a:spcPct val="90000"/>
                  </a:lnSpc>
                  <a:defRPr/>
                </a:pPr>
                <a:r>
                  <a:rPr lang="en-US" sz="2749" kern="0" dirty="0">
                    <a:solidFill>
                      <a:srgbClr val="FFFFFF">
                        <a:lumMod val="95000"/>
                      </a:srgbClr>
                    </a:solidFill>
                    <a:latin typeface="Segoe UI"/>
                  </a:rPr>
                  <a:t>2</a:t>
                </a:r>
              </a:p>
            </p:txBody>
          </p:sp>
        </p:grpSp>
      </p:grpSp>
      <p:grpSp>
        <p:nvGrpSpPr>
          <p:cNvPr id="60" name="Group 59"/>
          <p:cNvGrpSpPr/>
          <p:nvPr/>
        </p:nvGrpSpPr>
        <p:grpSpPr>
          <a:xfrm>
            <a:off x="5098310" y="3076332"/>
            <a:ext cx="3563916" cy="842438"/>
            <a:chOff x="6935156" y="3020846"/>
            <a:chExt cx="4854633" cy="1147538"/>
          </a:xfrm>
        </p:grpSpPr>
        <p:grpSp>
          <p:nvGrpSpPr>
            <p:cNvPr id="61" name="Group 60"/>
            <p:cNvGrpSpPr/>
            <p:nvPr/>
          </p:nvGrpSpPr>
          <p:grpSpPr>
            <a:xfrm>
              <a:off x="7680467" y="3020846"/>
              <a:ext cx="4109322" cy="1147538"/>
              <a:chOff x="7590294" y="2161552"/>
              <a:chExt cx="4029112" cy="1125139"/>
            </a:xfrm>
          </p:grpSpPr>
          <p:sp>
            <p:nvSpPr>
              <p:cNvPr id="65" name="TextBox 64"/>
              <p:cNvSpPr txBox="1"/>
              <p:nvPr/>
            </p:nvSpPr>
            <p:spPr>
              <a:xfrm>
                <a:off x="7590294" y="2161552"/>
                <a:ext cx="4029112" cy="633792"/>
              </a:xfrm>
              <a:prstGeom prst="rect">
                <a:avLst/>
              </a:prstGeom>
              <a:noFill/>
            </p:spPr>
            <p:txBody>
              <a:bodyPr wrap="none" lIns="139656" tIns="111725" rIns="139656" bIns="111725" rtlCol="0">
                <a:spAutoFit/>
              </a:bodyPr>
              <a:lstStyle/>
              <a:p>
                <a:pPr defTabSz="698463">
                  <a:lnSpc>
                    <a:spcPct val="90000"/>
                  </a:lnSpc>
                  <a:defRPr/>
                </a:pPr>
                <a:r>
                  <a:rPr lang="en-US" sz="1797" kern="0" dirty="0">
                    <a:solidFill>
                      <a:srgbClr val="11CCFF"/>
                    </a:solidFill>
                    <a:latin typeface="Segoe UI Light"/>
                  </a:rPr>
                  <a:t>Developer traces and events</a:t>
                </a:r>
              </a:p>
            </p:txBody>
          </p:sp>
          <p:sp>
            <p:nvSpPr>
              <p:cNvPr id="66" name="TextBox 65"/>
              <p:cNvSpPr txBox="1"/>
              <p:nvPr/>
            </p:nvSpPr>
            <p:spPr>
              <a:xfrm>
                <a:off x="7590294" y="2541742"/>
                <a:ext cx="3765778" cy="744949"/>
              </a:xfrm>
              <a:prstGeom prst="rect">
                <a:avLst/>
              </a:prstGeom>
              <a:noFill/>
            </p:spPr>
            <p:txBody>
              <a:bodyPr wrap="none" lIns="139656" tIns="111725" rIns="139656" bIns="111725" rtlCol="0">
                <a:spAutoFit/>
              </a:bodyPr>
              <a:lstStyle/>
              <a:p>
                <a:pPr defTabSz="698463">
                  <a:lnSpc>
                    <a:spcPct val="90000"/>
                  </a:lnSpc>
                  <a:defRPr/>
                </a:pPr>
                <a:r>
                  <a:rPr lang="en-US" sz="1199" kern="0" dirty="0">
                    <a:solidFill>
                      <a:srgbClr val="FFFFFF"/>
                    </a:solidFill>
                    <a:latin typeface="Segoe UI"/>
                  </a:rPr>
                  <a:t>Whatever the developer would like to</a:t>
                </a:r>
                <a:br>
                  <a:rPr lang="en-US" sz="1199" kern="0" dirty="0">
                    <a:solidFill>
                      <a:srgbClr val="FFFFFF"/>
                    </a:solidFill>
                    <a:latin typeface="Segoe UI"/>
                  </a:rPr>
                </a:br>
                <a:r>
                  <a:rPr lang="en-US" sz="1199" kern="0" dirty="0">
                    <a:solidFill>
                      <a:srgbClr val="FFFFFF"/>
                    </a:solidFill>
                    <a:latin typeface="Segoe UI"/>
                  </a:rPr>
                  <a:t>send to Application Insights</a:t>
                </a:r>
              </a:p>
            </p:txBody>
          </p:sp>
        </p:grpSp>
        <p:grpSp>
          <p:nvGrpSpPr>
            <p:cNvPr id="62" name="Group 61"/>
            <p:cNvGrpSpPr/>
            <p:nvPr/>
          </p:nvGrpSpPr>
          <p:grpSpPr>
            <a:xfrm>
              <a:off x="6935156" y="3140533"/>
              <a:ext cx="647899" cy="825984"/>
              <a:chOff x="5744168" y="721753"/>
              <a:chExt cx="635252" cy="809862"/>
            </a:xfrm>
          </p:grpSpPr>
          <p:sp>
            <p:nvSpPr>
              <p:cNvPr id="63" name="Oval 62"/>
              <p:cNvSpPr/>
              <p:nvPr/>
            </p:nvSpPr>
            <p:spPr bwMode="auto">
              <a:xfrm>
                <a:off x="5744168" y="779404"/>
                <a:ext cx="635252" cy="635252"/>
              </a:xfrm>
              <a:prstGeom prst="ellipse">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39656" tIns="111725" rIns="139656" bIns="111725" numCol="1" spcCol="0" rtlCol="0" fromWordArt="0" anchor="t" anchorCtr="0" forceAA="0" compatLnSpc="1">
                <a:prstTxWarp prst="textNoShape">
                  <a:avLst/>
                </a:prstTxWarp>
                <a:noAutofit/>
              </a:bodyPr>
              <a:lstStyle/>
              <a:p>
                <a:pPr algn="ctr" defTabSz="712155" fontAlgn="base">
                  <a:lnSpc>
                    <a:spcPct val="90000"/>
                  </a:lnSpc>
                  <a:spcBef>
                    <a:spcPct val="0"/>
                  </a:spcBef>
                  <a:spcAft>
                    <a:spcPct val="0"/>
                  </a:spcAft>
                  <a:defRPr/>
                </a:pPr>
                <a:endParaRPr lang="en-US" sz="183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TextBox 63"/>
              <p:cNvSpPr txBox="1"/>
              <p:nvPr/>
            </p:nvSpPr>
            <p:spPr>
              <a:xfrm>
                <a:off x="5746744" y="721753"/>
                <a:ext cx="631456" cy="809862"/>
              </a:xfrm>
              <a:prstGeom prst="rect">
                <a:avLst/>
              </a:prstGeom>
              <a:noFill/>
            </p:spPr>
            <p:txBody>
              <a:bodyPr wrap="none" lIns="139656" tIns="111725" rIns="139656" bIns="111725" rtlCol="0">
                <a:spAutoFit/>
              </a:bodyPr>
              <a:lstStyle/>
              <a:p>
                <a:pPr defTabSz="698463">
                  <a:lnSpc>
                    <a:spcPct val="90000"/>
                  </a:lnSpc>
                  <a:defRPr/>
                </a:pPr>
                <a:r>
                  <a:rPr lang="en-US" sz="2749" kern="0" dirty="0">
                    <a:solidFill>
                      <a:srgbClr val="FFFFFF">
                        <a:lumMod val="95000"/>
                      </a:srgbClr>
                    </a:solidFill>
                    <a:latin typeface="Segoe UI"/>
                  </a:rPr>
                  <a:t>3</a:t>
                </a:r>
              </a:p>
            </p:txBody>
          </p:sp>
        </p:grpSp>
      </p:grpSp>
      <p:grpSp>
        <p:nvGrpSpPr>
          <p:cNvPr id="67" name="Group 66"/>
          <p:cNvGrpSpPr/>
          <p:nvPr/>
        </p:nvGrpSpPr>
        <p:grpSpPr>
          <a:xfrm>
            <a:off x="5096570" y="3942456"/>
            <a:ext cx="3822136" cy="842438"/>
            <a:chOff x="6932786" y="4200650"/>
            <a:chExt cx="5206369" cy="1147538"/>
          </a:xfrm>
        </p:grpSpPr>
        <p:grpSp>
          <p:nvGrpSpPr>
            <p:cNvPr id="68" name="Group 67"/>
            <p:cNvGrpSpPr/>
            <p:nvPr/>
          </p:nvGrpSpPr>
          <p:grpSpPr>
            <a:xfrm>
              <a:off x="7680467" y="4200650"/>
              <a:ext cx="4458688" cy="1147538"/>
              <a:chOff x="7590294" y="2161552"/>
              <a:chExt cx="4371660" cy="1125139"/>
            </a:xfrm>
          </p:grpSpPr>
          <p:sp>
            <p:nvSpPr>
              <p:cNvPr id="72" name="TextBox 71"/>
              <p:cNvSpPr txBox="1"/>
              <p:nvPr/>
            </p:nvSpPr>
            <p:spPr>
              <a:xfrm>
                <a:off x="7590294" y="2161552"/>
                <a:ext cx="4322420" cy="633792"/>
              </a:xfrm>
              <a:prstGeom prst="rect">
                <a:avLst/>
              </a:prstGeom>
              <a:noFill/>
            </p:spPr>
            <p:txBody>
              <a:bodyPr wrap="none" lIns="139656" tIns="111725" rIns="139656" bIns="111725" rtlCol="0">
                <a:spAutoFit/>
              </a:bodyPr>
              <a:lstStyle/>
              <a:p>
                <a:pPr defTabSz="698463">
                  <a:lnSpc>
                    <a:spcPct val="90000"/>
                  </a:lnSpc>
                  <a:defRPr/>
                </a:pPr>
                <a:r>
                  <a:rPr lang="en-US" sz="1797" kern="0" dirty="0">
                    <a:solidFill>
                      <a:srgbClr val="11CCFF"/>
                    </a:solidFill>
                    <a:latin typeface="Segoe UI Light"/>
                  </a:rPr>
                  <a:t>Observed application behavior</a:t>
                </a:r>
              </a:p>
            </p:txBody>
          </p:sp>
          <p:sp>
            <p:nvSpPr>
              <p:cNvPr id="73" name="TextBox 72"/>
              <p:cNvSpPr txBox="1"/>
              <p:nvPr/>
            </p:nvSpPr>
            <p:spPr>
              <a:xfrm>
                <a:off x="7590294" y="2541742"/>
                <a:ext cx="4371660" cy="744949"/>
              </a:xfrm>
              <a:prstGeom prst="rect">
                <a:avLst/>
              </a:prstGeom>
              <a:noFill/>
            </p:spPr>
            <p:txBody>
              <a:bodyPr wrap="none" lIns="139656" tIns="111725" rIns="139656" bIns="111725" rtlCol="0">
                <a:spAutoFit/>
              </a:bodyPr>
              <a:lstStyle/>
              <a:p>
                <a:pPr defTabSz="698463">
                  <a:lnSpc>
                    <a:spcPct val="90000"/>
                  </a:lnSpc>
                  <a:defRPr/>
                </a:pPr>
                <a:r>
                  <a:rPr lang="en-US" sz="1199" kern="0" dirty="0">
                    <a:solidFill>
                      <a:srgbClr val="FFFFFF"/>
                    </a:solidFill>
                    <a:latin typeface="Segoe UI"/>
                  </a:rPr>
                  <a:t>No coding required – service dependencies,</a:t>
                </a:r>
                <a:br>
                  <a:rPr lang="en-US" sz="1199" kern="0" dirty="0">
                    <a:solidFill>
                      <a:srgbClr val="FFFFFF"/>
                    </a:solidFill>
                    <a:latin typeface="Segoe UI"/>
                  </a:rPr>
                </a:br>
                <a:r>
                  <a:rPr lang="en-US" sz="1199" kern="0" dirty="0">
                    <a:solidFill>
                      <a:srgbClr val="FFFFFF"/>
                    </a:solidFill>
                    <a:latin typeface="Segoe UI"/>
                  </a:rPr>
                  <a:t>queries, response time, exceptions, logs, etc.</a:t>
                </a:r>
              </a:p>
            </p:txBody>
          </p:sp>
        </p:grpSp>
        <p:grpSp>
          <p:nvGrpSpPr>
            <p:cNvPr id="69" name="Group 68"/>
            <p:cNvGrpSpPr/>
            <p:nvPr/>
          </p:nvGrpSpPr>
          <p:grpSpPr>
            <a:xfrm>
              <a:off x="6932786" y="4277540"/>
              <a:ext cx="647899" cy="825984"/>
              <a:chOff x="5744168" y="721753"/>
              <a:chExt cx="635252" cy="809862"/>
            </a:xfrm>
          </p:grpSpPr>
          <p:sp>
            <p:nvSpPr>
              <p:cNvPr id="70" name="Oval 69"/>
              <p:cNvSpPr/>
              <p:nvPr/>
            </p:nvSpPr>
            <p:spPr bwMode="auto">
              <a:xfrm>
                <a:off x="5744168" y="779404"/>
                <a:ext cx="635252" cy="635252"/>
              </a:xfrm>
              <a:prstGeom prst="ellipse">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39656" tIns="111725" rIns="139656" bIns="111725" numCol="1" spcCol="0" rtlCol="0" fromWordArt="0" anchor="t" anchorCtr="0" forceAA="0" compatLnSpc="1">
                <a:prstTxWarp prst="textNoShape">
                  <a:avLst/>
                </a:prstTxWarp>
                <a:noAutofit/>
              </a:bodyPr>
              <a:lstStyle/>
              <a:p>
                <a:pPr algn="ctr" defTabSz="712155" fontAlgn="base">
                  <a:lnSpc>
                    <a:spcPct val="90000"/>
                  </a:lnSpc>
                  <a:spcBef>
                    <a:spcPct val="0"/>
                  </a:spcBef>
                  <a:spcAft>
                    <a:spcPct val="0"/>
                  </a:spcAft>
                  <a:defRPr/>
                </a:pPr>
                <a:endParaRPr lang="en-US" sz="183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1" name="TextBox 70"/>
              <p:cNvSpPr txBox="1"/>
              <p:nvPr/>
            </p:nvSpPr>
            <p:spPr>
              <a:xfrm>
                <a:off x="5746744" y="721753"/>
                <a:ext cx="631456" cy="809862"/>
              </a:xfrm>
              <a:prstGeom prst="rect">
                <a:avLst/>
              </a:prstGeom>
              <a:noFill/>
            </p:spPr>
            <p:txBody>
              <a:bodyPr wrap="none" lIns="139656" tIns="111725" rIns="139656" bIns="111725" rtlCol="0">
                <a:spAutoFit/>
              </a:bodyPr>
              <a:lstStyle/>
              <a:p>
                <a:pPr defTabSz="698463">
                  <a:lnSpc>
                    <a:spcPct val="90000"/>
                  </a:lnSpc>
                  <a:defRPr/>
                </a:pPr>
                <a:r>
                  <a:rPr lang="en-US" sz="2749" kern="0" dirty="0">
                    <a:solidFill>
                      <a:srgbClr val="FFFFFF">
                        <a:lumMod val="95000"/>
                      </a:srgbClr>
                    </a:solidFill>
                    <a:latin typeface="Segoe UI"/>
                  </a:rPr>
                  <a:t>4</a:t>
                </a:r>
              </a:p>
            </p:txBody>
          </p:sp>
        </p:grpSp>
      </p:grpSp>
      <p:grpSp>
        <p:nvGrpSpPr>
          <p:cNvPr id="74" name="Group 73"/>
          <p:cNvGrpSpPr/>
          <p:nvPr/>
        </p:nvGrpSpPr>
        <p:grpSpPr>
          <a:xfrm>
            <a:off x="5097689" y="4765790"/>
            <a:ext cx="3397103" cy="686807"/>
            <a:chOff x="6934309" y="5322164"/>
            <a:chExt cx="4627407" cy="935542"/>
          </a:xfrm>
        </p:grpSpPr>
        <p:grpSp>
          <p:nvGrpSpPr>
            <p:cNvPr id="75" name="Group 74"/>
            <p:cNvGrpSpPr/>
            <p:nvPr/>
          </p:nvGrpSpPr>
          <p:grpSpPr>
            <a:xfrm>
              <a:off x="7670750" y="5322164"/>
              <a:ext cx="3890966" cy="921321"/>
              <a:chOff x="7590294" y="2161552"/>
              <a:chExt cx="3815020" cy="903338"/>
            </a:xfrm>
          </p:grpSpPr>
          <p:sp>
            <p:nvSpPr>
              <p:cNvPr id="79" name="TextBox 78"/>
              <p:cNvSpPr txBox="1"/>
              <p:nvPr/>
            </p:nvSpPr>
            <p:spPr>
              <a:xfrm>
                <a:off x="7590294" y="2161552"/>
                <a:ext cx="3815020" cy="633791"/>
              </a:xfrm>
              <a:prstGeom prst="rect">
                <a:avLst/>
              </a:prstGeom>
              <a:noFill/>
            </p:spPr>
            <p:txBody>
              <a:bodyPr wrap="none" lIns="139656" tIns="111725" rIns="139656" bIns="111725" rtlCol="0">
                <a:spAutoFit/>
              </a:bodyPr>
              <a:lstStyle/>
              <a:p>
                <a:pPr defTabSz="698463">
                  <a:lnSpc>
                    <a:spcPct val="90000"/>
                  </a:lnSpc>
                  <a:defRPr/>
                </a:pPr>
                <a:r>
                  <a:rPr lang="en-US" sz="1797" kern="0" dirty="0">
                    <a:solidFill>
                      <a:srgbClr val="11CCFF"/>
                    </a:solidFill>
                    <a:latin typeface="Segoe UI Light"/>
                  </a:rPr>
                  <a:t>Infrastructure performance</a:t>
                </a:r>
              </a:p>
            </p:txBody>
          </p:sp>
          <p:sp>
            <p:nvSpPr>
              <p:cNvPr id="80" name="TextBox 79"/>
              <p:cNvSpPr txBox="1"/>
              <p:nvPr/>
            </p:nvSpPr>
            <p:spPr>
              <a:xfrm>
                <a:off x="7590294" y="2541742"/>
                <a:ext cx="3072118" cy="523148"/>
              </a:xfrm>
              <a:prstGeom prst="rect">
                <a:avLst/>
              </a:prstGeom>
              <a:noFill/>
            </p:spPr>
            <p:txBody>
              <a:bodyPr wrap="none" lIns="139656" tIns="111725" rIns="139656" bIns="111725" rtlCol="0">
                <a:spAutoFit/>
              </a:bodyPr>
              <a:lstStyle/>
              <a:p>
                <a:pPr defTabSz="698463">
                  <a:lnSpc>
                    <a:spcPct val="90000"/>
                  </a:lnSpc>
                  <a:defRPr/>
                </a:pPr>
                <a:r>
                  <a:rPr lang="en-US" sz="1199" kern="0" dirty="0">
                    <a:solidFill>
                      <a:srgbClr val="FFFFFF"/>
                    </a:solidFill>
                    <a:latin typeface="Segoe UI"/>
                  </a:rPr>
                  <a:t>System performance counters</a:t>
                </a:r>
              </a:p>
            </p:txBody>
          </p:sp>
        </p:grpSp>
        <p:grpSp>
          <p:nvGrpSpPr>
            <p:cNvPr id="76" name="Group 75"/>
            <p:cNvGrpSpPr/>
            <p:nvPr/>
          </p:nvGrpSpPr>
          <p:grpSpPr>
            <a:xfrm>
              <a:off x="6934309" y="5431724"/>
              <a:ext cx="647899" cy="825982"/>
              <a:chOff x="5744168" y="721753"/>
              <a:chExt cx="635252" cy="809860"/>
            </a:xfrm>
          </p:grpSpPr>
          <p:sp>
            <p:nvSpPr>
              <p:cNvPr id="77" name="Oval 76"/>
              <p:cNvSpPr/>
              <p:nvPr/>
            </p:nvSpPr>
            <p:spPr bwMode="auto">
              <a:xfrm>
                <a:off x="5744168" y="779404"/>
                <a:ext cx="635252" cy="635252"/>
              </a:xfrm>
              <a:prstGeom prst="ellipse">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39656" tIns="111725" rIns="139656" bIns="111725" numCol="1" spcCol="0" rtlCol="0" fromWordArt="0" anchor="t" anchorCtr="0" forceAA="0" compatLnSpc="1">
                <a:prstTxWarp prst="textNoShape">
                  <a:avLst/>
                </a:prstTxWarp>
                <a:noAutofit/>
              </a:bodyPr>
              <a:lstStyle/>
              <a:p>
                <a:pPr algn="ctr" defTabSz="712155" fontAlgn="base">
                  <a:lnSpc>
                    <a:spcPct val="90000"/>
                  </a:lnSpc>
                  <a:spcBef>
                    <a:spcPct val="0"/>
                  </a:spcBef>
                  <a:spcAft>
                    <a:spcPct val="0"/>
                  </a:spcAft>
                  <a:defRPr/>
                </a:pPr>
                <a:endParaRPr lang="en-US" sz="183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8" name="TextBox 77"/>
              <p:cNvSpPr txBox="1"/>
              <p:nvPr/>
            </p:nvSpPr>
            <p:spPr>
              <a:xfrm>
                <a:off x="5746744" y="721753"/>
                <a:ext cx="631456" cy="809860"/>
              </a:xfrm>
              <a:prstGeom prst="rect">
                <a:avLst/>
              </a:prstGeom>
              <a:noFill/>
            </p:spPr>
            <p:txBody>
              <a:bodyPr wrap="none" lIns="139656" tIns="111725" rIns="139656" bIns="111725" rtlCol="0">
                <a:spAutoFit/>
              </a:bodyPr>
              <a:lstStyle/>
              <a:p>
                <a:pPr defTabSz="698463">
                  <a:lnSpc>
                    <a:spcPct val="90000"/>
                  </a:lnSpc>
                  <a:defRPr/>
                </a:pPr>
                <a:r>
                  <a:rPr lang="en-US" sz="2749" kern="0" dirty="0">
                    <a:solidFill>
                      <a:srgbClr val="FFFFFF">
                        <a:lumMod val="95000"/>
                      </a:srgbClr>
                    </a:solidFill>
                    <a:latin typeface="Segoe UI"/>
                  </a:rPr>
                  <a:t>5</a:t>
                </a:r>
              </a:p>
            </p:txBody>
          </p:sp>
        </p:grpSp>
      </p:grpSp>
    </p:spTree>
    <p:extLst>
      <p:ext uri="{BB962C8B-B14F-4D97-AF65-F5344CB8AC3E}">
        <p14:creationId xmlns:p14="http://schemas.microsoft.com/office/powerpoint/2010/main" val="19922017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500"/>
                                        <p:tgtEl>
                                          <p:spTgt spid="53"/>
                                        </p:tgtEl>
                                      </p:cBhvr>
                                    </p:animEffect>
                                    <p:anim calcmode="lin" valueType="num">
                                      <p:cBhvr>
                                        <p:cTn id="15" dur="500" fill="hold"/>
                                        <p:tgtEl>
                                          <p:spTgt spid="53"/>
                                        </p:tgtEl>
                                        <p:attrNameLst>
                                          <p:attrName>ppt_x</p:attrName>
                                        </p:attrNameLst>
                                      </p:cBhvr>
                                      <p:tavLst>
                                        <p:tav tm="0">
                                          <p:val>
                                            <p:strVal val="#ppt_x"/>
                                          </p:val>
                                        </p:tav>
                                        <p:tav tm="100000">
                                          <p:val>
                                            <p:strVal val="#ppt_x"/>
                                          </p:val>
                                        </p:tav>
                                      </p:tavLst>
                                    </p:anim>
                                    <p:anim calcmode="lin" valueType="num">
                                      <p:cBhvr>
                                        <p:cTn id="16" dur="5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anim calcmode="lin" valueType="num">
                                      <p:cBhvr>
                                        <p:cTn id="22" dur="500" fill="hold"/>
                                        <p:tgtEl>
                                          <p:spTgt spid="60"/>
                                        </p:tgtEl>
                                        <p:attrNameLst>
                                          <p:attrName>ppt_x</p:attrName>
                                        </p:attrNameLst>
                                      </p:cBhvr>
                                      <p:tavLst>
                                        <p:tav tm="0">
                                          <p:val>
                                            <p:strVal val="#ppt_x"/>
                                          </p:val>
                                        </p:tav>
                                        <p:tav tm="100000">
                                          <p:val>
                                            <p:strVal val="#ppt_x"/>
                                          </p:val>
                                        </p:tav>
                                      </p:tavLst>
                                    </p:anim>
                                    <p:anim calcmode="lin" valueType="num">
                                      <p:cBhvr>
                                        <p:cTn id="23" dur="5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anim calcmode="lin" valueType="num">
                                      <p:cBhvr>
                                        <p:cTn id="29" dur="500" fill="hold"/>
                                        <p:tgtEl>
                                          <p:spTgt spid="67"/>
                                        </p:tgtEl>
                                        <p:attrNameLst>
                                          <p:attrName>ppt_x</p:attrName>
                                        </p:attrNameLst>
                                      </p:cBhvr>
                                      <p:tavLst>
                                        <p:tav tm="0">
                                          <p:val>
                                            <p:strVal val="#ppt_x"/>
                                          </p:val>
                                        </p:tav>
                                        <p:tav tm="100000">
                                          <p:val>
                                            <p:strVal val="#ppt_x"/>
                                          </p:val>
                                        </p:tav>
                                      </p:tavLst>
                                    </p:anim>
                                    <p:anim calcmode="lin" valueType="num">
                                      <p:cBhvr>
                                        <p:cTn id="30" dur="5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fade">
                                      <p:cBhvr>
                                        <p:cTn id="35" dur="500"/>
                                        <p:tgtEl>
                                          <p:spTgt spid="74"/>
                                        </p:tgtEl>
                                      </p:cBhvr>
                                    </p:animEffect>
                                    <p:anim calcmode="lin" valueType="num">
                                      <p:cBhvr>
                                        <p:cTn id="36" dur="500" fill="hold"/>
                                        <p:tgtEl>
                                          <p:spTgt spid="74"/>
                                        </p:tgtEl>
                                        <p:attrNameLst>
                                          <p:attrName>ppt_x</p:attrName>
                                        </p:attrNameLst>
                                      </p:cBhvr>
                                      <p:tavLst>
                                        <p:tav tm="0">
                                          <p:val>
                                            <p:strVal val="#ppt_x"/>
                                          </p:val>
                                        </p:tav>
                                        <p:tav tm="100000">
                                          <p:val>
                                            <p:strVal val="#ppt_x"/>
                                          </p:val>
                                        </p:tav>
                                      </p:tavLst>
                                    </p:anim>
                                    <p:anim calcmode="lin" valueType="num">
                                      <p:cBhvr>
                                        <p:cTn id="37" dur="5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idx="4294967295"/>
          </p:nvPr>
        </p:nvSpPr>
        <p:spPr>
          <a:xfrm>
            <a:off x="702560" y="5229200"/>
            <a:ext cx="5486400" cy="566738"/>
          </a:xfrm>
        </p:spPr>
        <p:txBody>
          <a:bodyPr>
            <a:normAutofit fontScale="90000"/>
          </a:bodyPr>
          <a:lstStyle/>
          <a:p>
            <a:r>
              <a:rPr lang="sv-SE" dirty="0" smtClean="0"/>
              <a:t>Demo: Implementation, </a:t>
            </a:r>
            <a:r>
              <a:rPr lang="sv-SE" dirty="0" err="1" smtClean="0"/>
              <a:t>Configuration</a:t>
            </a:r>
            <a:r>
              <a:rPr lang="sv-SE" dirty="0" smtClean="0"/>
              <a:t> and </a:t>
            </a:r>
            <a:r>
              <a:rPr lang="sv-SE" dirty="0" err="1" smtClean="0"/>
              <a:t>Analytics</a:t>
            </a:r>
            <a:endParaRPr lang="sv-SE" dirty="0"/>
          </a:p>
        </p:txBody>
      </p:sp>
      <p:pic>
        <p:nvPicPr>
          <p:cNvPr id="3" name="Picture 2"/>
          <p:cNvPicPr>
            <a:picLocks noChangeAspect="1"/>
          </p:cNvPicPr>
          <p:nvPr/>
        </p:nvPicPr>
        <p:blipFill>
          <a:blip r:embed="rId2"/>
          <a:stretch>
            <a:fillRect/>
          </a:stretch>
        </p:blipFill>
        <p:spPr>
          <a:xfrm>
            <a:off x="711470" y="479287"/>
            <a:ext cx="7648036" cy="4248288"/>
          </a:xfrm>
          <a:prstGeom prst="rect">
            <a:avLst/>
          </a:prstGeom>
        </p:spPr>
      </p:pic>
    </p:spTree>
    <p:extLst>
      <p:ext uri="{BB962C8B-B14F-4D97-AF65-F5344CB8AC3E}">
        <p14:creationId xmlns:p14="http://schemas.microsoft.com/office/powerpoint/2010/main" val="3668269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Getting</a:t>
            </a:r>
            <a:r>
              <a:rPr lang="sv-SE" dirty="0" smtClean="0"/>
              <a:t> </a:t>
            </a:r>
            <a:r>
              <a:rPr lang="sv-SE" dirty="0" err="1" smtClean="0"/>
              <a:t>started</a:t>
            </a:r>
            <a:endParaRPr lang="sv-SE" dirty="0"/>
          </a:p>
        </p:txBody>
      </p:sp>
      <p:sp>
        <p:nvSpPr>
          <p:cNvPr id="3" name="Content Placeholder 2"/>
          <p:cNvSpPr>
            <a:spLocks noGrp="1"/>
          </p:cNvSpPr>
          <p:nvPr>
            <p:ph idx="1"/>
          </p:nvPr>
        </p:nvSpPr>
        <p:spPr/>
        <p:txBody>
          <a:bodyPr/>
          <a:lstStyle/>
          <a:p>
            <a:r>
              <a:rPr lang="sv-SE" dirty="0" err="1" smtClean="0"/>
              <a:t>Easiest</a:t>
            </a:r>
            <a:r>
              <a:rPr lang="sv-SE" dirty="0" smtClean="0"/>
              <a:t> to </a:t>
            </a:r>
            <a:r>
              <a:rPr lang="sv-SE" dirty="0" err="1" smtClean="0"/>
              <a:t>add</a:t>
            </a:r>
            <a:r>
              <a:rPr lang="sv-SE" dirty="0" smtClean="0"/>
              <a:t> the </a:t>
            </a:r>
            <a:r>
              <a:rPr lang="sv-SE" dirty="0" err="1" smtClean="0"/>
              <a:t>nuget</a:t>
            </a:r>
            <a:r>
              <a:rPr lang="sv-SE" dirty="0" smtClean="0"/>
              <a:t> </a:t>
            </a:r>
            <a:r>
              <a:rPr lang="sv-SE" dirty="0" err="1" smtClean="0"/>
              <a:t>package</a:t>
            </a:r>
            <a:r>
              <a:rPr lang="sv-SE" dirty="0" smtClean="0"/>
              <a:t> to </a:t>
            </a:r>
            <a:r>
              <a:rPr lang="sv-SE" dirty="0" err="1" smtClean="0"/>
              <a:t>your</a:t>
            </a:r>
            <a:r>
              <a:rPr lang="sv-SE" dirty="0" smtClean="0"/>
              <a:t> </a:t>
            </a:r>
            <a:r>
              <a:rPr lang="sv-SE" dirty="0" err="1" smtClean="0"/>
              <a:t>project</a:t>
            </a:r>
            <a:endParaRPr lang="sv-SE" dirty="0" smtClean="0"/>
          </a:p>
          <a:p>
            <a:pPr lvl="1"/>
            <a:r>
              <a:rPr lang="sv-SE" dirty="0" err="1" smtClean="0"/>
              <a:t>Microsoft.ApplicationInsights</a:t>
            </a:r>
            <a:r>
              <a:rPr lang="sv-SE" dirty="0" smtClean="0"/>
              <a:t> </a:t>
            </a:r>
          </a:p>
          <a:p>
            <a:r>
              <a:rPr lang="sv-SE" dirty="0" smtClean="0"/>
              <a:t>Instrument </a:t>
            </a:r>
            <a:r>
              <a:rPr lang="sv-SE" dirty="0" err="1" smtClean="0"/>
              <a:t>existing</a:t>
            </a:r>
            <a:r>
              <a:rPr lang="sv-SE" dirty="0" smtClean="0"/>
              <a:t> </a:t>
            </a:r>
            <a:r>
              <a:rPr lang="sv-SE" dirty="0" err="1" smtClean="0"/>
              <a:t>applications</a:t>
            </a:r>
            <a:r>
              <a:rPr lang="sv-SE" dirty="0" smtClean="0"/>
              <a:t> </a:t>
            </a:r>
            <a:r>
              <a:rPr lang="sv-SE" dirty="0" err="1" smtClean="0"/>
              <a:t>using</a:t>
            </a:r>
            <a:r>
              <a:rPr lang="sv-SE" dirty="0" smtClean="0"/>
              <a:t> Status Monitor, </a:t>
            </a:r>
            <a:r>
              <a:rPr lang="sv-SE" dirty="0" err="1" smtClean="0"/>
              <a:t>Azure</a:t>
            </a:r>
            <a:r>
              <a:rPr lang="sv-SE" dirty="0" smtClean="0"/>
              <a:t> AI </a:t>
            </a:r>
            <a:r>
              <a:rPr lang="sv-SE" dirty="0" err="1" smtClean="0"/>
              <a:t>extenion</a:t>
            </a:r>
            <a:r>
              <a:rPr lang="sv-SE" dirty="0" smtClean="0"/>
              <a:t>, </a:t>
            </a:r>
            <a:r>
              <a:rPr lang="sv-SE" dirty="0" err="1" smtClean="0"/>
              <a:t>HttpFilter</a:t>
            </a:r>
            <a:r>
              <a:rPr lang="sv-SE" dirty="0" smtClean="0"/>
              <a:t> </a:t>
            </a:r>
          </a:p>
          <a:p>
            <a:pPr lvl="1"/>
            <a:r>
              <a:rPr lang="sv-SE" dirty="0" smtClean="0"/>
              <a:t>IIS, ASP.NET, Java, ACS</a:t>
            </a:r>
          </a:p>
          <a:p>
            <a:r>
              <a:rPr lang="sv-SE" dirty="0" smtClean="0"/>
              <a:t>If </a:t>
            </a:r>
            <a:r>
              <a:rPr lang="sv-SE" dirty="0" err="1" smtClean="0"/>
              <a:t>you</a:t>
            </a:r>
            <a:r>
              <a:rPr lang="sv-SE" dirty="0" smtClean="0"/>
              <a:t> </a:t>
            </a:r>
            <a:r>
              <a:rPr lang="sv-SE" dirty="0" err="1" smtClean="0"/>
              <a:t>dont</a:t>
            </a:r>
            <a:r>
              <a:rPr lang="sv-SE" dirty="0" smtClean="0"/>
              <a:t> </a:t>
            </a:r>
            <a:r>
              <a:rPr lang="sv-SE" dirty="0" err="1" smtClean="0"/>
              <a:t>have</a:t>
            </a:r>
            <a:r>
              <a:rPr lang="sv-SE" dirty="0" smtClean="0"/>
              <a:t> a </a:t>
            </a:r>
            <a:r>
              <a:rPr lang="sv-SE" dirty="0" err="1" smtClean="0"/>
              <a:t>project</a:t>
            </a:r>
            <a:r>
              <a:rPr lang="sv-SE" dirty="0" smtClean="0"/>
              <a:t> to play </a:t>
            </a:r>
            <a:r>
              <a:rPr lang="sv-SE" dirty="0" err="1" smtClean="0"/>
              <a:t>with</a:t>
            </a:r>
            <a:r>
              <a:rPr lang="sv-SE" dirty="0" smtClean="0"/>
              <a:t> – </a:t>
            </a:r>
            <a:r>
              <a:rPr lang="sv-SE" dirty="0" err="1" smtClean="0"/>
              <a:t>take</a:t>
            </a:r>
            <a:r>
              <a:rPr lang="sv-SE" dirty="0" smtClean="0"/>
              <a:t> </a:t>
            </a:r>
            <a:r>
              <a:rPr lang="sv-SE" dirty="0" err="1" smtClean="0"/>
              <a:t>one</a:t>
            </a:r>
            <a:r>
              <a:rPr lang="sv-SE" dirty="0" smtClean="0"/>
              <a:t> from </a:t>
            </a:r>
            <a:r>
              <a:rPr lang="sv-SE" dirty="0" err="1" smtClean="0"/>
              <a:t>Azure</a:t>
            </a:r>
            <a:r>
              <a:rPr lang="sv-SE" dirty="0" smtClean="0"/>
              <a:t> </a:t>
            </a:r>
            <a:r>
              <a:rPr lang="sv-SE" dirty="0" err="1" smtClean="0"/>
              <a:t>Samples</a:t>
            </a:r>
            <a:endParaRPr lang="sv-SE" dirty="0" smtClean="0"/>
          </a:p>
          <a:p>
            <a:pPr lvl="1"/>
            <a:r>
              <a:rPr lang="sv-SE" dirty="0">
                <a:hlinkClick r:id="rId2"/>
              </a:rPr>
              <a:t>https://azure.microsoft.com/en-us/documentation/samples</a:t>
            </a:r>
            <a:r>
              <a:rPr lang="sv-SE" dirty="0" smtClean="0">
                <a:hlinkClick r:id="rId2"/>
              </a:rPr>
              <a:t>/</a:t>
            </a:r>
            <a:endParaRPr lang="sv-SE" dirty="0" smtClean="0"/>
          </a:p>
          <a:p>
            <a:r>
              <a:rPr lang="sv-SE" dirty="0" smtClean="0"/>
              <a:t>Or go to Get </a:t>
            </a:r>
            <a:r>
              <a:rPr lang="sv-SE" dirty="0" err="1" smtClean="0"/>
              <a:t>Started</a:t>
            </a:r>
            <a:r>
              <a:rPr lang="sv-SE" dirty="0" smtClean="0"/>
              <a:t> on the </a:t>
            </a:r>
            <a:r>
              <a:rPr lang="sv-SE" dirty="0" err="1" smtClean="0"/>
              <a:t>Application</a:t>
            </a:r>
            <a:r>
              <a:rPr lang="sv-SE" dirty="0" smtClean="0"/>
              <a:t> </a:t>
            </a:r>
            <a:r>
              <a:rPr lang="sv-SE" dirty="0" err="1" smtClean="0"/>
              <a:t>Insight</a:t>
            </a:r>
            <a:r>
              <a:rPr lang="sv-SE" dirty="0" smtClean="0"/>
              <a:t> </a:t>
            </a:r>
            <a:r>
              <a:rPr lang="sv-SE" dirty="0" err="1" smtClean="0"/>
              <a:t>resource</a:t>
            </a:r>
            <a:r>
              <a:rPr lang="sv-SE" dirty="0" smtClean="0"/>
              <a:t> in </a:t>
            </a:r>
            <a:r>
              <a:rPr lang="sv-SE" dirty="0" err="1" smtClean="0"/>
              <a:t>Azure</a:t>
            </a:r>
            <a:r>
              <a:rPr lang="sv-SE" dirty="0" smtClean="0"/>
              <a:t> Portal</a:t>
            </a:r>
          </a:p>
          <a:p>
            <a:pPr marL="0" indent="0">
              <a:buNone/>
            </a:pPr>
            <a:endParaRPr lang="sv-SE" dirty="0"/>
          </a:p>
        </p:txBody>
      </p:sp>
      <p:pic>
        <p:nvPicPr>
          <p:cNvPr id="4" name="Picture 3"/>
          <p:cNvPicPr>
            <a:picLocks noChangeAspect="1"/>
          </p:cNvPicPr>
          <p:nvPr/>
        </p:nvPicPr>
        <p:blipFill>
          <a:blip r:embed="rId3"/>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3457775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sv-SE"/>
          </a:p>
        </p:txBody>
      </p:sp>
      <p:sp>
        <p:nvSpPr>
          <p:cNvPr id="11" name="Content Placeholder 10"/>
          <p:cNvSpPr>
            <a:spLocks noGrp="1"/>
          </p:cNvSpPr>
          <p:nvPr>
            <p:ph idx="1"/>
          </p:nvPr>
        </p:nvSpPr>
        <p:spPr/>
        <p:txBody>
          <a:bodyPr/>
          <a:lstStyle/>
          <a:p>
            <a:pPr marL="0" indent="0">
              <a:buNone/>
            </a:pPr>
            <a:endParaRPr lang="sv-SE" dirty="0" smtClean="0"/>
          </a:p>
          <a:p>
            <a:pPr marL="0" indent="0">
              <a:buNone/>
            </a:pPr>
            <a:endParaRPr lang="sv-SE" dirty="0"/>
          </a:p>
          <a:p>
            <a:pPr marL="0" indent="0">
              <a:buNone/>
            </a:pPr>
            <a:endParaRPr lang="sv-SE" dirty="0" smtClean="0"/>
          </a:p>
          <a:p>
            <a:pPr marL="0" indent="0">
              <a:buNone/>
            </a:pPr>
            <a:endParaRPr lang="sv-SE" dirty="0"/>
          </a:p>
          <a:p>
            <a:pPr marL="0" indent="0">
              <a:buNone/>
            </a:pPr>
            <a:r>
              <a:rPr lang="sv-SE" sz="3600" dirty="0" err="1" smtClean="0"/>
              <a:t>Thank</a:t>
            </a:r>
            <a:r>
              <a:rPr lang="sv-SE" sz="3600" dirty="0" smtClean="0"/>
              <a:t> </a:t>
            </a:r>
            <a:r>
              <a:rPr lang="sv-SE" sz="3600" dirty="0" err="1" smtClean="0"/>
              <a:t>you</a:t>
            </a:r>
            <a:r>
              <a:rPr lang="sv-SE" sz="3600" dirty="0" smtClean="0"/>
              <a:t>!</a:t>
            </a:r>
          </a:p>
          <a:p>
            <a:pPr marL="0" indent="0">
              <a:buNone/>
            </a:pPr>
            <a:endParaRPr lang="sv-SE" sz="3600" dirty="0"/>
          </a:p>
          <a:p>
            <a:pPr marL="0" indent="0">
              <a:buNone/>
            </a:pPr>
            <a:r>
              <a:rPr lang="sv-SE" dirty="0" smtClean="0"/>
              <a:t>Taavi Koosaar</a:t>
            </a:r>
          </a:p>
          <a:p>
            <a:pPr marL="0" indent="0">
              <a:buNone/>
            </a:pPr>
            <a:r>
              <a:rPr lang="sv-SE" dirty="0" smtClean="0">
                <a:hlinkClick r:id="rId2"/>
              </a:rPr>
              <a:t>taavik@solidify.se</a:t>
            </a:r>
            <a:r>
              <a:rPr lang="sv-SE" dirty="0" smtClean="0"/>
              <a:t> | @</a:t>
            </a:r>
            <a:r>
              <a:rPr lang="sv-SE" dirty="0" err="1" smtClean="0"/>
              <a:t>melborp</a:t>
            </a:r>
            <a:r>
              <a:rPr lang="sv-SE" dirty="0" smtClean="0"/>
              <a:t> | melborp.net </a:t>
            </a:r>
            <a:endParaRPr lang="sv-SE" dirty="0"/>
          </a:p>
        </p:txBody>
      </p:sp>
      <p:pic>
        <p:nvPicPr>
          <p:cNvPr id="4" name="Picture 3"/>
          <p:cNvPicPr>
            <a:picLocks noChangeAspect="1"/>
          </p:cNvPicPr>
          <p:nvPr/>
        </p:nvPicPr>
        <p:blipFill>
          <a:blip r:embed="rId3"/>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1961504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795945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Platforms</a:t>
            </a:r>
            <a:r>
              <a:rPr lang="sv-SE" dirty="0" smtClean="0"/>
              <a:t> and Features</a:t>
            </a:r>
            <a:endParaRPr lang="sv-SE" dirty="0"/>
          </a:p>
        </p:txBody>
      </p:sp>
      <p:sp>
        <p:nvSpPr>
          <p:cNvPr id="4" name="TextBox 3"/>
          <p:cNvSpPr txBox="1"/>
          <p:nvPr/>
        </p:nvSpPr>
        <p:spPr>
          <a:xfrm>
            <a:off x="1017740" y="1780741"/>
            <a:ext cx="915635" cy="369332"/>
          </a:xfrm>
          <a:prstGeom prst="rect">
            <a:avLst/>
          </a:prstGeom>
          <a:noFill/>
        </p:spPr>
        <p:txBody>
          <a:bodyPr wrap="none" rtlCol="0">
            <a:spAutoFit/>
          </a:bodyPr>
          <a:lstStyle/>
          <a:p>
            <a:r>
              <a:rPr lang="sv-SE" dirty="0" err="1" smtClean="0"/>
              <a:t>Docker</a:t>
            </a:r>
            <a:endParaRPr lang="sv-SE" dirty="0"/>
          </a:p>
        </p:txBody>
      </p:sp>
      <p:sp>
        <p:nvSpPr>
          <p:cNvPr id="5" name="TextBox 4"/>
          <p:cNvSpPr txBox="1"/>
          <p:nvPr/>
        </p:nvSpPr>
        <p:spPr>
          <a:xfrm>
            <a:off x="2130863" y="1707510"/>
            <a:ext cx="1415772" cy="369332"/>
          </a:xfrm>
          <a:prstGeom prst="rect">
            <a:avLst/>
          </a:prstGeom>
          <a:noFill/>
        </p:spPr>
        <p:txBody>
          <a:bodyPr wrap="none" rtlCol="0">
            <a:spAutoFit/>
          </a:bodyPr>
          <a:lstStyle/>
          <a:p>
            <a:r>
              <a:rPr lang="sv-SE" dirty="0" smtClean="0"/>
              <a:t>Java / J2EE</a:t>
            </a:r>
            <a:endParaRPr lang="sv-SE" dirty="0"/>
          </a:p>
        </p:txBody>
      </p:sp>
      <p:sp>
        <p:nvSpPr>
          <p:cNvPr id="6" name="TextBox 5"/>
          <p:cNvSpPr txBox="1"/>
          <p:nvPr/>
        </p:nvSpPr>
        <p:spPr>
          <a:xfrm>
            <a:off x="484130" y="2872649"/>
            <a:ext cx="1749197" cy="369332"/>
          </a:xfrm>
          <a:prstGeom prst="rect">
            <a:avLst/>
          </a:prstGeom>
          <a:noFill/>
        </p:spPr>
        <p:txBody>
          <a:bodyPr wrap="none" rtlCol="0">
            <a:spAutoFit/>
          </a:bodyPr>
          <a:lstStyle/>
          <a:p>
            <a:r>
              <a:rPr lang="sv-SE" dirty="0" err="1" smtClean="0"/>
              <a:t>Client</a:t>
            </a:r>
            <a:r>
              <a:rPr lang="sv-SE" dirty="0" smtClean="0"/>
              <a:t> </a:t>
            </a:r>
            <a:r>
              <a:rPr lang="sv-SE" dirty="0" err="1" smtClean="0"/>
              <a:t>side</a:t>
            </a:r>
            <a:r>
              <a:rPr lang="sv-SE" dirty="0" smtClean="0"/>
              <a:t> (JS)</a:t>
            </a:r>
            <a:endParaRPr lang="sv-SE" dirty="0"/>
          </a:p>
        </p:txBody>
      </p:sp>
      <p:sp>
        <p:nvSpPr>
          <p:cNvPr id="7" name="TextBox 6"/>
          <p:cNvSpPr txBox="1"/>
          <p:nvPr/>
        </p:nvSpPr>
        <p:spPr>
          <a:xfrm>
            <a:off x="1362193" y="2508232"/>
            <a:ext cx="1142364" cy="369332"/>
          </a:xfrm>
          <a:prstGeom prst="rect">
            <a:avLst/>
          </a:prstGeom>
          <a:noFill/>
        </p:spPr>
        <p:txBody>
          <a:bodyPr wrap="none" rtlCol="0">
            <a:spAutoFit/>
          </a:bodyPr>
          <a:lstStyle/>
          <a:p>
            <a:r>
              <a:rPr lang="sv-SE" dirty="0" smtClean="0"/>
              <a:t>ASP.NET</a:t>
            </a:r>
            <a:endParaRPr lang="sv-SE" dirty="0"/>
          </a:p>
        </p:txBody>
      </p:sp>
      <p:sp>
        <p:nvSpPr>
          <p:cNvPr id="8" name="TextBox 7"/>
          <p:cNvSpPr txBox="1"/>
          <p:nvPr/>
        </p:nvSpPr>
        <p:spPr>
          <a:xfrm>
            <a:off x="2644370" y="2604354"/>
            <a:ext cx="1270541" cy="369332"/>
          </a:xfrm>
          <a:prstGeom prst="rect">
            <a:avLst/>
          </a:prstGeom>
          <a:noFill/>
        </p:spPr>
        <p:txBody>
          <a:bodyPr wrap="none" rtlCol="0">
            <a:spAutoFit/>
          </a:bodyPr>
          <a:lstStyle/>
          <a:p>
            <a:r>
              <a:rPr lang="sv-SE" dirty="0" smtClean="0"/>
              <a:t>.NET </a:t>
            </a:r>
            <a:r>
              <a:rPr lang="sv-SE" dirty="0" err="1" smtClean="0"/>
              <a:t>Core</a:t>
            </a:r>
            <a:endParaRPr lang="sv-SE" dirty="0"/>
          </a:p>
        </p:txBody>
      </p:sp>
      <p:sp>
        <p:nvSpPr>
          <p:cNvPr id="9" name="TextBox 8"/>
          <p:cNvSpPr txBox="1"/>
          <p:nvPr/>
        </p:nvSpPr>
        <p:spPr>
          <a:xfrm>
            <a:off x="441760" y="2162627"/>
            <a:ext cx="864339" cy="369332"/>
          </a:xfrm>
          <a:prstGeom prst="rect">
            <a:avLst/>
          </a:prstGeom>
          <a:noFill/>
        </p:spPr>
        <p:txBody>
          <a:bodyPr wrap="none" rtlCol="0">
            <a:spAutoFit/>
          </a:bodyPr>
          <a:lstStyle/>
          <a:p>
            <a:r>
              <a:rPr lang="sv-SE" dirty="0" err="1" smtClean="0"/>
              <a:t>nodejs</a:t>
            </a:r>
            <a:endParaRPr lang="sv-SE" dirty="0"/>
          </a:p>
        </p:txBody>
      </p:sp>
      <p:sp>
        <p:nvSpPr>
          <p:cNvPr id="10" name="TextBox 9"/>
          <p:cNvSpPr txBox="1"/>
          <p:nvPr/>
        </p:nvSpPr>
        <p:spPr>
          <a:xfrm>
            <a:off x="2297934" y="3031622"/>
            <a:ext cx="2031325" cy="369332"/>
          </a:xfrm>
          <a:prstGeom prst="rect">
            <a:avLst/>
          </a:prstGeom>
          <a:noFill/>
        </p:spPr>
        <p:txBody>
          <a:bodyPr wrap="none" rtlCol="0">
            <a:spAutoFit/>
          </a:bodyPr>
          <a:lstStyle/>
          <a:p>
            <a:r>
              <a:rPr lang="sv-SE" dirty="0" smtClean="0"/>
              <a:t>Windows Desktop</a:t>
            </a:r>
            <a:endParaRPr lang="sv-SE" dirty="0"/>
          </a:p>
        </p:txBody>
      </p:sp>
      <p:sp>
        <p:nvSpPr>
          <p:cNvPr id="11" name="TextBox 10"/>
          <p:cNvSpPr txBox="1"/>
          <p:nvPr/>
        </p:nvSpPr>
        <p:spPr>
          <a:xfrm>
            <a:off x="1735425" y="4850393"/>
            <a:ext cx="1915909" cy="369332"/>
          </a:xfrm>
          <a:prstGeom prst="rect">
            <a:avLst/>
          </a:prstGeom>
          <a:noFill/>
        </p:spPr>
        <p:txBody>
          <a:bodyPr wrap="none" rtlCol="0">
            <a:spAutoFit/>
          </a:bodyPr>
          <a:lstStyle/>
          <a:p>
            <a:r>
              <a:rPr lang="sv-SE" dirty="0" err="1" smtClean="0"/>
              <a:t>Custom</a:t>
            </a:r>
            <a:r>
              <a:rPr lang="sv-SE" dirty="0" smtClean="0"/>
              <a:t> </a:t>
            </a:r>
            <a:r>
              <a:rPr lang="sv-SE" dirty="0" err="1" smtClean="0"/>
              <a:t>metrices</a:t>
            </a:r>
            <a:endParaRPr lang="sv-SE" dirty="0"/>
          </a:p>
        </p:txBody>
      </p:sp>
      <p:sp>
        <p:nvSpPr>
          <p:cNvPr id="12" name="TextBox 11"/>
          <p:cNvSpPr txBox="1"/>
          <p:nvPr/>
        </p:nvSpPr>
        <p:spPr>
          <a:xfrm>
            <a:off x="2352786" y="4358023"/>
            <a:ext cx="1749197" cy="369332"/>
          </a:xfrm>
          <a:prstGeom prst="rect">
            <a:avLst/>
          </a:prstGeom>
          <a:noFill/>
        </p:spPr>
        <p:txBody>
          <a:bodyPr wrap="none" rtlCol="0">
            <a:spAutoFit/>
          </a:bodyPr>
          <a:lstStyle/>
          <a:p>
            <a:r>
              <a:rPr lang="sv-SE" dirty="0" err="1" smtClean="0"/>
              <a:t>Custom</a:t>
            </a:r>
            <a:r>
              <a:rPr lang="sv-SE" dirty="0" smtClean="0"/>
              <a:t> Events</a:t>
            </a:r>
            <a:endParaRPr lang="sv-SE" dirty="0"/>
          </a:p>
        </p:txBody>
      </p:sp>
      <p:sp>
        <p:nvSpPr>
          <p:cNvPr id="13" name="TextBox 12"/>
          <p:cNvSpPr txBox="1"/>
          <p:nvPr/>
        </p:nvSpPr>
        <p:spPr>
          <a:xfrm>
            <a:off x="5156019" y="4781212"/>
            <a:ext cx="1826141" cy="369332"/>
          </a:xfrm>
          <a:prstGeom prst="rect">
            <a:avLst/>
          </a:prstGeom>
          <a:noFill/>
        </p:spPr>
        <p:txBody>
          <a:bodyPr wrap="none" rtlCol="0">
            <a:spAutoFit/>
          </a:bodyPr>
          <a:lstStyle/>
          <a:p>
            <a:r>
              <a:rPr lang="sv-SE" dirty="0" err="1" smtClean="0"/>
              <a:t>Application</a:t>
            </a:r>
            <a:r>
              <a:rPr lang="sv-SE" dirty="0" smtClean="0"/>
              <a:t> </a:t>
            </a:r>
            <a:r>
              <a:rPr lang="sv-SE" dirty="0" err="1" smtClean="0"/>
              <a:t>Map</a:t>
            </a:r>
            <a:endParaRPr lang="sv-SE" dirty="0"/>
          </a:p>
        </p:txBody>
      </p:sp>
      <p:sp>
        <p:nvSpPr>
          <p:cNvPr id="14" name="TextBox 13"/>
          <p:cNvSpPr txBox="1"/>
          <p:nvPr/>
        </p:nvSpPr>
        <p:spPr>
          <a:xfrm>
            <a:off x="4378364" y="5193211"/>
            <a:ext cx="1253613" cy="369332"/>
          </a:xfrm>
          <a:prstGeom prst="rect">
            <a:avLst/>
          </a:prstGeom>
          <a:noFill/>
        </p:spPr>
        <p:txBody>
          <a:bodyPr wrap="none" rtlCol="0">
            <a:spAutoFit/>
          </a:bodyPr>
          <a:lstStyle/>
          <a:p>
            <a:r>
              <a:rPr lang="sv-SE" dirty="0" smtClean="0"/>
              <a:t>Web Tests</a:t>
            </a:r>
            <a:endParaRPr lang="sv-SE" dirty="0"/>
          </a:p>
        </p:txBody>
      </p:sp>
      <p:sp>
        <p:nvSpPr>
          <p:cNvPr id="15" name="TextBox 14"/>
          <p:cNvSpPr txBox="1"/>
          <p:nvPr/>
        </p:nvSpPr>
        <p:spPr>
          <a:xfrm>
            <a:off x="5616842" y="5428092"/>
            <a:ext cx="2104166" cy="369332"/>
          </a:xfrm>
          <a:prstGeom prst="rect">
            <a:avLst/>
          </a:prstGeom>
          <a:noFill/>
        </p:spPr>
        <p:txBody>
          <a:bodyPr wrap="none" rtlCol="0">
            <a:spAutoFit/>
          </a:bodyPr>
          <a:lstStyle/>
          <a:p>
            <a:r>
              <a:rPr lang="sv-SE" dirty="0" err="1" smtClean="0"/>
              <a:t>Performance</a:t>
            </a:r>
            <a:r>
              <a:rPr lang="sv-SE" dirty="0" smtClean="0"/>
              <a:t> Tests</a:t>
            </a:r>
            <a:endParaRPr lang="sv-SE" dirty="0"/>
          </a:p>
        </p:txBody>
      </p:sp>
      <p:sp>
        <p:nvSpPr>
          <p:cNvPr id="16" name="TextBox 15"/>
          <p:cNvSpPr txBox="1"/>
          <p:nvPr/>
        </p:nvSpPr>
        <p:spPr>
          <a:xfrm>
            <a:off x="3637704" y="4721352"/>
            <a:ext cx="1210588" cy="369332"/>
          </a:xfrm>
          <a:prstGeom prst="rect">
            <a:avLst/>
          </a:prstGeom>
          <a:noFill/>
        </p:spPr>
        <p:txBody>
          <a:bodyPr wrap="none" rtlCol="0">
            <a:spAutoFit/>
          </a:bodyPr>
          <a:lstStyle/>
          <a:p>
            <a:r>
              <a:rPr lang="sv-SE" b="1" dirty="0" err="1" smtClean="0"/>
              <a:t>Analytics</a:t>
            </a:r>
            <a:endParaRPr lang="sv-SE" b="1" dirty="0"/>
          </a:p>
        </p:txBody>
      </p:sp>
      <p:sp>
        <p:nvSpPr>
          <p:cNvPr id="17" name="TextBox 16"/>
          <p:cNvSpPr txBox="1"/>
          <p:nvPr/>
        </p:nvSpPr>
        <p:spPr>
          <a:xfrm>
            <a:off x="4745700" y="4345693"/>
            <a:ext cx="1313245" cy="369332"/>
          </a:xfrm>
          <a:prstGeom prst="rect">
            <a:avLst/>
          </a:prstGeom>
          <a:noFill/>
        </p:spPr>
        <p:txBody>
          <a:bodyPr wrap="none" rtlCol="0">
            <a:spAutoFit/>
          </a:bodyPr>
          <a:lstStyle/>
          <a:p>
            <a:r>
              <a:rPr lang="sv-SE" dirty="0" err="1" smtClean="0"/>
              <a:t>Api</a:t>
            </a:r>
            <a:r>
              <a:rPr lang="sv-SE" dirty="0" smtClean="0"/>
              <a:t> Access</a:t>
            </a:r>
            <a:endParaRPr lang="sv-SE" dirty="0"/>
          </a:p>
        </p:txBody>
      </p:sp>
      <p:sp>
        <p:nvSpPr>
          <p:cNvPr id="19" name="TextBox 18"/>
          <p:cNvSpPr txBox="1"/>
          <p:nvPr/>
        </p:nvSpPr>
        <p:spPr>
          <a:xfrm>
            <a:off x="6125696" y="846138"/>
            <a:ext cx="1261884" cy="646331"/>
          </a:xfrm>
          <a:prstGeom prst="rect">
            <a:avLst/>
          </a:prstGeom>
          <a:noFill/>
        </p:spPr>
        <p:txBody>
          <a:bodyPr wrap="none" rtlCol="0">
            <a:spAutoFit/>
          </a:bodyPr>
          <a:lstStyle/>
          <a:p>
            <a:r>
              <a:rPr lang="sv-SE" b="1" dirty="0" err="1" smtClean="0"/>
              <a:t>Usage</a:t>
            </a:r>
            <a:r>
              <a:rPr lang="sv-SE" dirty="0" smtClean="0"/>
              <a:t> </a:t>
            </a:r>
          </a:p>
          <a:p>
            <a:r>
              <a:rPr lang="sv-SE" dirty="0" err="1" smtClean="0"/>
              <a:t>monitoring</a:t>
            </a:r>
            <a:endParaRPr lang="sv-SE" dirty="0"/>
          </a:p>
        </p:txBody>
      </p:sp>
      <p:sp>
        <p:nvSpPr>
          <p:cNvPr id="20" name="TextBox 19"/>
          <p:cNvSpPr txBox="1"/>
          <p:nvPr/>
        </p:nvSpPr>
        <p:spPr>
          <a:xfrm>
            <a:off x="7568934" y="1419486"/>
            <a:ext cx="1287532" cy="646331"/>
          </a:xfrm>
          <a:prstGeom prst="rect">
            <a:avLst/>
          </a:prstGeom>
          <a:noFill/>
        </p:spPr>
        <p:txBody>
          <a:bodyPr wrap="none" rtlCol="0">
            <a:spAutoFit/>
          </a:bodyPr>
          <a:lstStyle/>
          <a:p>
            <a:r>
              <a:rPr lang="sv-SE" b="1" dirty="0" err="1" smtClean="0"/>
              <a:t>Proactive</a:t>
            </a:r>
            <a:r>
              <a:rPr lang="sv-SE" dirty="0" smtClean="0"/>
              <a:t> </a:t>
            </a:r>
          </a:p>
          <a:p>
            <a:r>
              <a:rPr lang="sv-SE" dirty="0" err="1" smtClean="0"/>
              <a:t>detection</a:t>
            </a:r>
            <a:endParaRPr lang="sv-SE" dirty="0"/>
          </a:p>
        </p:txBody>
      </p:sp>
      <p:sp>
        <p:nvSpPr>
          <p:cNvPr id="21" name="TextBox 20"/>
          <p:cNvSpPr txBox="1"/>
          <p:nvPr/>
        </p:nvSpPr>
        <p:spPr>
          <a:xfrm>
            <a:off x="3780188" y="5628730"/>
            <a:ext cx="1915909" cy="369332"/>
          </a:xfrm>
          <a:prstGeom prst="rect">
            <a:avLst/>
          </a:prstGeom>
          <a:noFill/>
        </p:spPr>
        <p:txBody>
          <a:bodyPr wrap="none" rtlCol="0">
            <a:spAutoFit/>
          </a:bodyPr>
          <a:lstStyle/>
          <a:p>
            <a:r>
              <a:rPr lang="sv-SE" b="1" dirty="0" err="1" smtClean="0"/>
              <a:t>Metrics</a:t>
            </a:r>
            <a:r>
              <a:rPr lang="sv-SE" dirty="0" smtClean="0"/>
              <a:t> Explorer</a:t>
            </a:r>
            <a:endParaRPr lang="sv-SE" dirty="0"/>
          </a:p>
        </p:txBody>
      </p:sp>
      <p:sp>
        <p:nvSpPr>
          <p:cNvPr id="22" name="TextBox 21"/>
          <p:cNvSpPr txBox="1"/>
          <p:nvPr/>
        </p:nvSpPr>
        <p:spPr>
          <a:xfrm>
            <a:off x="4455876" y="1507137"/>
            <a:ext cx="1415772" cy="646331"/>
          </a:xfrm>
          <a:prstGeom prst="rect">
            <a:avLst/>
          </a:prstGeom>
          <a:noFill/>
        </p:spPr>
        <p:txBody>
          <a:bodyPr wrap="none" rtlCol="0">
            <a:spAutoFit/>
          </a:bodyPr>
          <a:lstStyle/>
          <a:p>
            <a:r>
              <a:rPr lang="sv-SE" dirty="0" smtClean="0"/>
              <a:t>Instrument </a:t>
            </a:r>
          </a:p>
          <a:p>
            <a:r>
              <a:rPr lang="sv-SE" dirty="0" err="1" smtClean="0"/>
              <a:t>existing</a:t>
            </a:r>
            <a:r>
              <a:rPr lang="sv-SE" dirty="0" smtClean="0"/>
              <a:t> </a:t>
            </a:r>
            <a:r>
              <a:rPr lang="sv-SE" dirty="0" err="1" smtClean="0"/>
              <a:t>app</a:t>
            </a:r>
            <a:endParaRPr lang="sv-SE" dirty="0"/>
          </a:p>
        </p:txBody>
      </p:sp>
      <p:sp>
        <p:nvSpPr>
          <p:cNvPr id="23" name="TextBox 22"/>
          <p:cNvSpPr txBox="1"/>
          <p:nvPr/>
        </p:nvSpPr>
        <p:spPr>
          <a:xfrm>
            <a:off x="2392687" y="5297828"/>
            <a:ext cx="1697901" cy="369332"/>
          </a:xfrm>
          <a:prstGeom prst="rect">
            <a:avLst/>
          </a:prstGeom>
          <a:noFill/>
        </p:spPr>
        <p:txBody>
          <a:bodyPr wrap="none" rtlCol="0">
            <a:spAutoFit/>
          </a:bodyPr>
          <a:lstStyle/>
          <a:p>
            <a:r>
              <a:rPr lang="sv-SE" dirty="0" smtClean="0"/>
              <a:t>Server Monitor</a:t>
            </a:r>
            <a:endParaRPr lang="sv-SE" dirty="0"/>
          </a:p>
        </p:txBody>
      </p:sp>
      <p:sp>
        <p:nvSpPr>
          <p:cNvPr id="24" name="TextBox 23"/>
          <p:cNvSpPr txBox="1"/>
          <p:nvPr/>
        </p:nvSpPr>
        <p:spPr>
          <a:xfrm>
            <a:off x="635214" y="3378609"/>
            <a:ext cx="1954381" cy="369332"/>
          </a:xfrm>
          <a:prstGeom prst="rect">
            <a:avLst/>
          </a:prstGeom>
          <a:noFill/>
        </p:spPr>
        <p:txBody>
          <a:bodyPr wrap="none" rtlCol="0">
            <a:spAutoFit/>
          </a:bodyPr>
          <a:lstStyle/>
          <a:p>
            <a:r>
              <a:rPr lang="sv-SE" dirty="0" smtClean="0"/>
              <a:t>Windows Service</a:t>
            </a:r>
            <a:endParaRPr lang="sv-SE" dirty="0"/>
          </a:p>
        </p:txBody>
      </p:sp>
      <p:sp>
        <p:nvSpPr>
          <p:cNvPr id="25" name="TextBox 24"/>
          <p:cNvSpPr txBox="1"/>
          <p:nvPr/>
        </p:nvSpPr>
        <p:spPr>
          <a:xfrm>
            <a:off x="6027400" y="1574382"/>
            <a:ext cx="1458476" cy="646331"/>
          </a:xfrm>
          <a:prstGeom prst="rect">
            <a:avLst/>
          </a:prstGeom>
          <a:noFill/>
        </p:spPr>
        <p:txBody>
          <a:bodyPr wrap="none" rtlCol="0">
            <a:spAutoFit/>
          </a:bodyPr>
          <a:lstStyle/>
          <a:p>
            <a:r>
              <a:rPr lang="sv-SE" b="1" dirty="0" err="1" smtClean="0"/>
              <a:t>Availability</a:t>
            </a:r>
            <a:r>
              <a:rPr lang="sv-SE" dirty="0" smtClean="0"/>
              <a:t> </a:t>
            </a:r>
          </a:p>
          <a:p>
            <a:r>
              <a:rPr lang="sv-SE" dirty="0" err="1" smtClean="0"/>
              <a:t>monitoring</a:t>
            </a:r>
            <a:endParaRPr lang="sv-SE" dirty="0"/>
          </a:p>
        </p:txBody>
      </p:sp>
      <p:sp>
        <p:nvSpPr>
          <p:cNvPr id="26" name="TextBox 25"/>
          <p:cNvSpPr txBox="1"/>
          <p:nvPr/>
        </p:nvSpPr>
        <p:spPr>
          <a:xfrm>
            <a:off x="1472507" y="1373420"/>
            <a:ext cx="710451" cy="369332"/>
          </a:xfrm>
          <a:prstGeom prst="rect">
            <a:avLst/>
          </a:prstGeom>
          <a:noFill/>
        </p:spPr>
        <p:txBody>
          <a:bodyPr wrap="none" rtlCol="0">
            <a:spAutoFit/>
          </a:bodyPr>
          <a:lstStyle/>
          <a:p>
            <a:r>
              <a:rPr lang="sv-SE" dirty="0" smtClean="0"/>
              <a:t>WCF</a:t>
            </a:r>
            <a:endParaRPr lang="sv-SE" dirty="0"/>
          </a:p>
        </p:txBody>
      </p:sp>
      <p:sp>
        <p:nvSpPr>
          <p:cNvPr id="27" name="Rectangle 26"/>
          <p:cNvSpPr/>
          <p:nvPr/>
        </p:nvSpPr>
        <p:spPr>
          <a:xfrm>
            <a:off x="323528" y="6257390"/>
            <a:ext cx="9108504" cy="523220"/>
          </a:xfrm>
          <a:prstGeom prst="rect">
            <a:avLst/>
          </a:prstGeom>
        </p:spPr>
        <p:txBody>
          <a:bodyPr wrap="square">
            <a:spAutoFit/>
          </a:bodyPr>
          <a:lstStyle/>
          <a:p>
            <a:pPr marL="285750" indent="-285750">
              <a:buFont typeface="Arial" panose="020B0604020202020204" pitchFamily="34" charset="0"/>
              <a:buChar char="•"/>
            </a:pPr>
            <a:r>
              <a:rPr lang="sv-SE" sz="1400" dirty="0" smtClean="0">
                <a:hlinkClick r:id="rId2"/>
              </a:rPr>
              <a:t>https</a:t>
            </a:r>
            <a:r>
              <a:rPr lang="sv-SE" sz="1400" dirty="0">
                <a:hlinkClick r:id="rId2"/>
              </a:rPr>
              <a:t>://azure.microsoft.com/en-us/documentation/articles/app-insights-platforms</a:t>
            </a:r>
            <a:r>
              <a:rPr lang="sv-SE" sz="1400" dirty="0" smtClean="0">
                <a:hlinkClick r:id="rId2"/>
              </a:rPr>
              <a:t>/</a:t>
            </a:r>
            <a:endParaRPr lang="sv-SE" sz="1400" dirty="0" smtClean="0"/>
          </a:p>
          <a:p>
            <a:pPr marL="285750" indent="-285750">
              <a:buFont typeface="Arial" panose="020B0604020202020204" pitchFamily="34" charset="0"/>
              <a:buChar char="•"/>
            </a:pPr>
            <a:r>
              <a:rPr lang="sv-SE" sz="1400" dirty="0">
                <a:hlinkClick r:id="rId3"/>
              </a:rPr>
              <a:t>https://</a:t>
            </a:r>
            <a:r>
              <a:rPr lang="sv-SE" sz="1400" dirty="0" smtClean="0">
                <a:hlinkClick r:id="rId3"/>
              </a:rPr>
              <a:t>github.com/search?q=org%3AMicrosoft+applicationinsight</a:t>
            </a:r>
            <a:r>
              <a:rPr lang="sv-SE" sz="1400" dirty="0" smtClean="0"/>
              <a:t> </a:t>
            </a:r>
            <a:endParaRPr lang="sv-SE" sz="1400" dirty="0"/>
          </a:p>
        </p:txBody>
      </p:sp>
      <p:sp>
        <p:nvSpPr>
          <p:cNvPr id="28" name="TextBox 27"/>
          <p:cNvSpPr txBox="1"/>
          <p:nvPr/>
        </p:nvSpPr>
        <p:spPr>
          <a:xfrm>
            <a:off x="1612405" y="2113627"/>
            <a:ext cx="2403222" cy="369332"/>
          </a:xfrm>
          <a:prstGeom prst="rect">
            <a:avLst/>
          </a:prstGeom>
          <a:noFill/>
        </p:spPr>
        <p:txBody>
          <a:bodyPr wrap="none" rtlCol="0">
            <a:spAutoFit/>
          </a:bodyPr>
          <a:lstStyle/>
          <a:p>
            <a:r>
              <a:rPr lang="sv-SE" dirty="0" err="1" smtClean="0"/>
              <a:t>Azure</a:t>
            </a:r>
            <a:r>
              <a:rPr lang="sv-SE" dirty="0" smtClean="0"/>
              <a:t> Cloud Services</a:t>
            </a:r>
            <a:endParaRPr lang="sv-SE" dirty="0"/>
          </a:p>
        </p:txBody>
      </p:sp>
      <p:sp>
        <p:nvSpPr>
          <p:cNvPr id="29" name="TextBox 28"/>
          <p:cNvSpPr txBox="1"/>
          <p:nvPr/>
        </p:nvSpPr>
        <p:spPr>
          <a:xfrm>
            <a:off x="6313479" y="3062415"/>
            <a:ext cx="1595309" cy="369332"/>
          </a:xfrm>
          <a:prstGeom prst="rect">
            <a:avLst/>
          </a:prstGeom>
          <a:noFill/>
        </p:spPr>
        <p:txBody>
          <a:bodyPr wrap="none" rtlCol="0">
            <a:spAutoFit/>
          </a:bodyPr>
          <a:lstStyle/>
          <a:p>
            <a:r>
              <a:rPr lang="sv-SE" b="1" dirty="0" err="1" smtClean="0"/>
              <a:t>Performance</a:t>
            </a:r>
            <a:endParaRPr lang="sv-SE" b="1" dirty="0"/>
          </a:p>
        </p:txBody>
      </p:sp>
      <p:sp>
        <p:nvSpPr>
          <p:cNvPr id="30" name="TextBox 29"/>
          <p:cNvSpPr txBox="1"/>
          <p:nvPr/>
        </p:nvSpPr>
        <p:spPr>
          <a:xfrm>
            <a:off x="5360757" y="2318919"/>
            <a:ext cx="1223412" cy="646331"/>
          </a:xfrm>
          <a:prstGeom prst="rect">
            <a:avLst/>
          </a:prstGeom>
          <a:noFill/>
        </p:spPr>
        <p:txBody>
          <a:bodyPr wrap="none" rtlCol="0">
            <a:spAutoFit/>
          </a:bodyPr>
          <a:lstStyle/>
          <a:p>
            <a:r>
              <a:rPr lang="sv-SE" dirty="0" smtClean="0"/>
              <a:t>Server </a:t>
            </a:r>
          </a:p>
          <a:p>
            <a:r>
              <a:rPr lang="sv-SE" dirty="0" smtClean="0"/>
              <a:t>and </a:t>
            </a:r>
            <a:r>
              <a:rPr lang="sv-SE" dirty="0" err="1" smtClean="0"/>
              <a:t>Client</a:t>
            </a:r>
            <a:endParaRPr lang="sv-SE" dirty="0"/>
          </a:p>
        </p:txBody>
      </p:sp>
      <p:sp>
        <p:nvSpPr>
          <p:cNvPr id="31" name="TextBox 30"/>
          <p:cNvSpPr txBox="1"/>
          <p:nvPr/>
        </p:nvSpPr>
        <p:spPr>
          <a:xfrm>
            <a:off x="2297934" y="1317137"/>
            <a:ext cx="659155" cy="369332"/>
          </a:xfrm>
          <a:prstGeom prst="rect">
            <a:avLst/>
          </a:prstGeom>
          <a:noFill/>
        </p:spPr>
        <p:txBody>
          <a:bodyPr wrap="none" rtlCol="0">
            <a:spAutoFit/>
          </a:bodyPr>
          <a:lstStyle/>
          <a:p>
            <a:r>
              <a:rPr lang="sv-SE" dirty="0" smtClean="0"/>
              <a:t>PHP</a:t>
            </a:r>
            <a:endParaRPr lang="sv-SE" dirty="0"/>
          </a:p>
        </p:txBody>
      </p:sp>
      <p:sp>
        <p:nvSpPr>
          <p:cNvPr id="32" name="TextBox 31"/>
          <p:cNvSpPr txBox="1"/>
          <p:nvPr/>
        </p:nvSpPr>
        <p:spPr>
          <a:xfrm>
            <a:off x="2775978" y="3427571"/>
            <a:ext cx="902811" cy="369332"/>
          </a:xfrm>
          <a:prstGeom prst="rect">
            <a:avLst/>
          </a:prstGeom>
          <a:noFill/>
        </p:spPr>
        <p:txBody>
          <a:bodyPr wrap="none" rtlCol="0">
            <a:spAutoFit/>
          </a:bodyPr>
          <a:lstStyle/>
          <a:p>
            <a:r>
              <a:rPr lang="sv-SE" dirty="0" err="1" smtClean="0"/>
              <a:t>Python</a:t>
            </a:r>
            <a:endParaRPr lang="sv-SE" dirty="0"/>
          </a:p>
        </p:txBody>
      </p:sp>
      <p:sp>
        <p:nvSpPr>
          <p:cNvPr id="33" name="TextBox 32"/>
          <p:cNvSpPr txBox="1"/>
          <p:nvPr/>
        </p:nvSpPr>
        <p:spPr>
          <a:xfrm>
            <a:off x="632479" y="1406707"/>
            <a:ext cx="723275" cy="369332"/>
          </a:xfrm>
          <a:prstGeom prst="rect">
            <a:avLst/>
          </a:prstGeom>
          <a:noFill/>
        </p:spPr>
        <p:txBody>
          <a:bodyPr wrap="none" rtlCol="0">
            <a:spAutoFit/>
          </a:bodyPr>
          <a:lstStyle/>
          <a:p>
            <a:r>
              <a:rPr lang="sv-SE" dirty="0" smtClean="0"/>
              <a:t>Ruby</a:t>
            </a:r>
            <a:endParaRPr lang="sv-SE" dirty="0"/>
          </a:p>
        </p:txBody>
      </p:sp>
      <p:sp>
        <p:nvSpPr>
          <p:cNvPr id="34" name="TextBox 33"/>
          <p:cNvSpPr txBox="1"/>
          <p:nvPr/>
        </p:nvSpPr>
        <p:spPr>
          <a:xfrm>
            <a:off x="6871827" y="2377457"/>
            <a:ext cx="1762021" cy="646331"/>
          </a:xfrm>
          <a:prstGeom prst="rect">
            <a:avLst/>
          </a:prstGeom>
          <a:noFill/>
        </p:spPr>
        <p:txBody>
          <a:bodyPr wrap="none" rtlCol="0">
            <a:spAutoFit/>
          </a:bodyPr>
          <a:lstStyle/>
          <a:p>
            <a:r>
              <a:rPr lang="sv-SE" b="1" dirty="0" err="1" smtClean="0"/>
              <a:t>Diagnostics</a:t>
            </a:r>
            <a:r>
              <a:rPr lang="sv-SE" dirty="0" smtClean="0"/>
              <a:t> </a:t>
            </a:r>
          </a:p>
          <a:p>
            <a:r>
              <a:rPr lang="sv-SE" dirty="0" smtClean="0"/>
              <a:t>and </a:t>
            </a:r>
            <a:r>
              <a:rPr lang="sv-SE" dirty="0" err="1" smtClean="0"/>
              <a:t>Exceptions</a:t>
            </a:r>
            <a:endParaRPr lang="sv-SE" dirty="0"/>
          </a:p>
        </p:txBody>
      </p:sp>
      <p:pic>
        <p:nvPicPr>
          <p:cNvPr id="35" name="Picture 34"/>
          <p:cNvPicPr>
            <a:picLocks noChangeAspect="1"/>
          </p:cNvPicPr>
          <p:nvPr/>
        </p:nvPicPr>
        <p:blipFill>
          <a:blip r:embed="rId4"/>
          <a:stretch>
            <a:fillRect/>
          </a:stretch>
        </p:blipFill>
        <p:spPr>
          <a:xfrm>
            <a:off x="7884368" y="140165"/>
            <a:ext cx="930063" cy="1048498"/>
          </a:xfrm>
          <a:prstGeom prst="rect">
            <a:avLst/>
          </a:prstGeom>
        </p:spPr>
      </p:pic>
    </p:spTree>
    <p:extLst>
      <p:ext uri="{BB962C8B-B14F-4D97-AF65-F5344CB8AC3E}">
        <p14:creationId xmlns:p14="http://schemas.microsoft.com/office/powerpoint/2010/main" val="35130393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Template Techta">
  <a:themeElements>
    <a:clrScheme name="Solidify mall">
      <a:dk1>
        <a:srgbClr val="000000"/>
      </a:dk1>
      <a:lt1>
        <a:srgbClr val="FFFFFF"/>
      </a:lt1>
      <a:dk2>
        <a:srgbClr val="000000"/>
      </a:dk2>
      <a:lt2>
        <a:srgbClr val="FFFFFF"/>
      </a:lt2>
      <a:accent1>
        <a:srgbClr val="EF8F1C"/>
      </a:accent1>
      <a:accent2>
        <a:srgbClr val="930063"/>
      </a:accent2>
      <a:accent3>
        <a:srgbClr val="684F98"/>
      </a:accent3>
      <a:accent4>
        <a:srgbClr val="40B0E2"/>
      </a:accent4>
      <a:accent5>
        <a:srgbClr val="7ABF50"/>
      </a:accent5>
      <a:accent6>
        <a:srgbClr val="FFFFFF"/>
      </a:accent6>
      <a:hlink>
        <a:srgbClr val="40B0E2"/>
      </a:hlink>
      <a:folHlink>
        <a:srgbClr val="7ABF50"/>
      </a:folHlink>
    </a:clrScheme>
    <a:fontScheme name="Solidify">
      <a:majorFont>
        <a:latin typeface="Gill Sans MT Pro Book"/>
        <a:ea typeface=""/>
        <a:cs typeface=""/>
      </a:majorFont>
      <a:minorFont>
        <a:latin typeface="Gill Sans MT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 vit [Read-Only]" id="{DA5A091D-D0F1-4AFA-B15F-79195A927178}" vid="{0DA7C389-86F7-4488-97D4-AC3D94CC4302}"/>
    </a:ext>
  </a:extLst>
</a:theme>
</file>

<file path=ppt/theme/theme2.xml><?xml version="1.0" encoding="utf-8"?>
<a:theme xmlns:a="http://schemas.openxmlformats.org/drawingml/2006/main" name="10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99E75295D0315548A146D9F98E24C799" ma:contentTypeVersion="2" ma:contentTypeDescription="Skapa ett nytt dokument." ma:contentTypeScope="" ma:versionID="82ffe36611c8592104121fdbf826e8f5">
  <xsd:schema xmlns:xsd="http://www.w3.org/2001/XMLSchema" xmlns:xs="http://www.w3.org/2001/XMLSchema" xmlns:p="http://schemas.microsoft.com/office/2006/metadata/properties" xmlns:ns2="83da2311-be58-49df-8e62-7f4d4042504e" targetNamespace="http://schemas.microsoft.com/office/2006/metadata/properties" ma:root="true" ma:fieldsID="a701279fb1c9cc2b30ecba14a1a6e87f" ns2:_="">
    <xsd:import namespace="83da2311-be58-49df-8e62-7f4d4042504e"/>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da2311-be58-49df-8e62-7f4d4042504e" elementFormDefault="qualified">
    <xsd:import namespace="http://schemas.microsoft.com/office/2006/documentManagement/types"/>
    <xsd:import namespace="http://schemas.microsoft.com/office/infopath/2007/PartnerControls"/>
    <xsd:element name="SharedWithUsers" ma:index="8" nillable="true" ma:displayName="Delat med"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lat med information"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487F4FE-B609-4C68-A89D-E3737719D061}">
  <ds:schemaRefs>
    <ds:schemaRef ds:uri="http://schemas.microsoft.com/sharepoint/v3/contenttype/forms"/>
  </ds:schemaRefs>
</ds:datastoreItem>
</file>

<file path=customXml/itemProps2.xml><?xml version="1.0" encoding="utf-8"?>
<ds:datastoreItem xmlns:ds="http://schemas.openxmlformats.org/officeDocument/2006/customXml" ds:itemID="{43B754B0-CFD9-4CCB-9081-C6BD86FDCD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da2311-be58-49df-8e62-7f4d404250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60EE93-D9FF-4A8C-8C86-F4DD4CA217E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da2311-be58-49df-8e62-7f4d4042504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AppInsightForStartups</Template>
  <TotalTime>5407</TotalTime>
  <Words>652</Words>
  <Application>Microsoft Office PowerPoint</Application>
  <PresentationFormat>On-screen Show (4:3)</PresentationFormat>
  <Paragraphs>121</Paragraphs>
  <Slides>13</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Arial</vt:lpstr>
      <vt:lpstr>Calibri</vt:lpstr>
      <vt:lpstr>Garamond</vt:lpstr>
      <vt:lpstr>Gill Sans MT Pro Light</vt:lpstr>
      <vt:lpstr>Segoe UI</vt:lpstr>
      <vt:lpstr>Segoe UI Light</vt:lpstr>
      <vt:lpstr>Segoe UI Semibold</vt:lpstr>
      <vt:lpstr>Tahoma</vt:lpstr>
      <vt:lpstr>Wingdings</vt:lpstr>
      <vt:lpstr>Template Techta</vt:lpstr>
      <vt:lpstr>10_MSVID_White_16x9_2012-08-18</vt:lpstr>
      <vt:lpstr>Lightning Talk: Application Performance Monitoring, Insights and Diagnostics using Application Insights</vt:lpstr>
      <vt:lpstr>What is Application Insights?</vt:lpstr>
      <vt:lpstr>PowerPoint Presentation</vt:lpstr>
      <vt:lpstr>PowerPoint Presentation</vt:lpstr>
      <vt:lpstr>Demo: Implementation, Configuration and Analytics</vt:lpstr>
      <vt:lpstr>Getting started</vt:lpstr>
      <vt:lpstr>PowerPoint Presentation</vt:lpstr>
      <vt:lpstr>PowerPoint Presentation</vt:lpstr>
      <vt:lpstr>Platforms and Features</vt:lpstr>
      <vt:lpstr>More …</vt:lpstr>
      <vt:lpstr>Pricing (end of august)</vt:lpstr>
      <vt:lpstr>Pros and Cons</vt:lpstr>
      <vt:lpstr>Demo details to replicate</vt:lpstr>
    </vt:vector>
  </TitlesOfParts>
  <Company>Transcendent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Taavi Koosaar</dc:creator>
  <cp:lastModifiedBy>Taavi Koosaar</cp:lastModifiedBy>
  <cp:revision>79</cp:revision>
  <dcterms:created xsi:type="dcterms:W3CDTF">2016-08-11T08:50:51Z</dcterms:created>
  <dcterms:modified xsi:type="dcterms:W3CDTF">2016-10-25T18:19:12Z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0x01010099E75295D0315548A146D9F98E24C799</vt:lpwstr>
  </property>
</Properties>
</file>