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ollab.amplifiedit.com/topic/2881-%F0%9F%9A%A8-primary-admin-email-action-required-access-to-third-party-applications-is-changing-for-users-designated-as-under-18-%F0%9F%9A%A8-61923"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dmin.google.com/u/0/ac/owl/reviewapps/intro?hl=en" TargetMode="External" /><Relationship Id="rId3" Type="http://schemas.openxmlformats.org/officeDocument/2006/relationships/hyperlink" Target="https://www.youtube.com/watch?v=jAlmZ_lwr_Q&amp;t=2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API Controls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Hey there, Google Admins! We’re on the cusp of significant shifts in </a:t>
            </a:r>
            <a:r>
              <a:rPr b="1"/>
              <a:t>Google’s API control settings for users under 18</a:t>
            </a:r>
            <a:r>
              <a:rPr/>
              <a:t>, set to shake things up this coming October. This is a noteworthy moment, especially for schools that haven’t yet fine-tuned their API Control settings. And for those who think they’re one step ahead, hold on! A slew of fresh updates and changes have already landed in the admin console, causing ripples of impact.</a:t>
            </a:r>
          </a:p>
          <a:p>
            <a:pPr lvl="0" indent="0" marL="0">
              <a:buNone/>
            </a:pPr>
            <a:r>
              <a:rPr/>
              <a:t>With the flurry of updates to the API Controls section in the admin console over the past couple of years, it’s time to take a breather and review the API controls, nail down best practices, identify necessary actions, and map out the route to get there.</a:t>
            </a:r>
          </a:p>
          <a:p>
            <a:pPr lvl="0" indent="0" marL="0">
              <a:spcBef>
                <a:spcPts val="3000"/>
              </a:spcBef>
              <a:buNone/>
            </a:pPr>
            <a:r>
              <a:rPr b="1"/>
              <a:t>TL;DR</a:t>
            </a:r>
          </a:p>
          <a:p>
            <a:pPr lvl="0" indent="0" marL="0">
              <a:buNone/>
            </a:pPr>
            <a:r>
              <a:rPr/>
              <a:t>Google is pushing us towards a Trusted List approach for OAuth Apps, which will be implemented in October. Google Admins need to set up the trusted list and confirm settings before then.</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the Updates</a:t>
            </a:r>
          </a:p>
        </p:txBody>
      </p:sp>
      <p:sp>
        <p:nvSpPr>
          <p:cNvPr id="3" name="Content Placeholder 2"/>
          <p:cNvSpPr>
            <a:spLocks noGrp="1"/>
          </p:cNvSpPr>
          <p:nvPr>
            <p:ph idx="1"/>
          </p:nvPr>
        </p:nvSpPr>
        <p:spPr/>
        <p:txBody>
          <a:bodyPr/>
          <a:lstStyle/>
          <a:p>
            <a:pPr lvl="0" indent="0" marL="0">
              <a:buNone/>
            </a:pPr>
            <a:r>
              <a:rPr/>
              <a:t>Google notified primary admins on June 19th, 2023, announcing new API Controls, changes in behavior for users under 18 regarding their access to third-party apps, and a requirement to review and confirm access settings to third-party apps by Oct. 23rd, 2023.</a:t>
            </a:r>
          </a:p>
          <a:p>
            <a:pPr lvl="0" indent="0" marL="1270000">
              <a:buNone/>
            </a:pPr>
            <a:r>
              <a:rPr sz="2000" b="1"/>
              <a:t>Takeaway</a:t>
            </a:r>
          </a:p>
          <a:p>
            <a:pPr lvl="0" indent="0" marL="1270000">
              <a:buNone/>
            </a:pPr>
            <a:r>
              <a:rPr sz="2000"/>
              <a:t>Google is making domains go to an OAuth App “Trusted List” for under 18 before Oct. 23rd, 2023 or students will lose access to OAuth apps. Read the </a:t>
            </a:r>
            <a:r>
              <a:rPr sz="2000">
                <a:hlinkClick r:id="rId2"/>
              </a:rPr>
              <a:t>full email</a:t>
            </a:r>
          </a:p>
          <a:p>
            <a:pPr lvl="0" indent="0" marL="0">
              <a:spcBef>
                <a:spcPts val="3000"/>
              </a:spcBef>
              <a:buNone/>
            </a:pPr>
            <a:r>
              <a:rPr b="1"/>
              <a:t>Immediate Impact</a:t>
            </a:r>
          </a:p>
          <a:p>
            <a:pPr lvl="0" indent="0" marL="0">
              <a:buNone/>
            </a:pPr>
            <a:r>
              <a:rPr/>
              <a:t>Previously accessed apps should not be affected until October 23rd. Google has “configured” previously accessed apps from under 18 as limited.</a:t>
            </a:r>
          </a:p>
          <a:p>
            <a:pPr lvl="0" indent="0" marL="1270000">
              <a:buNone/>
            </a:pPr>
            <a:r>
              <a:rPr sz="2000" b="1"/>
              <a:t>Note</a:t>
            </a:r>
          </a:p>
          <a:p>
            <a:pPr lvl="0" indent="0" marL="1270000">
              <a:buNone/>
            </a:pPr>
            <a:r>
              <a:rPr sz="2000"/>
              <a:t>This is why you are seeing a lot more “configured apps”</a:t>
            </a:r>
          </a:p>
          <a:p>
            <a:pPr lvl="0" indent="0" marL="0">
              <a:buNone/>
            </a:pPr>
            <a:r>
              <a:rPr/>
              <a:t>Any “new” app can not be accessed by under 18 and the user can “Request” the app.</a:t>
            </a:r>
          </a:p>
          <a:p>
            <a:pPr lvl="0" indent="0" marL="1270000">
              <a:buNone/>
            </a:pPr>
            <a:r>
              <a:rPr sz="2000" b="1"/>
              <a:t>Note</a:t>
            </a:r>
          </a:p>
          <a:p>
            <a:pPr lvl="0" indent="0" marL="1270000">
              <a:buNone/>
            </a:pPr>
            <a:r>
              <a:rPr sz="2000"/>
              <a:t>This is why you’re seeing requests (from students)</a:t>
            </a:r>
          </a:p>
          <a:p>
            <a:pPr lvl="0" indent="0" marL="0">
              <a:buNone/>
            </a:pPr>
          </a:p>
          <a:p>
            <a:pPr lvl="0" indent="0" marL="1270000">
              <a:buNone/>
            </a:pPr>
            <a:r>
              <a:rPr sz="2000"/>
              <a:t>“It’s like Google did the “Stop the bleed” approach for students for you.”</a:t>
            </a:r>
          </a:p>
          <a:p>
            <a:pPr lvl="0" indent="0" marL="1270000">
              <a:buNone/>
            </a:pPr>
            <a:r>
              <a:rPr sz="2000" i="1"/>
              <a:t>- Melissa Benson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 Controls</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When users sign in to third-party apps using the “Sign in with Google” option (single sign-on), you can control how those third-party apps access your organization’s Google data.</a:t>
            </a:r>
          </a:p>
          <a:p>
            <a:pPr lvl="0" indent="0" marL="0">
              <a:buNone/>
            </a:pPr>
            <a:r>
              <a:rPr b="1"/>
              <a:t>API Controls Section:</a:t>
            </a:r>
          </a:p>
          <a:p>
            <a:pPr lvl="0" indent="0" marL="0">
              <a:buNone/>
            </a:pPr>
            <a:r>
              <a:rPr>
                <a:latin typeface="Courier"/>
              </a:rPr>
              <a:t>Security &gt; Access and data controls &gt; API Controls</a:t>
            </a:r>
          </a:p>
          <a:p>
            <a:pPr lvl="0" indent="0" marL="0">
              <a:buNone/>
            </a:pPr>
            <a:r>
              <a:rPr b="1"/>
              <a:t>Manage Third Party Apps:</a:t>
            </a:r>
          </a:p>
          <a:p>
            <a:pPr lvl="0" indent="0" marL="0">
              <a:buNone/>
            </a:pPr>
            <a:r>
              <a:rPr>
                <a:latin typeface="Courier"/>
              </a:rPr>
              <a:t>Security &gt; Access and data controls &gt; API Controls &gt; Manage Third-Party Apps</a:t>
            </a:r>
          </a:p>
          <a:p>
            <a:pPr lvl="0" indent="0" marL="0">
              <a:spcBef>
                <a:spcPts val="3000"/>
              </a:spcBef>
              <a:buNone/>
            </a:pPr>
            <a:r>
              <a:rPr b="1"/>
              <a:t>Best Practices</a:t>
            </a:r>
          </a:p>
          <a:p>
            <a:pPr lvl="0" indent="0" marL="0">
              <a:buNone/>
            </a:pPr>
            <a:r>
              <a:rPr b="1"/>
              <a:t>Students:</a:t>
            </a:r>
            <a:r>
              <a:rPr/>
              <a:t> (Default) Don’t allow users to access any third-party apps</a:t>
            </a:r>
          </a:p>
          <a:p>
            <a:pPr lvl="0" indent="0" marL="0">
              <a:buNone/>
            </a:pPr>
            <a:r>
              <a:rPr b="1"/>
              <a:t>Staff:</a:t>
            </a:r>
            <a:r>
              <a:rPr/>
              <a:t> This needs to be discussed by the school. Be consistent with your other app policies. It’s best to lean towards a more controlled app approval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Actions</a:t>
            </a:r>
          </a:p>
        </p:txBody>
      </p:sp>
      <p:sp>
        <p:nvSpPr>
          <p:cNvPr id="3" name="Content Placeholder 2"/>
          <p:cNvSpPr>
            <a:spLocks noGrp="1"/>
          </p:cNvSpPr>
          <p:nvPr>
            <p:ph idx="1"/>
          </p:nvPr>
        </p:nvSpPr>
        <p:spPr/>
        <p:txBody>
          <a:bodyPr/>
          <a:lstStyle/>
          <a:p>
            <a:pPr lvl="0" indent="0" marL="0">
              <a:buNone/>
            </a:pPr>
            <a:r>
              <a:rPr b="1"/>
              <a:t>The process boils down to two actions: </a:t>
            </a:r>
            <a:r>
              <a:rPr b="1">
                <a:latin typeface="Courier"/>
              </a:rPr>
              <a:t>Configure</a:t>
            </a:r>
            <a:r>
              <a:rPr b="1"/>
              <a:t> and </a:t>
            </a:r>
            <a:r>
              <a:rPr b="1">
                <a:latin typeface="Courier"/>
              </a:rPr>
              <a:t>Confirm</a:t>
            </a:r>
            <a:r>
              <a:rPr b="1"/>
              <a:t>.</a:t>
            </a:r>
          </a:p>
          <a:p>
            <a:pPr lvl="0" indent="0" marL="0">
              <a:buNone/>
            </a:pPr>
          </a:p>
          <a:p>
            <a:pPr lvl="0" indent="0" marL="0">
              <a:spcBef>
                <a:spcPts val="3000"/>
              </a:spcBef>
              <a:buNone/>
            </a:pPr>
            <a:r>
              <a:rPr b="1"/>
              <a:t>Configure</a:t>
            </a:r>
          </a:p>
          <a:p>
            <a:pPr lvl="0" indent="0" marL="1270000">
              <a:buNone/>
            </a:pPr>
            <a:r>
              <a:rPr sz="2000" b="1"/>
              <a:t>Important</a:t>
            </a:r>
          </a:p>
          <a:p>
            <a:pPr lvl="0" indent="0" marL="1270000">
              <a:buNone/>
            </a:pPr>
            <a:r>
              <a:rPr sz="2000"/>
              <a:t>Configure a trusted list of OAuth apps: This is a significant task as most schools see hundreds and thousands of accessed apps.</a:t>
            </a:r>
          </a:p>
          <a:p>
            <a:pPr lvl="0" indent="-342900" marL="342900">
              <a:buAutoNum type="arabicPeriod"/>
            </a:pPr>
            <a:r>
              <a:rPr/>
              <a:t>Go through the configured apps (marked as “limited”) and trust or block them. (remember, Google “configured” previously accessed apps for under 18 as limited)</a:t>
            </a:r>
          </a:p>
          <a:p>
            <a:pPr lvl="0" indent="-342900" marL="342900">
              <a:buAutoNum type="arabicPeriod"/>
            </a:pPr>
            <a:r>
              <a:rPr/>
              <a:t>Figure out how to handle the incoming app requests.</a:t>
            </a:r>
          </a:p>
          <a:p>
            <a:pPr lvl="0" indent="-342900" marL="342900">
              <a:buAutoNum type="arabicPeriod"/>
            </a:pPr>
            <a:r>
              <a:rPr/>
              <a:t>Look at all of the rest of the accessed apps and create our trusted list for the rest of our users. (this would be addressing the trusted list for over 18)</a:t>
            </a:r>
          </a:p>
          <a:p>
            <a:pPr lvl="0" indent="0" marL="0">
              <a:buNone/>
            </a:pPr>
            <a:r>
              <a:rPr b="1"/>
              <a:t>Ways to “approve” apps</a:t>
            </a:r>
          </a:p>
          <a:p>
            <a:pPr lvl="0" indent="-342900" marL="342900">
              <a:buAutoNum type="arabicPeriod"/>
            </a:pPr>
            <a:r>
              <a:rPr/>
              <a:t>You can trust one by one, or a couple by couple by going into your configured or accessed app list from within the admin console. [image below]</a:t>
            </a:r>
          </a:p>
          <a:p>
            <a:pPr lvl="0" indent="-342900" marL="342900">
              <a:buAutoNum type="arabicPeriod"/>
            </a:pPr>
            <a:r>
              <a:rPr/>
              <a:t>You could “add an app” and trust.</a:t>
            </a:r>
          </a:p>
          <a:p>
            <a:pPr lvl="0" indent="-342900" marL="342900">
              <a:buAutoNum type="arabicPeriod"/>
            </a:pPr>
            <a:r>
              <a:rPr/>
              <a:t>Recommended: You can download the accessed apps list, bulk change access in a sheet, then bulk upload. [image below]</a:t>
            </a:r>
          </a:p>
          <a:p>
            <a:pPr lvl="0" indent="0" marL="0">
              <a:buNone/>
            </a:pPr>
          </a:p>
          <a:p>
            <a:pPr lvl="0" indent="0" marL="1270000">
              <a:buNone/>
            </a:pPr>
            <a:r>
              <a:rPr sz="2000" b="1"/>
              <a:t>Tip</a:t>
            </a:r>
          </a:p>
          <a:p>
            <a:pPr lvl="0" indent="0" marL="1270000">
              <a:buNone/>
            </a:pPr>
            <a:r>
              <a:rPr sz="2000"/>
              <a:t>Watch the September Deep Dive for tips</a:t>
            </a:r>
          </a:p>
          <a:p>
            <a:pPr lvl="0" indent="0" marL="0">
              <a:spcBef>
                <a:spcPts val="3000"/>
              </a:spcBef>
              <a:buNone/>
            </a:pPr>
            <a:r>
              <a:rPr b="1"/>
              <a:t>Confirm</a:t>
            </a:r>
          </a:p>
          <a:p>
            <a:pPr lvl="0" indent="0" marL="1270000">
              <a:buNone/>
            </a:pPr>
            <a:r>
              <a:rPr sz="2000" b="1"/>
              <a:t>Important</a:t>
            </a:r>
          </a:p>
          <a:p>
            <a:pPr lvl="0" indent="0" marL="1270000">
              <a:buNone/>
            </a:pPr>
            <a:r>
              <a:rPr sz="2000" b="1"/>
              <a:t>Confirm setting before October 23rd</a:t>
            </a:r>
          </a:p>
          <a:p>
            <a:pPr lvl="0"/>
            <a:r>
              <a:rPr/>
              <a:t>This is the </a:t>
            </a:r>
            <a:r>
              <a:rPr>
                <a:hlinkClick r:id="rId2"/>
              </a:rPr>
              <a:t>Guided Stepper</a:t>
            </a:r>
          </a:p>
          <a:p>
            <a:pPr lvl="0"/>
            <a:r>
              <a:rPr/>
              <a:t>Think of this as you signing off with “parental/guardian consent”</a:t>
            </a:r>
          </a:p>
          <a:p>
            <a:pPr lvl="0"/>
            <a:r>
              <a:rPr>
                <a:hlinkClick r:id="rId3"/>
              </a:rPr>
              <a:t>YouTube video</a:t>
            </a:r>
            <a:r>
              <a:rPr/>
              <a:t> of this process.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FAQ</a:t>
            </a:r>
          </a:p>
        </p:txBody>
      </p:sp>
      <p:sp>
        <p:nvSpPr>
          <p:cNvPr id="3" name="Content Placeholder 2"/>
          <p:cNvSpPr>
            <a:spLocks noGrp="1"/>
          </p:cNvSpPr>
          <p:nvPr>
            <p:ph idx="1"/>
          </p:nvPr>
        </p:nvSpPr>
        <p:spPr/>
        <p:txBody>
          <a:bodyPr/>
          <a:lstStyle/>
          <a:p>
            <a:pPr lvl="0"/>
            <a:r>
              <a:rPr/>
              <a:t>Is there a maximum of configured apps?</a:t>
            </a:r>
          </a:p>
          <a:p>
            <a:pPr lvl="1"/>
            <a:r>
              <a:rPr/>
              <a:t>Yes, 15,000. We are in talks with Google about this</a:t>
            </a:r>
          </a:p>
          <a:p>
            <a:pPr lvl="0"/>
            <a:r>
              <a:rPr/>
              <a:t>Can I unconfigure an app?</a:t>
            </a:r>
          </a:p>
          <a:p>
            <a:pPr lvl="1"/>
            <a:r>
              <a:rPr/>
              <a:t>It does not appear like you can truly “unconfigure” an app. We are talking to Google about this.</a:t>
            </a:r>
          </a:p>
          <a:p>
            <a:pPr lvl="0"/>
            <a:r>
              <a:rPr/>
              <a:t>I’m having issues with the iPhone native mail and calendar apps when I’m blocking APIs</a:t>
            </a:r>
          </a:p>
          <a:p>
            <a:pPr lvl="1"/>
            <a:r>
              <a:rPr/>
              <a:t>This is the full App ID for iOS in my console: 450232826690-0rm6bs9d2fps9tifvk2oodh3tasd7vl7.apps.googleusercontent.com.</a:t>
            </a:r>
          </a:p>
          <a:p>
            <a:pPr lvl="0"/>
            <a:r>
              <a:rPr/>
              <a:t>Can we disable the ability for students to “Request apps”?</a:t>
            </a:r>
          </a:p>
          <a:p>
            <a:pPr lvl="1"/>
            <a:r>
              <a:rPr/>
              <a:t>No. But it is something we will talk about internally to see if there is a work around.</a:t>
            </a:r>
          </a:p>
          <a:p>
            <a:pPr lvl="1"/>
            <a:r>
              <a:rPr/>
              <a:t>We asked Google and it’s “in the works”.</a:t>
            </a:r>
          </a:p>
          <a:p>
            <a:pPr lvl="0"/>
            <a:r>
              <a:rPr/>
              <a:t>Can staff request apps like students?</a:t>
            </a:r>
          </a:p>
          <a:p>
            <a:pPr lvl="1"/>
            <a:r>
              <a:rPr/>
              <a:t>No. Only under 18 can request. We are asking Google. Most likely a temp thing. (hopefully)</a:t>
            </a:r>
          </a:p>
          <a:p>
            <a:pPr lvl="0"/>
            <a:r>
              <a:rPr/>
              <a:t>Where does that “request” go (when students request access to an app)?</a:t>
            </a:r>
          </a:p>
          <a:p>
            <a:pPr lvl="1"/>
            <a:r>
              <a:rPr/>
              <a:t>Admin Console Dashboard &gt; App access control card</a:t>
            </a:r>
          </a:p>
          <a:p>
            <a:pPr lvl="1"/>
            <a:r>
              <a:rPr/>
              <a:t>Security &gt; API Controls &gt; App Access Control &gt; Manage Third-Party App Access. Then it’s the middle box across the top that says “Apps pending review”.</a:t>
            </a:r>
          </a:p>
          <a:p>
            <a:pPr lvl="0"/>
            <a:r>
              <a:rPr/>
              <a:t>Can we see “who” requested the app? Can we get alerted?</a:t>
            </a:r>
          </a:p>
          <a:p>
            <a:pPr lvl="1"/>
            <a:r>
              <a:rPr/>
              <a:t>Under Reporting &gt; Audit and investigation &gt; OAuth log events. Then add the condition “Event is Request”.</a:t>
            </a:r>
          </a:p>
          <a:p>
            <a:pPr lvl="1"/>
            <a:r>
              <a:rPr/>
              <a:t>Yes, by creating a Custom Rule: With the previous navigation then click on “Create activity rule” or “Reporting Rule” (depending on your edition). It will walk you through creating a rule (alert) where you can have it get sent to the Alert Center and email people.</a:t>
            </a:r>
          </a:p>
          <a:p>
            <a:pPr lvl="0"/>
            <a:r>
              <a:rPr/>
              <a:t>Can you explain the API Block-Exempt option when trusting an app?</a:t>
            </a:r>
          </a:p>
          <a:p>
            <a:pPr lvl="1"/>
            <a:r>
              <a:rPr/>
              <a:t>This is for people with Standard or Plus and use Context Aware Access.</a:t>
            </a:r>
          </a:p>
          <a:p>
            <a:pPr lvl="1"/>
            <a:r>
              <a:rPr/>
              <a:t>Selected apps maintain API access to Google Workspace services even when those services have Context-Aware Access policies that apply to API access. Resources: When adding an app, Assign Context-Aware access levels to apps, Use Cases. image</a:t>
            </a:r>
          </a:p>
          <a:p>
            <a:pPr lvl="0"/>
            <a:r>
              <a:rPr/>
              <a:t>Q &amp; As from the after party</a:t>
            </a:r>
          </a:p>
          <a:p>
            <a:pPr lvl="1"/>
            <a:r>
              <a:rPr/>
              <a:t>Slide 1, Slide 2, Slide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b="1"/>
              <a:t>Public Resources</a:t>
            </a:r>
          </a:p>
          <a:p>
            <a:pPr lvl="0"/>
            <a:r>
              <a:rPr/>
              <a:t>CDW Amplified Help Article: Manage access to unconfigured third-party apps</a:t>
            </a:r>
          </a:p>
          <a:p>
            <a:pPr lvl="0"/>
            <a:r>
              <a:rPr/>
              <a:t>Google Support Page: Manage access to unconfigured third-party apps for users designated as under 18</a:t>
            </a:r>
          </a:p>
          <a:p>
            <a:pPr lvl="0"/>
            <a:r>
              <a:rPr/>
              <a:t>Google Support Page: Control which third-party &amp; internal apps access Google Workspace data</a:t>
            </a:r>
          </a:p>
          <a:p>
            <a:pPr lvl="0"/>
            <a:r>
              <a:rPr/>
              <a:t>Official Google YouTube Video: Google Workspace for Education Admin Console: How to review third party app access requests</a:t>
            </a:r>
          </a:p>
          <a:p>
            <a:pPr lvl="0" indent="0" marL="0">
              <a:spcBef>
                <a:spcPts val="3000"/>
              </a:spcBef>
              <a:buNone/>
            </a:pPr>
            <a:r>
              <a:rPr b="1"/>
              <a:t>Collaborative Member Resources</a:t>
            </a:r>
          </a:p>
          <a:p>
            <a:pPr lvl="0" indent="0" marL="0">
              <a:buNone/>
            </a:pPr>
            <a:r>
              <a:rPr b="1"/>
              <a:t>September 14th Deep Dive</a:t>
            </a:r>
          </a:p>
          <a:p>
            <a:pPr lvl="0"/>
            <a:r>
              <a:rPr/>
              <a:t>Collaborative Deep Dive - Back to School: Unpacking the Upcoming API Control Changes</a:t>
            </a:r>
          </a:p>
          <a:p>
            <a:pPr lvl="0"/>
            <a:r>
              <a:rPr/>
              <a:t>Slide Deck | Timestamps &amp; Summary | Recording</a:t>
            </a:r>
          </a:p>
          <a:p>
            <a:pPr lvl="0"/>
            <a:r>
              <a:rPr/>
              <a:t>Q &amp; A from the live stream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Controls</dc:title>
  <dc:creator/>
  <cp:keywords/>
  <dcterms:created xsi:type="dcterms:W3CDTF">2023-10-08T16:37:53Z</dcterms:created>
  <dcterms:modified xsi:type="dcterms:W3CDTF">2023-10-08T16:37:53Z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