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ollab.amplifiedit.com/topic/2881-%F0%9F%9A%A8-primary-admin-email-action-required-access-to-third-party-applications-is-changing-for-users-designated-as-under-18-%F0%9F%9A%A8-61923"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dmin.google.com/u/0/ac/owl/reviewapps/intro?hl=en" TargetMode="External" /><Relationship Id="rId3" Type="http://schemas.openxmlformats.org/officeDocument/2006/relationships/hyperlink" Target="https://www.youtube.com/watch?v=jAlmZ_lwr_Q&amp;t=2s"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workspace-noreply@google.com"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API Controls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 Roadmap</a:t>
            </a:r>
          </a:p>
        </p:txBody>
      </p:sp>
      <p:sp>
        <p:nvSpPr>
          <p:cNvPr id="3" name="Content Placeholder 2"/>
          <p:cNvSpPr>
            <a:spLocks noGrp="1"/>
          </p:cNvSpPr>
          <p:nvPr>
            <p:ph idx="1"/>
          </p:nvPr>
        </p:nvSpPr>
        <p:spPr/>
        <p:txBody>
          <a:bodyPr/>
          <a:lstStyle/>
          <a:p>
            <a:pPr lvl="0" indent="0" marL="0">
              <a:buNone/>
            </a:pPr>
            <a:r>
              <a:rPr/>
              <a:t>[]{fig-alt=” map of key milestones”}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Purpose</a:t>
            </a:r>
          </a:p>
        </p:txBody>
      </p:sp>
      <p:sp>
        <p:nvSpPr>
          <p:cNvPr id="3" name="Content Placeholder 2"/>
          <p:cNvSpPr>
            <a:spLocks noGrp="1"/>
          </p:cNvSpPr>
          <p:nvPr>
            <p:ph idx="1"/>
          </p:nvPr>
        </p:nvSpPr>
        <p:spPr/>
        <p:txBody>
          <a:bodyPr/>
          <a:lstStyle/>
          <a:p>
            <a:pPr lvl="0" indent="0" marL="0">
              <a:buNone/>
            </a:pPr>
            <a:r>
              <a:rPr/>
              <a:t>I’m taking my “one pager” Collaborative Corner about API Controls and migrating it into a single source to allow for multiple types of outputs for multiple types of communication and audiences. The one pager’s initial purpose was an easy and high level view of API Controls but it has turned into a 10 pager, with lots of information and written in various ways (ie blog post, how to, tutorial)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Hey there, Google Admins! We’re on the cusp of significant shifts in </a:t>
            </a:r>
            <a:r>
              <a:rPr b="1"/>
              <a:t>Google’s API control settings for users under 18</a:t>
            </a:r>
            <a:r>
              <a:rPr/>
              <a:t>, set to shake things up this coming October. This is a noteworthy moment, especially for schools that haven’t yet fine-tuned their API Control settings. And for those who think they’re one step ahead, hold on! A slew of fresh updates and changes have already landed in the admin console, causing ripples of impact.</a:t>
            </a:r>
          </a:p>
          <a:p>
            <a:pPr lvl="0" indent="0" marL="0">
              <a:buNone/>
            </a:pPr>
            <a:r>
              <a:rPr/>
              <a:t>With the flurry of updates to the API Controls section in the admin console over the past couple of years, it’s time to take a breather and review the API controls, nail down best practices, identify necessary actions, and map out the route to get there.</a:t>
            </a:r>
          </a:p>
          <a:p>
            <a:pPr lvl="0" indent="0" marL="0">
              <a:spcBef>
                <a:spcPts val="3000"/>
              </a:spcBef>
              <a:buNone/>
            </a:pPr>
            <a:r>
              <a:rPr b="1"/>
              <a:t>TL;DR</a:t>
            </a:r>
          </a:p>
          <a:p>
            <a:pPr lvl="0" indent="0" marL="0">
              <a:buNone/>
            </a:pPr>
            <a:r>
              <a:rPr/>
              <a:t>Google is pushing us towards a Trusted List approach for OAuth Apps, which will be implemented in October. Google Admins need to set up the trusted list and confirm settings before then.</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Latest Updates</a:t>
            </a:r>
          </a:p>
        </p:txBody>
      </p:sp>
      <p:sp>
        <p:nvSpPr>
          <p:cNvPr id="3" name="Content Placeholder 2"/>
          <p:cNvSpPr>
            <a:spLocks noGrp="1"/>
          </p:cNvSpPr>
          <p:nvPr>
            <p:ph idx="1"/>
          </p:nvPr>
        </p:nvSpPr>
        <p:spPr/>
        <p:txBody>
          <a:bodyPr/>
          <a:lstStyle/>
          <a:p>
            <a:pPr lvl="0" indent="0" marL="0">
              <a:buNone/>
            </a:pPr>
            <a:r>
              <a:rPr/>
              <a:t>Google notified primary admins on June 19th, 2023, announcing new API Controls, changes in behavior for users under 18 regarding their access to third-party apps, and a requirement to review and confirm access settings to third-party apps by Oct. 23rd, 2023.</a:t>
            </a:r>
          </a:p>
          <a:p>
            <a:pPr lvl="0" indent="0" marL="0">
              <a:buNone/>
            </a:pPr>
            <a:r>
              <a:rPr/>
              <a:t>Takeaway: Google is making domains go to an OAuth App “Trusted List” for under 18 before Oct. 23rd, 2023 or students will lose access to OAuth apps. Read the </a:t>
            </a:r>
            <a:r>
              <a:rPr>
                <a:hlinkClick r:id="rId2"/>
              </a:rPr>
              <a:t>full email</a:t>
            </a:r>
          </a:p>
          <a:p>
            <a:pPr lvl="0" indent="0" marL="0">
              <a:spcBef>
                <a:spcPts val="3000"/>
              </a:spcBef>
              <a:buNone/>
            </a:pPr>
            <a:r>
              <a:rPr b="1"/>
              <a:t>Immediate Impact</a:t>
            </a:r>
          </a:p>
          <a:p>
            <a:pPr lvl="0"/>
            <a:r>
              <a:rPr/>
              <a:t>Previously accessed apps should not be affected until October 23rd. Google has “configured” previously accessed apps from under 18 as limited.</a:t>
            </a:r>
          </a:p>
          <a:p>
            <a:pPr lvl="1"/>
            <a:r>
              <a:rPr/>
              <a:t>This is why you are seeing a lot more “configured apps”</a:t>
            </a:r>
          </a:p>
          <a:p>
            <a:pPr lvl="0"/>
            <a:r>
              <a:rPr/>
              <a:t>Any “new” app ca not be accessed by under 18 and the user can “Request” the app.</a:t>
            </a:r>
          </a:p>
          <a:p>
            <a:pPr lvl="1"/>
            <a:r>
              <a:rPr/>
              <a:t>This is why you’re seeing requests (from students)</a:t>
            </a:r>
          </a:p>
          <a:p>
            <a:pPr lvl="0" indent="0" marL="0">
              <a:buNone/>
            </a:pPr>
          </a:p>
          <a:p>
            <a:pPr lvl="0" indent="0" marL="1270000">
              <a:buNone/>
            </a:pPr>
            <a:r>
              <a:rPr sz="2000"/>
              <a:t>“It’s like Google did the “Stop the bleed” approach for students for you.”</a:t>
            </a:r>
          </a:p>
          <a:p>
            <a:pPr lvl="0" indent="0" marL="1270000">
              <a:buNone/>
            </a:pPr>
            <a:r>
              <a:rPr sz="2000" i="1"/>
              <a:t>- Melissa Benson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API Controls: Overview and Best Practices</a:t>
            </a:r>
          </a:p>
        </p:txBody>
      </p:sp>
      <p:sp>
        <p:nvSpPr>
          <p:cNvPr id="3" name="Content Placeholder 2"/>
          <p:cNvSpPr>
            <a:spLocks noGrp="1"/>
          </p:cNvSpPr>
          <p:nvPr>
            <p:ph idx="1"/>
          </p:nvPr>
        </p:nvSpPr>
        <p:spPr/>
        <p:txBody>
          <a:bodyPr/>
          <a:lstStyle/>
          <a:p>
            <a:pPr lvl="0" indent="0" marL="0">
              <a:spcBef>
                <a:spcPts val="3000"/>
              </a:spcBef>
              <a:buNone/>
            </a:pPr>
            <a:r>
              <a:rPr b="1"/>
              <a:t>Overview</a:t>
            </a:r>
          </a:p>
          <a:p>
            <a:pPr lvl="0" indent="0" marL="0">
              <a:buNone/>
            </a:pPr>
            <a:r>
              <a:rPr/>
              <a:t>When users sign in to third-party apps using the “Sign in with Google” option (single sign-on), you can control how those third-party apps access your organization’s Google data. Support Page</a:t>
            </a:r>
          </a:p>
          <a:p>
            <a:pPr lvl="0" indent="0" marL="0">
              <a:buNone/>
            </a:pPr>
            <a:r>
              <a:rPr b="1"/>
              <a:t>API Controls Section:</a:t>
            </a:r>
            <a:r>
              <a:rPr/>
              <a:t> Security &gt; Access and data controls &gt; API Controls</a:t>
            </a:r>
          </a:p>
          <a:p>
            <a:pPr lvl="0" indent="0" marL="0">
              <a:buNone/>
            </a:pPr>
            <a:r>
              <a:rPr b="1"/>
              <a:t>Manage Third Party Apps:</a:t>
            </a:r>
            <a:r>
              <a:rPr/>
              <a:t> Security &gt; Access and data controls &gt; API Controls &gt; Manage Third-Party Apps</a:t>
            </a:r>
          </a:p>
          <a:p>
            <a:pPr lvl="0" indent="0" marL="0">
              <a:spcBef>
                <a:spcPts val="3000"/>
              </a:spcBef>
              <a:buNone/>
            </a:pPr>
            <a:r>
              <a:rPr b="1"/>
              <a:t>Best Practices</a:t>
            </a:r>
          </a:p>
          <a:p>
            <a:pPr lvl="0" indent="0" marL="0">
              <a:buNone/>
            </a:pPr>
            <a:r>
              <a:rPr b="1"/>
              <a:t>Students:</a:t>
            </a:r>
            <a:r>
              <a:rPr/>
              <a:t> (Default) Don’t allow users to access any third-party apps</a:t>
            </a:r>
          </a:p>
          <a:p>
            <a:pPr lvl="0" indent="0" marL="0">
              <a:buNone/>
            </a:pPr>
            <a:r>
              <a:rPr b="1"/>
              <a:t>Staff:</a:t>
            </a:r>
            <a:r>
              <a:rPr/>
              <a:t> This needs to be discussed by the school. Be consistent with your other app policies. It’s best to lean towards a more controlled app approval process.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 2 Required Action before Oct 23rd</a:t>
            </a:r>
          </a:p>
        </p:txBody>
      </p:sp>
      <p:sp>
        <p:nvSpPr>
          <p:cNvPr id="3" name="Content Placeholder 2"/>
          <p:cNvSpPr>
            <a:spLocks noGrp="1"/>
          </p:cNvSpPr>
          <p:nvPr>
            <p:ph idx="1"/>
          </p:nvPr>
        </p:nvSpPr>
        <p:spPr/>
        <p:txBody>
          <a:bodyPr/>
          <a:lstStyle/>
          <a:p>
            <a:pPr lvl="0" indent="0" marL="0">
              <a:buNone/>
            </a:pPr>
            <a:r>
              <a:rPr/>
              <a:t>The process boils down to two actions: Configure and Confirm.</a:t>
            </a:r>
          </a:p>
          <a:p>
            <a:pPr lvl="0" indent="0" marL="0">
              <a:buNone/>
            </a:pPr>
          </a:p>
          <a:p>
            <a:pPr lvl="0" indent="0" marL="0">
              <a:spcBef>
                <a:spcPts val="3000"/>
              </a:spcBef>
              <a:buNone/>
            </a:pPr>
            <a:r>
              <a:rPr b="1"/>
              <a:t>Configure a trusted list of OAuth apps</a:t>
            </a:r>
          </a:p>
          <a:p>
            <a:pPr lvl="0" indent="0" marL="0">
              <a:buNone/>
            </a:pPr>
            <a:r>
              <a:rPr/>
              <a:t>This is a significant task as most schools see hundreds and thousands of accessed apps. Here are the steps:</a:t>
            </a:r>
          </a:p>
          <a:p>
            <a:pPr lvl="0" indent="0" marL="0">
              <a:spcBef>
                <a:spcPts val="3000"/>
              </a:spcBef>
              <a:buNone/>
            </a:pPr>
            <a:r>
              <a:rPr b="1"/>
              <a:t>To go towards a Trusted List approach for users</a:t>
            </a:r>
          </a:p>
          <a:p>
            <a:pPr lvl="0" indent="-342900" marL="342900">
              <a:buAutoNum type="arabicPeriod"/>
            </a:pPr>
            <a:r>
              <a:rPr/>
              <a:t>Go through the configured apps (marked as “limited”) and trust or block them. (remember, Google “configured” previously accessed apps for under 18 as limited)</a:t>
            </a:r>
          </a:p>
          <a:p>
            <a:pPr lvl="0" indent="-342900" marL="342900">
              <a:buAutoNum type="arabicPeriod"/>
            </a:pPr>
            <a:r>
              <a:rPr/>
              <a:t>Figure out how to handle the incoming app requests.</a:t>
            </a:r>
          </a:p>
          <a:p>
            <a:pPr lvl="0" indent="-342900" marL="342900">
              <a:buAutoNum type="arabicPeriod"/>
            </a:pPr>
            <a:r>
              <a:rPr/>
              <a:t>Look at all of the rest of the accessed apps and create our trusted list for the rest of our users. (this would be addressing the trusted list for over 18)</a:t>
            </a:r>
          </a:p>
          <a:p>
            <a:pPr lvl="0" indent="0" marL="0">
              <a:spcBef>
                <a:spcPts val="3000"/>
              </a:spcBef>
              <a:buNone/>
            </a:pPr>
            <a:r>
              <a:rPr b="1"/>
              <a:t>Ways to “approve” apps</a:t>
            </a:r>
          </a:p>
          <a:p>
            <a:pPr lvl="0" indent="-342900" marL="342900">
              <a:buAutoNum type="arabicPeriod"/>
            </a:pPr>
            <a:r>
              <a:rPr/>
              <a:t>You can trust one by one, or a couple by couple by going into your configured or accessed app list from within the admin console. [image below]</a:t>
            </a:r>
          </a:p>
          <a:p>
            <a:pPr lvl="0" indent="-342900" marL="342900">
              <a:buAutoNum type="arabicPeriod"/>
            </a:pPr>
            <a:r>
              <a:rPr/>
              <a:t>You could “add an app” and trust.</a:t>
            </a:r>
          </a:p>
          <a:p>
            <a:pPr lvl="0" indent="-342900" marL="342900">
              <a:buAutoNum type="arabicPeriod"/>
            </a:pPr>
            <a:r>
              <a:rPr/>
              <a:t>Recommended: You can download the accessed apps list, bulk change access in a sheet, then bulk upload. [image below]</a:t>
            </a:r>
          </a:p>
          <a:p>
            <a:pPr lvl="0" indent="0" marL="0">
              <a:buNone/>
            </a:pPr>
          </a:p>
          <a:p>
            <a:pPr lvl="0" indent="0" marL="0">
              <a:spcBef>
                <a:spcPts val="3000"/>
              </a:spcBef>
              <a:buNone/>
            </a:pPr>
            <a:r>
              <a:rPr b="1"/>
              <a:t>Creating a trusted list tips</a:t>
            </a:r>
          </a:p>
          <a:p>
            <a:pPr lvl="0"/>
            <a:r>
              <a:rPr/>
              <a:t>Check out the September 14th Deep Dive on this</a:t>
            </a:r>
          </a:p>
          <a:p>
            <a:pPr lvl="1"/>
            <a:r>
              <a:rPr/>
              <a:t>Slide deck - slides</a:t>
            </a:r>
          </a:p>
          <a:p>
            <a:pPr lvl="1"/>
            <a:r>
              <a:rPr/>
              <a:t>Recording</a:t>
            </a:r>
          </a:p>
          <a:p>
            <a:pPr lvl="0" indent="0" marL="0">
              <a:spcBef>
                <a:spcPts val="3000"/>
              </a:spcBef>
              <a:buNone/>
            </a:pPr>
            <a:r>
              <a:rPr b="1"/>
              <a:t>Confirm setting before October 23rd</a:t>
            </a:r>
          </a:p>
          <a:p>
            <a:pPr lvl="0"/>
            <a:r>
              <a:rPr/>
              <a:t>This is the </a:t>
            </a:r>
            <a:r>
              <a:rPr>
                <a:hlinkClick r:id="rId2"/>
              </a:rPr>
              <a:t>Guided Stepper</a:t>
            </a:r>
          </a:p>
          <a:p>
            <a:pPr lvl="0"/>
            <a:r>
              <a:rPr/>
              <a:t>Think of this as you signing off with “parental/guardian consent”</a:t>
            </a:r>
          </a:p>
          <a:p>
            <a:pPr lvl="0"/>
            <a:r>
              <a:rPr>
                <a:hlinkClick r:id="rId3"/>
              </a:rPr>
              <a:t>YouTube video</a:t>
            </a:r>
            <a:r>
              <a:rPr/>
              <a:t> of this process.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FAQ</a:t>
            </a:r>
          </a:p>
        </p:txBody>
      </p:sp>
      <p:sp>
        <p:nvSpPr>
          <p:cNvPr id="3" name="Content Placeholder 2"/>
          <p:cNvSpPr>
            <a:spLocks noGrp="1"/>
          </p:cNvSpPr>
          <p:nvPr>
            <p:ph idx="1"/>
          </p:nvPr>
        </p:nvSpPr>
        <p:spPr/>
        <p:txBody>
          <a:bodyPr/>
          <a:lstStyle/>
          <a:p>
            <a:pPr lvl="0"/>
            <a:r>
              <a:rPr/>
              <a:t>Is there a maximum of configured apps?</a:t>
            </a:r>
          </a:p>
          <a:p>
            <a:pPr lvl="1"/>
            <a:r>
              <a:rPr/>
              <a:t>Yes, 15,000. We are in talks with Google about this</a:t>
            </a:r>
          </a:p>
          <a:p>
            <a:pPr lvl="0"/>
            <a:r>
              <a:rPr/>
              <a:t>Can I unconfigure an app?</a:t>
            </a:r>
          </a:p>
          <a:p>
            <a:pPr lvl="1"/>
            <a:r>
              <a:rPr/>
              <a:t>It does not appear like you can truly “unconfigure” an app. We are talking to Google about this.</a:t>
            </a:r>
          </a:p>
          <a:p>
            <a:pPr lvl="0"/>
            <a:r>
              <a:rPr/>
              <a:t>I’m having issues with the iPhone native mail and calendar apps when I’m blocking APIs</a:t>
            </a:r>
          </a:p>
          <a:p>
            <a:pPr lvl="1"/>
            <a:r>
              <a:rPr/>
              <a:t>This is the full App ID for iOS in my console: 450232826690-0rm6bs9d2fps9tifvk2oodh3tasd7vl7.apps.googleusercontent.com.</a:t>
            </a:r>
          </a:p>
          <a:p>
            <a:pPr lvl="0"/>
            <a:r>
              <a:rPr/>
              <a:t>Can we disable the ability for students to “Request apps”?</a:t>
            </a:r>
          </a:p>
          <a:p>
            <a:pPr lvl="1"/>
            <a:r>
              <a:rPr/>
              <a:t>No. But it is something we will talk about internally to see if there is a work around.</a:t>
            </a:r>
          </a:p>
          <a:p>
            <a:pPr lvl="1"/>
            <a:r>
              <a:rPr/>
              <a:t>We asked Google and it’s “in the works”.</a:t>
            </a:r>
          </a:p>
          <a:p>
            <a:pPr lvl="0"/>
            <a:r>
              <a:rPr/>
              <a:t>Can staff request apps like students?</a:t>
            </a:r>
          </a:p>
          <a:p>
            <a:pPr lvl="1"/>
            <a:r>
              <a:rPr/>
              <a:t>No. Only under 18 can request. We are asking Google. Most likely a temp thing. (hopefully)</a:t>
            </a:r>
          </a:p>
          <a:p>
            <a:pPr lvl="0"/>
            <a:r>
              <a:rPr/>
              <a:t>Where does that “request” go (when students request access to an app)?</a:t>
            </a:r>
          </a:p>
          <a:p>
            <a:pPr lvl="1"/>
            <a:r>
              <a:rPr/>
              <a:t>Admin Console Dashboard &gt; App access control card</a:t>
            </a:r>
          </a:p>
          <a:p>
            <a:pPr lvl="1"/>
            <a:r>
              <a:rPr/>
              <a:t>Security &gt; API Controls &gt; App Access Control &gt; Manage Third-Party App Access. Then it’s the middle box across the top that says “Apps pending review”.</a:t>
            </a:r>
          </a:p>
          <a:p>
            <a:pPr lvl="0"/>
            <a:r>
              <a:rPr/>
              <a:t>Can we see “who” requested the app? Can we get alerted?</a:t>
            </a:r>
          </a:p>
          <a:p>
            <a:pPr lvl="1"/>
            <a:r>
              <a:rPr/>
              <a:t>Under Reporting &gt; Audit and investigation &gt; OAuth log events. Then add the condition “Event is Request”.</a:t>
            </a:r>
          </a:p>
          <a:p>
            <a:pPr lvl="1"/>
            <a:r>
              <a:rPr/>
              <a:t>Yes, by creating a Custom Rule: With the previous navigation then click on “Create activity rule” or “Reporting Rule” (depending on your edition). It will walk you through creating a rule (alert) where you can have it get sent to the Alert Center and email people.</a:t>
            </a:r>
          </a:p>
          <a:p>
            <a:pPr lvl="0"/>
            <a:r>
              <a:rPr/>
              <a:t>Can you explain the API Block-Exempt option when trusting an app?</a:t>
            </a:r>
          </a:p>
          <a:p>
            <a:pPr lvl="1"/>
            <a:r>
              <a:rPr/>
              <a:t>This is for people with Standard or Plus and use Context Aware Access.</a:t>
            </a:r>
          </a:p>
          <a:p>
            <a:pPr lvl="1"/>
            <a:r>
              <a:rPr/>
              <a:t>Selected apps maintain API access to Google Workspace services even when those services have Context-Aware Access policies that apply to API access. Resources: When adding an app, Assign Context-Aware access levels to apps, Use Cases. image</a:t>
            </a:r>
          </a:p>
          <a:p>
            <a:pPr lvl="0"/>
            <a:r>
              <a:rPr/>
              <a:t>Q &amp; As from the after party</a:t>
            </a:r>
          </a:p>
          <a:p>
            <a:pPr lvl="1"/>
            <a:r>
              <a:rPr/>
              <a:t>Slide 1, Slide 2, Slide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 Tips</a:t>
            </a:r>
          </a:p>
        </p:txBody>
      </p:sp>
      <p:sp>
        <p:nvSpPr>
          <p:cNvPr id="3" name="Content Placeholder 2"/>
          <p:cNvSpPr>
            <a:spLocks noGrp="1"/>
          </p:cNvSpPr>
          <p:nvPr>
            <p:ph idx="1"/>
          </p:nvPr>
        </p:nvSpPr>
        <p:spPr/>
        <p:txBody>
          <a:bodyPr/>
          <a:lstStyle/>
          <a:p>
            <a:pPr lvl="0"/>
            <a:r>
              <a:rPr/>
              <a:t>Apps Script</a:t>
            </a:r>
          </a:p>
          <a:p>
            <a:pPr lvl="0" indent="0">
              <a:buNone/>
            </a:pPr>
            <a:r>
              <a:rPr>
                <a:solidFill>
                  <a:srgbClr val="003B4F"/>
                </a:solidFill>
                <a:latin typeface="Courier"/>
              </a:rPr>
              <a:t>function </a:t>
            </a:r>
            <a:r>
              <a:rPr>
                <a:solidFill>
                  <a:srgbClr val="4758AB"/>
                </a:solidFill>
                <a:latin typeface="Courier"/>
              </a:rPr>
              <a:t>getToken</a:t>
            </a:r>
            <a:r>
              <a:rPr>
                <a:solidFill>
                  <a:srgbClr val="003B4F"/>
                </a:solidFill>
                <a:latin typeface="Courier"/>
              </a:rPr>
              <a:t>()</a:t>
            </a:r>
            <a:br/>
            <a:r>
              <a:rPr>
                <a:solidFill>
                  <a:srgbClr val="003B4F"/>
                </a:solidFill>
                <a:latin typeface="Courier"/>
              </a:rPr>
              <a:t>{  </a:t>
            </a:r>
            <a:br/>
            <a:r>
              <a:rPr>
                <a:solidFill>
                  <a:srgbClr val="003B4F"/>
                </a:solidFill>
                <a:latin typeface="Courier"/>
              </a:rPr>
              <a:t>var accessToken </a:t>
            </a:r>
            <a:r>
              <a:rPr>
                <a:solidFill>
                  <a:srgbClr val="5E5E5E"/>
                </a:solidFill>
                <a:latin typeface="Courier"/>
              </a:rPr>
              <a:t>=</a:t>
            </a:r>
            <a:r>
              <a:rPr>
                <a:solidFill>
                  <a:srgbClr val="003B4F"/>
                </a:solidFill>
                <a:latin typeface="Courier"/>
              </a:rPr>
              <a:t> ScriptApp</a:t>
            </a:r>
            <a:r>
              <a:rPr>
                <a:solidFill>
                  <a:srgbClr val="5E5E5E"/>
                </a:solidFill>
                <a:latin typeface="Courier"/>
              </a:rPr>
              <a:t>.</a:t>
            </a:r>
            <a:r>
              <a:rPr>
                <a:solidFill>
                  <a:srgbClr val="4758AB"/>
                </a:solidFill>
                <a:latin typeface="Courier"/>
              </a:rPr>
              <a:t>getOAuthToken</a:t>
            </a:r>
            <a:r>
              <a:rPr>
                <a:solidFill>
                  <a:srgbClr val="003B4F"/>
                </a:solidFill>
                <a:latin typeface="Courier"/>
              </a:rPr>
              <a:t>()</a:t>
            </a:r>
            <a:r>
              <a:rPr>
                <a:solidFill>
                  <a:srgbClr val="5E5E5E"/>
                </a:solidFill>
                <a:latin typeface="Courier"/>
              </a:rPr>
              <a:t>;</a:t>
            </a:r>
            <a:r>
              <a:rPr>
                <a:solidFill>
                  <a:srgbClr val="003B4F"/>
                </a:solidFill>
                <a:latin typeface="Courier"/>
              </a:rPr>
              <a:t>  var url </a:t>
            </a:r>
            <a:r>
              <a:rPr>
                <a:solidFill>
                  <a:srgbClr val="5E5E5E"/>
                </a:solidFill>
                <a:latin typeface="Courier"/>
              </a:rPr>
              <a:t>=</a:t>
            </a:r>
            <a:r>
              <a:rPr>
                <a:solidFill>
                  <a:srgbClr val="003B4F"/>
                </a:solidFill>
                <a:latin typeface="Courier"/>
              </a:rPr>
              <a:t> </a:t>
            </a:r>
            <a:r>
              <a:rPr>
                <a:solidFill>
                  <a:srgbClr val="20794D"/>
                </a:solidFill>
                <a:latin typeface="Courier"/>
              </a:rPr>
              <a:t>"https://www.googleapis.com/oauth2/v3/tokeninfo"</a:t>
            </a:r>
            <a:r>
              <a:rPr>
                <a:solidFill>
                  <a:srgbClr val="5E5E5E"/>
                </a:solidFill>
                <a:latin typeface="Courier"/>
              </a:rPr>
              <a:t>;</a:t>
            </a:r>
            <a:r>
              <a:rPr>
                <a:solidFill>
                  <a:srgbClr val="003B4F"/>
                </a:solidFill>
                <a:latin typeface="Courier"/>
              </a:rPr>
              <a:t> </a:t>
            </a:r>
            <a:br/>
            <a:r>
              <a:rPr>
                <a:solidFill>
                  <a:srgbClr val="003B4F"/>
                </a:solidFill>
                <a:latin typeface="Courier"/>
              </a:rPr>
              <a:t>var params </a:t>
            </a:r>
            <a:r>
              <a:rPr>
                <a:solidFill>
                  <a:srgbClr val="5E5E5E"/>
                </a:solidFill>
                <a:latin typeface="Courier"/>
              </a:rPr>
              <a:t>=</a:t>
            </a:r>
            <a:r>
              <a:rPr>
                <a:solidFill>
                  <a:srgbClr val="003B4F"/>
                </a:solidFill>
                <a:latin typeface="Courier"/>
              </a:rPr>
              <a:t> { </a:t>
            </a:r>
            <a:r>
              <a:rPr>
                <a:solidFill>
                  <a:srgbClr val="AD0000"/>
                </a:solidFill>
                <a:latin typeface="Courier"/>
              </a:rPr>
              <a:t>method</a:t>
            </a:r>
            <a:r>
              <a:rPr>
                <a:solidFill>
                  <a:srgbClr val="5E5E5E"/>
                </a:solidFill>
                <a:latin typeface="Courier"/>
              </a:rPr>
              <a:t>:</a:t>
            </a:r>
            <a:r>
              <a:rPr>
                <a:solidFill>
                  <a:srgbClr val="003B4F"/>
                </a:solidFill>
                <a:latin typeface="Courier"/>
              </a:rPr>
              <a:t> </a:t>
            </a:r>
            <a:r>
              <a:rPr>
                <a:solidFill>
                  <a:srgbClr val="20794D"/>
                </a:solidFill>
                <a:latin typeface="Courier"/>
              </a:rPr>
              <a:t>"post"</a:t>
            </a:r>
            <a:r>
              <a:rPr>
                <a:solidFill>
                  <a:srgbClr val="5E5E5E"/>
                </a:solidFill>
                <a:latin typeface="Courier"/>
              </a:rPr>
              <a:t>,</a:t>
            </a:r>
            <a:r>
              <a:rPr>
                <a:solidFill>
                  <a:srgbClr val="003B4F"/>
                </a:solidFill>
                <a:latin typeface="Courier"/>
              </a:rPr>
              <a:t> </a:t>
            </a:r>
            <a:r>
              <a:rPr>
                <a:solidFill>
                  <a:srgbClr val="AD0000"/>
                </a:solidFill>
                <a:latin typeface="Courier"/>
              </a:rPr>
              <a:t>headers</a:t>
            </a:r>
            <a:r>
              <a:rPr>
                <a:solidFill>
                  <a:srgbClr val="5E5E5E"/>
                </a:solidFill>
                <a:latin typeface="Courier"/>
              </a:rPr>
              <a:t>:</a:t>
            </a:r>
            <a:r>
              <a:rPr>
                <a:solidFill>
                  <a:srgbClr val="003B4F"/>
                </a:solidFill>
                <a:latin typeface="Courier"/>
              </a:rPr>
              <a:t> {</a:t>
            </a:r>
            <a:r>
              <a:rPr>
                <a:solidFill>
                  <a:srgbClr val="20794D"/>
                </a:solidFill>
                <a:latin typeface="Courier"/>
              </a:rPr>
              <a:t>"Authorization"</a:t>
            </a:r>
            <a:r>
              <a:rPr>
                <a:solidFill>
                  <a:srgbClr val="5E5E5E"/>
                </a:solidFill>
                <a:latin typeface="Courier"/>
              </a:rPr>
              <a:t>:</a:t>
            </a:r>
            <a:r>
              <a:rPr>
                <a:solidFill>
                  <a:srgbClr val="003B4F"/>
                </a:solidFill>
                <a:latin typeface="Courier"/>
              </a:rPr>
              <a:t> </a:t>
            </a:r>
            <a:r>
              <a:rPr>
                <a:solidFill>
                  <a:srgbClr val="20794D"/>
                </a:solidFill>
                <a:latin typeface="Courier"/>
              </a:rPr>
              <a:t>"Bearer "</a:t>
            </a:r>
            <a:r>
              <a:rPr>
                <a:solidFill>
                  <a:srgbClr val="003B4F"/>
                </a:solidFill>
                <a:latin typeface="Courier"/>
              </a:rPr>
              <a:t> </a:t>
            </a:r>
            <a:r>
              <a:rPr>
                <a:solidFill>
                  <a:srgbClr val="5E5E5E"/>
                </a:solidFill>
                <a:latin typeface="Courier"/>
              </a:rPr>
              <a:t>+</a:t>
            </a:r>
            <a:r>
              <a:rPr>
                <a:solidFill>
                  <a:srgbClr val="003B4F"/>
                </a:solidFill>
                <a:latin typeface="Courier"/>
              </a:rPr>
              <a:t> accessToken} }</a:t>
            </a:r>
            <a:r>
              <a:rPr>
                <a:solidFill>
                  <a:srgbClr val="5E5E5E"/>
                </a:solidFill>
                <a:latin typeface="Courier"/>
              </a:rPr>
              <a:t>;</a:t>
            </a:r>
            <a:r>
              <a:rPr>
                <a:solidFill>
                  <a:srgbClr val="003B4F"/>
                </a:solidFill>
                <a:latin typeface="Courier"/>
              </a:rPr>
              <a:t> </a:t>
            </a:r>
            <a:br/>
            <a:r>
              <a:rPr>
                <a:solidFill>
                  <a:srgbClr val="003B4F"/>
                </a:solidFill>
                <a:latin typeface="Courier"/>
              </a:rPr>
              <a:t>var res </a:t>
            </a:r>
            <a:r>
              <a:rPr>
                <a:solidFill>
                  <a:srgbClr val="5E5E5E"/>
                </a:solidFill>
                <a:latin typeface="Courier"/>
              </a:rPr>
              <a:t>=</a:t>
            </a:r>
            <a:r>
              <a:rPr>
                <a:solidFill>
                  <a:srgbClr val="003B4F"/>
                </a:solidFill>
                <a:latin typeface="Courier"/>
              </a:rPr>
              <a:t> UrlFetchApp</a:t>
            </a:r>
            <a:r>
              <a:rPr>
                <a:solidFill>
                  <a:srgbClr val="5E5E5E"/>
                </a:solidFill>
                <a:latin typeface="Courier"/>
              </a:rPr>
              <a:t>.</a:t>
            </a:r>
            <a:r>
              <a:rPr>
                <a:solidFill>
                  <a:srgbClr val="4758AB"/>
                </a:solidFill>
                <a:latin typeface="Courier"/>
              </a:rPr>
              <a:t>fetch</a:t>
            </a:r>
            <a:r>
              <a:rPr>
                <a:solidFill>
                  <a:srgbClr val="003B4F"/>
                </a:solidFill>
                <a:latin typeface="Courier"/>
              </a:rPr>
              <a:t>(url</a:t>
            </a:r>
            <a:r>
              <a:rPr>
                <a:solidFill>
                  <a:srgbClr val="5E5E5E"/>
                </a:solidFill>
                <a:latin typeface="Courier"/>
              </a:rPr>
              <a:t>,</a:t>
            </a:r>
            <a:r>
              <a:rPr>
                <a:solidFill>
                  <a:srgbClr val="003B4F"/>
                </a:solidFill>
                <a:latin typeface="Courier"/>
              </a:rPr>
              <a:t> params)</a:t>
            </a:r>
            <a:r>
              <a:rPr>
                <a:solidFill>
                  <a:srgbClr val="5E5E5E"/>
                </a:solidFill>
                <a:latin typeface="Courier"/>
              </a:rPr>
              <a:t>.</a:t>
            </a:r>
            <a:r>
              <a:rPr>
                <a:solidFill>
                  <a:srgbClr val="4758AB"/>
                </a:solidFill>
                <a:latin typeface="Courier"/>
              </a:rPr>
              <a:t>getContentText</a:t>
            </a:r>
            <a:r>
              <a:rPr>
                <a:solidFill>
                  <a:srgbClr val="003B4F"/>
                </a:solidFill>
                <a:latin typeface="Courier"/>
              </a:rPr>
              <a:t>()</a:t>
            </a:r>
            <a:r>
              <a:rPr>
                <a:solidFill>
                  <a:srgbClr val="5E5E5E"/>
                </a:solidFill>
                <a:latin typeface="Courier"/>
              </a:rPr>
              <a:t>;</a:t>
            </a:r>
            <a:r>
              <a:rPr>
                <a:solidFill>
                  <a:srgbClr val="003B4F"/>
                </a:solidFill>
                <a:latin typeface="Courier"/>
              </a:rPr>
              <a:t>  var clientId </a:t>
            </a:r>
            <a:r>
              <a:rPr>
                <a:solidFill>
                  <a:srgbClr val="5E5E5E"/>
                </a:solidFill>
                <a:latin typeface="Courier"/>
              </a:rPr>
              <a:t>=</a:t>
            </a:r>
            <a:r>
              <a:rPr>
                <a:solidFill>
                  <a:srgbClr val="003B4F"/>
                </a:solidFill>
                <a:latin typeface="Courier"/>
              </a:rPr>
              <a:t> JSON</a:t>
            </a:r>
            <a:r>
              <a:rPr>
                <a:solidFill>
                  <a:srgbClr val="5E5E5E"/>
                </a:solidFill>
                <a:latin typeface="Courier"/>
              </a:rPr>
              <a:t>.</a:t>
            </a:r>
            <a:r>
              <a:rPr>
                <a:solidFill>
                  <a:srgbClr val="4758AB"/>
                </a:solidFill>
                <a:latin typeface="Courier"/>
              </a:rPr>
              <a:t>parse</a:t>
            </a:r>
            <a:r>
              <a:rPr>
                <a:solidFill>
                  <a:srgbClr val="003B4F"/>
                </a:solidFill>
                <a:latin typeface="Courier"/>
              </a:rPr>
              <a:t>(res)</a:t>
            </a:r>
            <a:r>
              <a:rPr>
                <a:solidFill>
                  <a:srgbClr val="5E5E5E"/>
                </a:solidFill>
                <a:latin typeface="Courier"/>
              </a:rPr>
              <a:t>.</a:t>
            </a:r>
            <a:r>
              <a:rPr>
                <a:solidFill>
                  <a:srgbClr val="657422"/>
                </a:solidFill>
                <a:latin typeface="Courier"/>
              </a:rPr>
              <a:t>azp</a:t>
            </a:r>
            <a:r>
              <a:rPr>
                <a:solidFill>
                  <a:srgbClr val="5E5E5E"/>
                </a:solidFill>
                <a:latin typeface="Courier"/>
              </a:rPr>
              <a:t>;</a:t>
            </a:r>
            <a:r>
              <a:rPr>
                <a:solidFill>
                  <a:srgbClr val="003B4F"/>
                </a:solidFill>
                <a:latin typeface="Courier"/>
              </a:rPr>
              <a:t> </a:t>
            </a:r>
            <a:br/>
            <a:r>
              <a:rPr>
                <a:solidFill>
                  <a:srgbClr val="003B4F"/>
                </a:solidFill>
                <a:latin typeface="Courier"/>
              </a:rPr>
              <a:t>Logger</a:t>
            </a:r>
            <a:r>
              <a:rPr>
                <a:solidFill>
                  <a:srgbClr val="5E5E5E"/>
                </a:solidFill>
                <a:latin typeface="Courier"/>
              </a:rPr>
              <a:t>.</a:t>
            </a:r>
            <a:r>
              <a:rPr>
                <a:solidFill>
                  <a:srgbClr val="4758AB"/>
                </a:solidFill>
                <a:latin typeface="Courier"/>
              </a:rPr>
              <a:t>log</a:t>
            </a:r>
            <a:r>
              <a:rPr>
                <a:solidFill>
                  <a:srgbClr val="003B4F"/>
                </a:solidFill>
                <a:latin typeface="Courier"/>
              </a:rPr>
              <a:t>(clientId)</a:t>
            </a:r>
            <a:br/>
            <a:r>
              <a:rPr>
                <a:solidFill>
                  <a:srgbClr val="003B4F"/>
                </a:solidFill>
                <a:latin typeface="Courier"/>
              </a:rPr>
              <a:t>}</a:t>
            </a:r>
          </a:p>
          <a:p>
            <a:pPr lvl="0"/>
            <a:r>
              <a:rPr/>
              <a:t>When bulk uploading API changes, Google will email the initiator of that change when they are done. Note: it could take hours to complete. One school even had it take a week.</a:t>
            </a:r>
          </a:p>
          <a:p>
            <a:pPr lvl="1"/>
            <a:r>
              <a:rPr/>
              <a:t>From: The Google Workspace Team </a:t>
            </a:r>
            <a:r>
              <a:rPr>
                <a:hlinkClick r:id="rId2"/>
              </a:rPr>
              <a:t>workspace-noreply@google.com</a:t>
            </a:r>
          </a:p>
          <a:p>
            <a:pPr lvl="1"/>
            <a:r>
              <a:rPr/>
              <a:t>Subject: Google Admin Alert: Bulk upload report for yourdomain.org</a:t>
            </a:r>
          </a:p>
          <a:p>
            <a:pPr lvl="0"/>
            <a:r>
              <a:rPr/>
              <a:t>Display a custom message for the blocked app message.</a:t>
            </a:r>
          </a:p>
          <a:p>
            <a:pPr lvl="1"/>
            <a:r>
              <a:rPr/>
              <a:t>You cannot hyperlink but many schools use a short URL. Security &gt; Access and data control&gt; API Controls &gt; Settings &gt; Custom user message</a:t>
            </a:r>
          </a:p>
          <a:p>
            <a:pPr lvl="0"/>
            <a:r>
              <a:rPr/>
              <a:t>Check “trust internal apps”. This will avoid issues with accidentally blocking App Script users.</a:t>
            </a:r>
          </a:p>
          <a:p>
            <a:pPr lvl="1"/>
            <a:r>
              <a:rPr/>
              <a:t>WARNING! By allowing this, it could be security risk</a:t>
            </a:r>
          </a:p>
          <a:p>
            <a:pPr lvl="1"/>
            <a:r>
              <a:rPr/>
              <a:t>Security &gt; Access and data control&gt; API Controls &gt; Settings &gt; Internal Apps</a:t>
            </a:r>
          </a:p>
          <a:p>
            <a:pPr lvl="0"/>
            <a:r>
              <a:rPr/>
              <a:t>Google API - Users can view and remove their own Google API connections</a:t>
            </a:r>
          </a:p>
          <a:p>
            <a:pPr lvl="1"/>
            <a:r>
              <a:rPr/>
              <a:t>A great post on how end users can go into their account and see / manage connections.</a:t>
            </a:r>
          </a:p>
          <a:p>
            <a:pPr lvl="0"/>
            <a:r>
              <a:rPr/>
              <a:t>When you add an API and choose the root to trust or block, it won’t automatically filter down to any sub org you individually configured and disinherit it from the root.</a:t>
            </a:r>
          </a:p>
          <a:p>
            <a:pPr lvl="1"/>
            <a:r>
              <a:rPr/>
              <a:t>Directions in this Collab post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a:r>
              <a:rPr/>
              <a:t>CDW Amplified Help Article: Manage access to unconfigured third-party apps</a:t>
            </a:r>
          </a:p>
          <a:p>
            <a:pPr lvl="0"/>
            <a:r>
              <a:rPr/>
              <a:t>Google Support Page: Manage access to unconfigured third-party apps for users designated as under 18</a:t>
            </a:r>
          </a:p>
          <a:p>
            <a:pPr lvl="0"/>
            <a:r>
              <a:rPr/>
              <a:t>Google Support Page: Control which third-party &amp; internal apps access Google Workspace data</a:t>
            </a:r>
          </a:p>
          <a:p>
            <a:pPr lvl="0"/>
            <a:r>
              <a:rPr/>
              <a:t>Official Google YouTube Video: Google Workspace for Education Admin Console: How to review third party app access requests</a:t>
            </a:r>
          </a:p>
          <a:p>
            <a:pPr lvl="0" indent="0" marL="0">
              <a:spcBef>
                <a:spcPts val="3000"/>
              </a:spcBef>
              <a:buNone/>
            </a:pPr>
            <a:r>
              <a:rPr b="1"/>
              <a:t>Collaborative Member Resources</a:t>
            </a:r>
          </a:p>
          <a:p>
            <a:pPr lvl="0" indent="0" marL="0">
              <a:spcBef>
                <a:spcPts val="3000"/>
              </a:spcBef>
              <a:buNone/>
            </a:pPr>
            <a:r>
              <a:rPr b="1"/>
              <a:t>September 14th Deep Dive</a:t>
            </a:r>
          </a:p>
          <a:p>
            <a:pPr lvl="0"/>
            <a:r>
              <a:rPr/>
              <a:t>Collaborative Deep Dive - Back to School: Unpacking the Upcoming API Control Changes</a:t>
            </a:r>
          </a:p>
          <a:p>
            <a:pPr lvl="0"/>
            <a:r>
              <a:rPr/>
              <a:t>Slide Deck | Timestamps &amp; Summary | Recording</a:t>
            </a:r>
          </a:p>
          <a:p>
            <a:pPr lvl="0"/>
            <a:r>
              <a:rPr/>
              <a:t>Q &amp; A from the live stream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Controls</dc:title>
  <dc:creator/>
  <cp:keywords/>
  <dcterms:created xsi:type="dcterms:W3CDTF">2023-10-08T13:36:18Z</dcterms:created>
  <dcterms:modified xsi:type="dcterms:W3CDTF">2023-10-08T13:36:18Z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