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orkspace-noreply@google.com"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 trusted list tips</a:t>
            </a:r>
          </a:p>
        </p:txBody>
      </p:sp>
      <p:sp>
        <p:nvSpPr>
          <p:cNvPr id="3" name="Content Placeholder 2"/>
          <p:cNvSpPr>
            <a:spLocks noGrp="1"/>
          </p:cNvSpPr>
          <p:nvPr>
            <p:ph idx="1"/>
          </p:nvPr>
        </p:nvSpPr>
        <p:spPr/>
        <p:txBody>
          <a:bodyPr/>
          <a:lstStyle/>
          <a:p>
            <a:pPr lvl="0"/>
            <a:r>
              <a:rPr/>
              <a:t>Check out the September 14th Deep Dive on this</a:t>
            </a:r>
          </a:p>
          <a:p>
            <a:pPr lvl="1"/>
            <a:r>
              <a:rPr/>
              <a:t>Slide deck - slides</a:t>
            </a:r>
          </a:p>
          <a:p>
            <a:pPr lvl="1"/>
            <a:r>
              <a:rPr/>
              <a:t>Recording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FAQ</a:t>
            </a:r>
          </a:p>
        </p:txBody>
      </p:sp>
      <p:sp>
        <p:nvSpPr>
          <p:cNvPr id="3" name="Content Placeholder 2"/>
          <p:cNvSpPr>
            <a:spLocks noGrp="1"/>
          </p:cNvSpPr>
          <p:nvPr>
            <p:ph idx="1"/>
          </p:nvPr>
        </p:nvSpPr>
        <p:spPr/>
        <p:txBody>
          <a:bodyPr/>
          <a:lstStyle/>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 Tips</a:t>
            </a:r>
          </a:p>
        </p:txBody>
      </p:sp>
      <p:sp>
        <p:nvSpPr>
          <p:cNvPr id="3" name="Content Placeholder 2"/>
          <p:cNvSpPr>
            <a:spLocks noGrp="1"/>
          </p:cNvSpPr>
          <p:nvPr>
            <p:ph idx="1"/>
          </p:nvPr>
        </p:nvSpPr>
        <p:spPr/>
        <p:txBody>
          <a:bodyPr/>
          <a:lstStyle/>
          <a:p>
            <a:pPr lvl="0"/>
            <a:r>
              <a:rPr/>
              <a:t>Apps Script function getToken() {</a:t>
            </a:r>
            <a:br/>
            <a:r>
              <a:rPr/>
              <a:t>var accessToken = ScriptApp.getOAuthToken(); var url = “https://www.googleapis.com/oauth2/v3/tokeninfo”; var params = { method: “post”, headers: {“Authorization”: “Bearer” + accessToken} }; var res = UrlFetchApp.fetch(url, params).getContentText(); var clientId = JSON.parse(res).azp; Logger.log(clientId) }</a:t>
            </a:r>
          </a:p>
          <a:p>
            <a:pPr lvl="0"/>
            <a:r>
              <a:rPr/>
              <a:t>When bulk uploading API changes, Google will email the initiator of that change when they are done. Note: it could take hours to complete. One school even had it take a week.</a:t>
            </a:r>
          </a:p>
          <a:p>
            <a:pPr lvl="1"/>
            <a:r>
              <a:rPr/>
              <a:t>From: The Google Workspace Team </a:t>
            </a:r>
            <a:r>
              <a:rPr>
                <a:hlinkClick r:id="rId2"/>
              </a:rPr>
              <a:t>workspace-noreply@google.com</a:t>
            </a:r>
          </a:p>
          <a:p>
            <a:pPr lvl="1"/>
            <a:r>
              <a:rPr/>
              <a:t>Subject: Google Admin Alert: Bulk upload report for yourdomain.org</a:t>
            </a:r>
          </a:p>
          <a:p>
            <a:pPr lvl="0"/>
            <a:r>
              <a:rPr/>
              <a:t>Display a custom message for the blocked app message.</a:t>
            </a:r>
          </a:p>
          <a:p>
            <a:pPr lvl="1"/>
            <a:r>
              <a:rPr/>
              <a:t>You cannot hyperlink but many schools use a short URL. Security &gt; Access and data control&gt; API Controls &gt; Settings &gt; Custom user message</a:t>
            </a:r>
          </a:p>
          <a:p>
            <a:pPr lvl="0"/>
            <a:r>
              <a:rPr/>
              <a:t>Check “trust internal apps”. This will avoid issues with accidentally blocking App Script users.</a:t>
            </a:r>
          </a:p>
          <a:p>
            <a:pPr lvl="1"/>
            <a:r>
              <a:rPr/>
              <a:t>WARNING! By allowing this, it could be security risk</a:t>
            </a:r>
          </a:p>
          <a:p>
            <a:pPr lvl="1"/>
            <a:r>
              <a:rPr/>
              <a:t>Security &gt; Access and data control&gt; API Controls &gt; Settings &gt; Internal Apps</a:t>
            </a:r>
          </a:p>
          <a:p>
            <a:pPr lvl="0"/>
            <a:r>
              <a:rPr/>
              <a:t>Google API - Users can view and remove their own Google API connections</a:t>
            </a:r>
          </a:p>
          <a:p>
            <a:pPr lvl="1"/>
            <a:r>
              <a:rPr/>
              <a:t>A great post on how end users can go into their account and see / manage connections.</a:t>
            </a:r>
          </a:p>
          <a:p>
            <a:pPr lvl="0"/>
            <a:r>
              <a:rPr/>
              <a:t>When you add an API and choose the root to trust or block, it won’t automatically filter down to any sub org you individually configured and disinherit it from the root.</a:t>
            </a:r>
          </a:p>
          <a:p>
            <a:pPr lvl="1"/>
            <a:r>
              <a:rPr/>
              <a:t>Directions in this Collab post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CDW Amplified Help Article: Manage access to unconfigured third-party apps Google Support Page: Manage access to unconfigured third-party apps for users designated as under 18 Google Support Page: Control which third-party &amp; internal apps access Google Workspace data 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buNone/>
            </a:pPr>
            <a:r>
              <a:rPr/>
              <a:t>September 14th Deep Dive Collaborative Deep Dive - Back to School: Unpacking the Upcoming API Control Changes Slide Deck | Timestamps &amp; Summary | Recording</a:t>
            </a:r>
          </a:p>
          <a:p>
            <a:pPr lvl="0" indent="0" marL="0">
              <a:buNone/>
            </a:pPr>
            <a:r>
              <a:rPr/>
              <a:t>Q &amp; A from the live stream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 Roadmap</a:t>
            </a:r>
          </a:p>
        </p:txBody>
      </p:sp>
      <p:sp>
        <p:nvSpPr>
          <p:cNvPr id="3" name="Content Placeholder 2"/>
          <p:cNvSpPr>
            <a:spLocks noGrp="1"/>
          </p:cNvSpPr>
          <p:nvPr>
            <p:ph idx="1"/>
          </p:nvPr>
        </p:nvSpPr>
        <p:spPr/>
        <p:txBody>
          <a:bodyPr/>
          <a:lstStyle/>
          <a:p>
            <a:pPr lvl="0" indent="0" marL="0">
              <a:buNone/>
            </a:pPr>
            <a:r>
              <a:rPr/>
              <a:t>image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a:t>
            </a:r>
          </a:p>
        </p:txBody>
      </p:sp>
      <p:sp>
        <p:nvSpPr>
          <p:cNvPr id="3" name="Content Placeholder 2"/>
          <p:cNvSpPr>
            <a:spLocks noGrp="1"/>
          </p:cNvSpPr>
          <p:nvPr>
            <p:ph idx="1"/>
          </p:nvPr>
        </p:nvSpPr>
        <p:spPr/>
        <p:txBody>
          <a:bodyPr/>
          <a:lstStyle/>
          <a:p>
            <a:pPr lvl="0" indent="0" marL="0">
              <a:buNone/>
            </a:pPr>
            <a:r>
              <a:rPr/>
              <a:t>I’m taking my “one pager” Collaborative Corner about API Controls and migrating it into a single source to allow for multiple types of outputs for multiple types of communication and audiences. The one pager’s initial purpose was an easy and high level view of API Controls but it has turned into a 10 pager, with lots of information and written in various ways (ie blog post, how to, tutorial)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Google’s API control settings for users under 18,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TL;DR</a:t>
            </a:r>
          </a:p>
        </p:txBody>
      </p:sp>
      <p:sp>
        <p:nvSpPr>
          <p:cNvPr id="3" name="Content Placeholder 2"/>
          <p:cNvSpPr>
            <a:spLocks noGrp="1"/>
          </p:cNvSpPr>
          <p:nvPr>
            <p:ph idx="1"/>
          </p:nvPr>
        </p:nvSpPr>
        <p:spPr/>
        <p:txBody>
          <a:bodyPr/>
          <a:lstStyle/>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r>
              <a:rPr/>
              <a:t>image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Latest Updates</a:t>
            </a:r>
          </a:p>
        </p:txBody>
      </p:sp>
      <p:sp>
        <p:nvSpPr>
          <p:cNvPr id="3" name="Content Placeholder 2"/>
          <p:cNvSpPr>
            <a:spLocks noGrp="1"/>
          </p:cNvSpPr>
          <p:nvPr>
            <p:ph idx="1"/>
          </p:nvPr>
        </p:nvSpPr>
        <p:spPr/>
        <p:txBody>
          <a:bodyPr/>
          <a:lstStyle/>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0">
              <a:buNone/>
            </a:pPr>
            <a:r>
              <a:rPr/>
              <a:t>Takeaway: Google is making domains go to an OAuth App “Trusted List” for under 18 before Oct. 23rd, 2023 or students will lose access to OAuth apps. Read the full email here.</a:t>
            </a:r>
          </a:p>
          <a:p>
            <a:pPr lvl="0" indent="0" marL="0">
              <a:spcBef>
                <a:spcPts val="3000"/>
              </a:spcBef>
              <a:buNone/>
            </a:pPr>
            <a:r>
              <a:rPr b="1"/>
              <a:t>Immediate Impact</a:t>
            </a:r>
          </a:p>
          <a:p>
            <a:pPr lvl="0"/>
            <a:r>
              <a:rPr/>
              <a:t>Previously accessed apps should not be affected until October 23rd. Google has “configured” previously accessed apps from under 18 as limited.</a:t>
            </a:r>
          </a:p>
          <a:p>
            <a:pPr lvl="1"/>
            <a:r>
              <a:rPr/>
              <a:t>This is why you are seeing a lot more “configured apps”</a:t>
            </a:r>
          </a:p>
          <a:p>
            <a:pPr lvl="0"/>
            <a:r>
              <a:rPr/>
              <a:t>Any “new” app ca not be accessed by under 18 and the user can “Request” the app.</a:t>
            </a:r>
          </a:p>
          <a:p>
            <a:pPr lvl="1"/>
            <a:r>
              <a:rPr/>
              <a:t>This is why you’re seeing requests (from students)</a:t>
            </a:r>
          </a:p>
          <a:p>
            <a:pPr lvl="0" indent="0" marL="0">
              <a:buNone/>
            </a:pPr>
            <a:r>
              <a:rPr/>
              <a:t>image</a:t>
            </a:r>
          </a:p>
          <a:p>
            <a:pPr lvl="0" indent="0" marL="0">
              <a:buNone/>
            </a:pPr>
            <a:r>
              <a:rPr/>
              <a:t>It’s like Google did the “Stop the bleed” approach for students for you.</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Controls: Overview and Best Practices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 Support Page</a:t>
            </a:r>
          </a:p>
          <a:p>
            <a:pPr lvl="0" indent="0" marL="0">
              <a:buNone/>
            </a:pPr>
            <a:r>
              <a:rPr/>
              <a:t>API Controls Section: Security &gt; Access and data controls &gt; API Controls</a:t>
            </a:r>
          </a:p>
          <a:p>
            <a:pPr lvl="0" indent="0" marL="0">
              <a:buNone/>
            </a:pPr>
            <a:r>
              <a:rPr/>
              <a:t>Image here</a:t>
            </a:r>
          </a:p>
          <a:p>
            <a:pPr lvl="0" indent="0" marL="0">
              <a:buNone/>
            </a:pPr>
            <a:r>
              <a:rPr/>
              <a:t>Manage Third Party Apps: Security &gt; Access and data controls &gt; API Controls &gt; Manage Third-Party Apps</a:t>
            </a:r>
          </a:p>
          <a:p>
            <a:pPr lvl="0" indent="0" marL="0">
              <a:buNone/>
            </a:pPr>
            <a:r>
              <a:rPr/>
              <a:t>Image here</a:t>
            </a:r>
          </a:p>
          <a:p>
            <a:pPr lvl="0" indent="0" marL="0">
              <a:spcBef>
                <a:spcPts val="3000"/>
              </a:spcBef>
              <a:buNone/>
            </a:pPr>
            <a:r>
              <a:rPr b="1"/>
              <a:t>Best Practices</a:t>
            </a:r>
          </a:p>
          <a:p>
            <a:pPr lvl="0" indent="0" marL="0">
              <a:buNone/>
            </a:pPr>
            <a:r>
              <a:rPr/>
              <a:t>Students: (Default) Don’t allow users to access any third-party apps</a:t>
            </a:r>
          </a:p>
          <a:p>
            <a:pPr lvl="0" indent="0" marL="0">
              <a:buNone/>
            </a:pPr>
            <a:r>
              <a:rPr/>
              <a:t>image</a:t>
            </a:r>
          </a:p>
          <a:p>
            <a:pPr lvl="0" indent="0" marL="0">
              <a:buNone/>
            </a:pPr>
            <a:r>
              <a:rPr/>
              <a:t>Staff: This needs to be discussed by the school. Be consistent with your other app policies. It’s best to lean towards a more controlled app approval process.</a:t>
            </a:r>
          </a:p>
          <a:p>
            <a:pPr lvl="0" indent="0" marL="0">
              <a:buNone/>
            </a:pPr>
            <a:r>
              <a:rPr/>
              <a:t>image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 2 Required Action before Oct 23rd</a:t>
            </a:r>
          </a:p>
        </p:txBody>
      </p:sp>
      <p:sp>
        <p:nvSpPr>
          <p:cNvPr id="3" name="Content Placeholder 2"/>
          <p:cNvSpPr>
            <a:spLocks noGrp="1"/>
          </p:cNvSpPr>
          <p:nvPr>
            <p:ph idx="1"/>
          </p:nvPr>
        </p:nvSpPr>
        <p:spPr/>
        <p:txBody>
          <a:bodyPr/>
          <a:lstStyle/>
          <a:p>
            <a:pPr lvl="0" indent="0" marL="0">
              <a:buNone/>
            </a:pPr>
            <a:r>
              <a:rPr/>
              <a:t>The process boils down to two actions: Configure and Confirm.</a:t>
            </a:r>
          </a:p>
          <a:p>
            <a:pPr lvl="0" indent="0" marL="0">
              <a:buNone/>
            </a:pPr>
            <a:r>
              <a:rPr/>
              <a:t>image image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Configure a trusted list of OAuth apps</a:t>
            </a:r>
          </a:p>
        </p:txBody>
      </p:sp>
      <p:sp>
        <p:nvSpPr>
          <p:cNvPr id="3" name="Content Placeholder 2"/>
          <p:cNvSpPr>
            <a:spLocks noGrp="1"/>
          </p:cNvSpPr>
          <p:nvPr>
            <p:ph idx="1"/>
          </p:nvPr>
        </p:nvSpPr>
        <p:spPr/>
        <p:txBody>
          <a:bodyPr/>
          <a:lstStyle/>
          <a:p>
            <a:pPr lvl="0" indent="0" marL="0">
              <a:buNone/>
            </a:pPr>
            <a:r>
              <a:rPr/>
              <a:t>This is a significant task as most schools see hundreds and thousands of accessed apps. Here are the steps:</a:t>
            </a:r>
          </a:p>
          <a:p>
            <a:pPr lvl="0"/>
            <a:r>
              <a:rPr/>
              <a:t>To go towards a Trusted List approach for users</a:t>
            </a:r>
          </a:p>
          <a:p>
            <a:pPr lvl="1"/>
            <a:r>
              <a:rPr/>
              <a:t>Go through the configured apps (marked as “limited”) and trust or block them. (remember, Google “configured” previously accessed apps for under 18 as limited)</a:t>
            </a:r>
          </a:p>
          <a:p>
            <a:pPr lvl="1"/>
            <a:r>
              <a:rPr/>
              <a:t>Figure out how to handle the incoming app requests.</a:t>
            </a:r>
          </a:p>
          <a:p>
            <a:pPr lvl="1"/>
            <a:r>
              <a:rPr/>
              <a:t>Look at all of the rest of the accessed apps and create our trusted list for the rest of our users. (this would be addressing the trusted list for over 18)</a:t>
            </a:r>
          </a:p>
          <a:p>
            <a:pPr lvl="0"/>
            <a:r>
              <a:rPr/>
              <a:t>Ways to “approve” apps</a:t>
            </a:r>
          </a:p>
          <a:p>
            <a:pPr lvl="1"/>
            <a:r>
              <a:rPr/>
              <a:t>You can trust one by one, or a couple by couple by going into your configured or accessed app list from within the admin console. [image below]</a:t>
            </a:r>
          </a:p>
          <a:p>
            <a:pPr lvl="1"/>
            <a:r>
              <a:rPr/>
              <a:t>You could “add an app” and trust.</a:t>
            </a:r>
          </a:p>
          <a:p>
            <a:pPr lvl="1"/>
            <a:r>
              <a:rPr/>
              <a:t>Recommended: You can download the accessed apps list, bulk change access in a sheet, then bulk upload. [image below]</a:t>
            </a:r>
          </a:p>
          <a:p>
            <a:pPr lvl="0" indent="0" marL="0">
              <a:buNone/>
            </a:pPr>
            <a:r>
              <a:rPr/>
              <a:t>image</a:t>
            </a:r>
          </a:p>
          <a:p>
            <a:pPr lvl="0" indent="0" marL="0">
              <a:buNone/>
            </a:pPr>
            <a:r>
              <a:rPr/>
              <a:t>image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Confirm setting before October 23rd</a:t>
            </a:r>
          </a:p>
        </p:txBody>
      </p:sp>
      <p:sp>
        <p:nvSpPr>
          <p:cNvPr id="3" name="Content Placeholder 2"/>
          <p:cNvSpPr>
            <a:spLocks noGrp="1"/>
          </p:cNvSpPr>
          <p:nvPr>
            <p:ph idx="1"/>
          </p:nvPr>
        </p:nvSpPr>
        <p:spPr/>
        <p:txBody>
          <a:bodyPr/>
          <a:lstStyle/>
          <a:p>
            <a:pPr lvl="0" indent="0" marL="0">
              <a:buNone/>
            </a:pPr>
            <a:r>
              <a:rPr/>
              <a:t>This is the Guided Stepper Think of this as you signing off with “parental/guardian consent” YouTube video of this process.</a:t>
            </a:r>
          </a:p>
          <a:p>
            <a:pPr lvl="0" indent="0" marL="0">
              <a:buNone/>
            </a:pPr>
            <a:r>
              <a:rPr/>
              <a:t>image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2023-10-07T18:46:31Z</dcterms:created>
  <dcterms:modified xsi:type="dcterms:W3CDTF">2023-10-07T18:46:31Z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