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55F9-D23A-064A-8582-281FEFA96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loan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1C006-6A09-F347-84F9-15E1E1871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 Final</a:t>
            </a:r>
          </a:p>
        </p:txBody>
      </p:sp>
    </p:spTree>
    <p:extLst>
      <p:ext uri="{BB962C8B-B14F-4D97-AF65-F5344CB8AC3E}">
        <p14:creationId xmlns:p14="http://schemas.microsoft.com/office/powerpoint/2010/main" val="86285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6FF-BF6B-BD48-A8A9-2CBD4B46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72B1-9949-DE46-92B6-DD6AFD0C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Q4 2017 Data downloaded from Kaggle, sourced from lending club</a:t>
            </a:r>
          </a:p>
          <a:p>
            <a:r>
              <a:rPr lang="en-US" dirty="0"/>
              <a:t>Problem – how to predict who will fall behind on loan payments</a:t>
            </a:r>
          </a:p>
          <a:p>
            <a:r>
              <a:rPr lang="en-US" dirty="0"/>
              <a:t>Hypothesis – those on longer payment terms, and those with lower credit grades would be more likely to fall behind on payments.</a:t>
            </a:r>
          </a:p>
        </p:txBody>
      </p:sp>
    </p:spTree>
    <p:extLst>
      <p:ext uri="{BB962C8B-B14F-4D97-AF65-F5344CB8AC3E}">
        <p14:creationId xmlns:p14="http://schemas.microsoft.com/office/powerpoint/2010/main" val="30586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FBF8-C243-AC47-AEDC-58B93D61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79A3-5D09-E944-B8F5-66AD9759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145 columns, reduce to 17 by dropping irrelevant data</a:t>
            </a:r>
          </a:p>
          <a:p>
            <a:r>
              <a:rPr lang="en-US" dirty="0" err="1"/>
              <a:t>Visualise</a:t>
            </a:r>
            <a:r>
              <a:rPr lang="en-US" dirty="0"/>
              <a:t> data to see what it looks like</a:t>
            </a:r>
          </a:p>
        </p:txBody>
      </p:sp>
    </p:spTree>
    <p:extLst>
      <p:ext uri="{BB962C8B-B14F-4D97-AF65-F5344CB8AC3E}">
        <p14:creationId xmlns:p14="http://schemas.microsoft.com/office/powerpoint/2010/main" val="129534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C371-B177-1146-B8ED-A614E31D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data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E3DE9D4-9B4A-4749-B1AA-2BC86471C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676" y="2793124"/>
            <a:ext cx="2788198" cy="171581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8B8C5A-A2F6-C447-AAE7-0799E77A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628" y="2793124"/>
            <a:ext cx="3132357" cy="17158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F3AFEA-B7DF-C249-9FB1-03C222C77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227" y="2793124"/>
            <a:ext cx="2573721" cy="17158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58E7AA-BF80-A143-B524-4C271DAB33E9}"/>
              </a:ext>
            </a:extLst>
          </p:cNvPr>
          <p:cNvSpPr txBox="1"/>
          <p:nvPr/>
        </p:nvSpPr>
        <p:spPr>
          <a:xfrm>
            <a:off x="686676" y="4825825"/>
            <a:ext cx="278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people are on 3 year terms, vs 5 years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1A8A25-E10D-1644-9EDD-06C80A8F486E}"/>
              </a:ext>
            </a:extLst>
          </p:cNvPr>
          <p:cNvSpPr txBox="1"/>
          <p:nvPr/>
        </p:nvSpPr>
        <p:spPr>
          <a:xfrm>
            <a:off x="4193628" y="4825825"/>
            <a:ext cx="296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Vast majority of </a:t>
            </a:r>
            <a:r>
              <a:rPr lang="en-US" dirty="0" err="1"/>
              <a:t>lendees</a:t>
            </a:r>
            <a:r>
              <a:rPr lang="en-US" dirty="0"/>
              <a:t> are up to date with payments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1B4215-2A97-5D42-9395-D44CE55A33B6}"/>
              </a:ext>
            </a:extLst>
          </p:cNvPr>
          <p:cNvSpPr txBox="1"/>
          <p:nvPr/>
        </p:nvSpPr>
        <p:spPr>
          <a:xfrm>
            <a:off x="7851227" y="4785253"/>
            <a:ext cx="2459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grade </a:t>
            </a:r>
            <a:r>
              <a:rPr lang="en-US" dirty="0" err="1"/>
              <a:t>lendees</a:t>
            </a:r>
            <a:r>
              <a:rPr lang="en-US" dirty="0"/>
              <a:t> are highest in count, G grade the lowest</a:t>
            </a:r>
          </a:p>
        </p:txBody>
      </p:sp>
    </p:spTree>
    <p:extLst>
      <p:ext uri="{BB962C8B-B14F-4D97-AF65-F5344CB8AC3E}">
        <p14:creationId xmlns:p14="http://schemas.microsoft.com/office/powerpoint/2010/main" val="204678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4165-860D-B546-AC9A-C341E834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sorting for a clearer 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0BC6-C1AF-C84E-AE8E-C8DF69F7C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Grouped loan status into two values, late and not late</a:t>
            </a:r>
          </a:p>
          <a:p>
            <a:r>
              <a:rPr lang="en-US" dirty="0"/>
              <a:t>Then assessed grouped loan status against </a:t>
            </a:r>
            <a:r>
              <a:rPr lang="en-US" dirty="0" err="1"/>
              <a:t>lendee</a:t>
            </a:r>
            <a:r>
              <a:rPr lang="en-US" dirty="0"/>
              <a:t> grade</a:t>
            </a:r>
          </a:p>
          <a:p>
            <a:r>
              <a:rPr lang="en-US" dirty="0"/>
              <a:t>As expected, lateness increased with decreasing credit grade, with g the highest at 9.7% of </a:t>
            </a:r>
            <a:r>
              <a:rPr lang="en-US" dirty="0" err="1"/>
              <a:t>lendees</a:t>
            </a:r>
            <a:r>
              <a:rPr lang="en-US" dirty="0"/>
              <a:t> being late. The rate for a grade was 0.07%</a:t>
            </a:r>
          </a:p>
          <a:p>
            <a:r>
              <a:rPr lang="en-US" dirty="0"/>
              <a:t>Loan term also showed positive correlation between increasing term and increasing risk of being late. 3 years had a lateness rate of 1.8% vs 2.2% for 5 years.</a:t>
            </a:r>
          </a:p>
        </p:txBody>
      </p:sp>
    </p:spTree>
    <p:extLst>
      <p:ext uri="{BB962C8B-B14F-4D97-AF65-F5344CB8AC3E}">
        <p14:creationId xmlns:p14="http://schemas.microsoft.com/office/powerpoint/2010/main" val="43715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4834-5DDF-A44F-9F73-B6FE4047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FA10-CE08-F743-81B5-2C0B38FD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other parameters, like verification, job, loan amount, postcode, </a:t>
            </a:r>
            <a:r>
              <a:rPr lang="en-US"/>
              <a:t>and combinations of these to further refine risk analysis.</a:t>
            </a:r>
          </a:p>
        </p:txBody>
      </p:sp>
    </p:spTree>
    <p:extLst>
      <p:ext uri="{BB962C8B-B14F-4D97-AF65-F5344CB8AC3E}">
        <p14:creationId xmlns:p14="http://schemas.microsoft.com/office/powerpoint/2010/main" val="2890770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65</TotalTime>
  <Words>223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Bank loan data</vt:lpstr>
      <vt:lpstr>Background</vt:lpstr>
      <vt:lpstr>process</vt:lpstr>
      <vt:lpstr>Visualising data</vt:lpstr>
      <vt:lpstr>Grouping and sorting for a clearer view </vt:lpstr>
      <vt:lpstr>Further action 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data</dc:title>
  <dc:creator>Microsoft Office User</dc:creator>
  <cp:lastModifiedBy>Microsoft Office User</cp:lastModifiedBy>
  <cp:revision>7</cp:revision>
  <dcterms:created xsi:type="dcterms:W3CDTF">2018-06-06T03:02:13Z</dcterms:created>
  <dcterms:modified xsi:type="dcterms:W3CDTF">2018-06-06T04:08:08Z</dcterms:modified>
</cp:coreProperties>
</file>