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6195D-6AFD-5FFD-B814-B1B6F257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183"/>
            <a:ext cx="9144000" cy="1023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Государственное бюджетное профессиональное образовательное учреждение</a:t>
            </a:r>
            <a:br>
              <a:rPr lang="en-US" sz="2000" dirty="0"/>
            </a:br>
            <a:r>
              <a:rPr lang="ru-RU" sz="2000" dirty="0"/>
              <a:t>Нижегородский автомеханический техникум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2FAB84-146F-6FB6-5A39-FBCE890DF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990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На тему: Разработка приложения для работы с базой данных «Магазин музыкальных инструментов»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447A8FA-5096-0384-F179-092E9CE5830E}"/>
              </a:ext>
            </a:extLst>
          </p:cNvPr>
          <p:cNvSpPr txBox="1">
            <a:spLocks/>
          </p:cNvSpPr>
          <p:nvPr/>
        </p:nvSpPr>
        <p:spPr>
          <a:xfrm>
            <a:off x="1524000" y="5269014"/>
            <a:ext cx="9144000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94B0E0B-1CE8-4827-A79C-202A72EBE8E5}"/>
              </a:ext>
            </a:extLst>
          </p:cNvPr>
          <p:cNvSpPr txBox="1">
            <a:spLocks/>
          </p:cNvSpPr>
          <p:nvPr/>
        </p:nvSpPr>
        <p:spPr>
          <a:xfrm>
            <a:off x="6096000" y="5846196"/>
            <a:ext cx="4572000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ru-RU" sz="2000" dirty="0"/>
              <a:t>Г. Н. </a:t>
            </a:r>
            <a:r>
              <a:rPr lang="ru-RU" sz="2000" dirty="0" err="1"/>
              <a:t>Атмайкина</a:t>
            </a:r>
            <a:endParaRPr lang="ru-RU" sz="20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00C1624-ED0D-5CBD-7C54-923EDF2CB1D6}"/>
              </a:ext>
            </a:extLst>
          </p:cNvPr>
          <p:cNvSpPr txBox="1">
            <a:spLocks/>
          </p:cNvSpPr>
          <p:nvPr/>
        </p:nvSpPr>
        <p:spPr>
          <a:xfrm>
            <a:off x="1524000" y="5846195"/>
            <a:ext cx="4572000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000" dirty="0"/>
              <a:t>Преподаватель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06B82DE-2024-09AC-68B3-33B3F2E21B21}"/>
              </a:ext>
            </a:extLst>
          </p:cNvPr>
          <p:cNvSpPr txBox="1">
            <a:spLocks/>
          </p:cNvSpPr>
          <p:nvPr/>
        </p:nvSpPr>
        <p:spPr>
          <a:xfrm>
            <a:off x="1524000" y="5269013"/>
            <a:ext cx="4572000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000" dirty="0"/>
              <a:t>Выполнил студент гр. 20-13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7F2809BB-FFEF-5C5B-7EDC-14897FC3CE77}"/>
              </a:ext>
            </a:extLst>
          </p:cNvPr>
          <p:cNvSpPr txBox="1">
            <a:spLocks/>
          </p:cNvSpPr>
          <p:nvPr/>
        </p:nvSpPr>
        <p:spPr>
          <a:xfrm>
            <a:off x="6096000" y="5268079"/>
            <a:ext cx="4572000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ru-RU" sz="2000" dirty="0"/>
              <a:t>А. И. Макаров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1825C54-4D94-D313-472A-A708E6203212}"/>
              </a:ext>
            </a:extLst>
          </p:cNvPr>
          <p:cNvSpPr txBox="1">
            <a:spLocks/>
          </p:cNvSpPr>
          <p:nvPr/>
        </p:nvSpPr>
        <p:spPr>
          <a:xfrm>
            <a:off x="1524000" y="1909974"/>
            <a:ext cx="9144000" cy="102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/>
              <a:t>Курсовой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65093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62D86-E2D7-FAF0-67D0-4AC36B23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Создание конфигурации в диспетчере конфигураций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9D385F-05CD-CBFC-2417-ACD3A79D6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29"/>
          <a:stretch/>
        </p:blipFill>
        <p:spPr>
          <a:xfrm>
            <a:off x="838200" y="1690688"/>
            <a:ext cx="5942857" cy="13255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1A98A-ED63-6AE5-0B3B-4A5AFD17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0861"/>
            <a:ext cx="3209524" cy="21619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A5BC0-B5CD-EE8E-D7B1-B4D90CD8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67376"/>
            <a:ext cx="59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3B93B-F359-4C30-BDD4-E8045885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59362-2A55-0372-9636-7A20C7D7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Чтобы запустить программу, нужно нажать на кнопку «Пуск».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endParaRPr lang="ru-RU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После нажатия данной кнопки, откроется программа.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3F7C55-3ACF-3990-369B-7E16E23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09" y="3233762"/>
            <a:ext cx="5952381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7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D1659-939C-92F7-DB9C-6632647D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форма программы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F1B0FF9-A02B-678B-6A70-5649BBC4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dirty="0"/>
              <a:t>После запуска программы, открывается главное окно просмотра таблиц, которые можно переключать по вкладкам с соответствующим названием таблицы.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dirty="0"/>
              <a:t>Также в каждой вкладке таблицы присутствуют кнопки для добавления, удаления, изменения и поиска записей в соответствующей таблице.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9B841-329E-170A-CA7E-870E1CC6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70" y="2972080"/>
            <a:ext cx="8716860" cy="352079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9A6495-41CA-6378-B232-63369AA2126A}"/>
              </a:ext>
            </a:extLst>
          </p:cNvPr>
          <p:cNvCxnSpPr/>
          <p:nvPr/>
        </p:nvCxnSpPr>
        <p:spPr>
          <a:xfrm flipH="1">
            <a:off x="2718033" y="3036815"/>
            <a:ext cx="629174" cy="251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B02733E-2B49-BBA3-BA02-9B3077B420CF}"/>
              </a:ext>
            </a:extLst>
          </p:cNvPr>
          <p:cNvCxnSpPr/>
          <p:nvPr/>
        </p:nvCxnSpPr>
        <p:spPr>
          <a:xfrm flipH="1">
            <a:off x="2256639" y="5805182"/>
            <a:ext cx="226502" cy="403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8304CC-6FFB-AC98-2898-847D2B42C7EE}"/>
              </a:ext>
            </a:extLst>
          </p:cNvPr>
          <p:cNvCxnSpPr/>
          <p:nvPr/>
        </p:nvCxnSpPr>
        <p:spPr>
          <a:xfrm flipH="1">
            <a:off x="3032620" y="5738070"/>
            <a:ext cx="71307" cy="471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E787801-E536-104A-3D79-913431D9ECD7}"/>
              </a:ext>
            </a:extLst>
          </p:cNvPr>
          <p:cNvCxnSpPr/>
          <p:nvPr/>
        </p:nvCxnSpPr>
        <p:spPr>
          <a:xfrm>
            <a:off x="3632433" y="5805182"/>
            <a:ext cx="109057" cy="403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E04C0D-84A1-3141-DFDE-089FD6464C93}"/>
              </a:ext>
            </a:extLst>
          </p:cNvPr>
          <p:cNvCxnSpPr>
            <a:cxnSpLocks/>
          </p:cNvCxnSpPr>
          <p:nvPr/>
        </p:nvCxnSpPr>
        <p:spPr>
          <a:xfrm flipH="1" flipV="1">
            <a:off x="6518246" y="3514987"/>
            <a:ext cx="327171" cy="29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E3BD62-9F76-E92F-DC40-A432862415BC}"/>
              </a:ext>
            </a:extLst>
          </p:cNvPr>
          <p:cNvSpPr/>
          <p:nvPr/>
        </p:nvSpPr>
        <p:spPr>
          <a:xfrm>
            <a:off x="6798576" y="3755646"/>
            <a:ext cx="20371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FC9ABD0-92FD-FF53-4DAF-79A552AAE5DE}"/>
              </a:ext>
            </a:extLst>
          </p:cNvPr>
          <p:cNvSpPr/>
          <p:nvPr/>
        </p:nvSpPr>
        <p:spPr>
          <a:xfrm>
            <a:off x="3540917" y="5614959"/>
            <a:ext cx="20371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A8D6CB-579B-4A91-A9BD-32129E3891D1}"/>
              </a:ext>
            </a:extLst>
          </p:cNvPr>
          <p:cNvSpPr/>
          <p:nvPr/>
        </p:nvSpPr>
        <p:spPr>
          <a:xfrm>
            <a:off x="3078887" y="5616189"/>
            <a:ext cx="20371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08B83FF-4212-FA09-42F2-1198F9A2F7EA}"/>
              </a:ext>
            </a:extLst>
          </p:cNvPr>
          <p:cNvSpPr/>
          <p:nvPr/>
        </p:nvSpPr>
        <p:spPr>
          <a:xfrm>
            <a:off x="2417746" y="5614958"/>
            <a:ext cx="20371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4B8C0E-D706-B5A3-BB41-A88BD6302DAC}"/>
              </a:ext>
            </a:extLst>
          </p:cNvPr>
          <p:cNvSpPr/>
          <p:nvPr/>
        </p:nvSpPr>
        <p:spPr>
          <a:xfrm>
            <a:off x="3336792" y="2912712"/>
            <a:ext cx="20371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38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ECB85-E0EB-4ADF-8360-77E9CC45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DFCDB-F399-5803-95E1-080C1D05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того чтобы добавить запись в таблицу следует нажать на кнопку «Добавить», после чего откроется новое окно с формой на добавление записи в ту таблицу, на вкладке которой была нажата кнопка «Добавить».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83397-1E2D-7F0D-99C8-70DC1F92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01" y="2637023"/>
            <a:ext cx="4409797" cy="35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C7726-42A2-C2B5-3F4C-4A9C50D2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49"/>
            <a:ext cx="10515600" cy="57575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заполнены не все поля ввода данных, высветится окно с сообщением, о том, что не все поля заполнены.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нажатии на кнопку «Добавить» запись будет добавлена в таблицу и таблица автоматически обновится.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FE03F-9FC2-3EA8-9012-24CEAA39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788" y="804819"/>
            <a:ext cx="1600423" cy="1238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1CDB03-F408-A73A-C06C-84A5B6FC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29" y="2428612"/>
            <a:ext cx="9829340" cy="362456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A35BA2-6E73-1E63-61FB-56AE6FD1216E}"/>
              </a:ext>
            </a:extLst>
          </p:cNvPr>
          <p:cNvSpPr/>
          <p:nvPr/>
        </p:nvSpPr>
        <p:spPr>
          <a:xfrm>
            <a:off x="1526796" y="4890782"/>
            <a:ext cx="7885652" cy="3691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8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E0EAA-91A7-2FF5-ED5D-1113386C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B96D0-4198-E7E8-CBD8-2353690C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Чтобы удалить запись или записи из таблицы, следует выбрать в таблице строку или несколько строк в самой первой пустой ячейке слева, затем нажать кнопку «Удалить».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0" indent="0" algn="just">
              <a:lnSpc>
                <a:spcPct val="100000"/>
              </a:lnSpc>
              <a:buNone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выбрана не строка или несколько строк, а ячейка, при нажатии «Удалить» – высветится окно с сообщением о том, что строка или строки не выбраны.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933E44-AD5D-C247-DAD3-FB0D6774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94" y="2433220"/>
            <a:ext cx="6240012" cy="2310754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A791393-F9C9-1955-1D0B-1B2F7BFD63E3}"/>
              </a:ext>
            </a:extLst>
          </p:cNvPr>
          <p:cNvCxnSpPr>
            <a:cxnSpLocks/>
          </p:cNvCxnSpPr>
          <p:nvPr/>
        </p:nvCxnSpPr>
        <p:spPr>
          <a:xfrm flipH="1" flipV="1">
            <a:off x="3120704" y="4133777"/>
            <a:ext cx="251670" cy="303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63FC6C-87B8-FE0D-8CD1-EFD4612A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44" y="5351569"/>
            <a:ext cx="1681311" cy="10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AC2272-B427-09E1-E068-FDF8B644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Нажав «Удалить» открывается диалоговое окно с вопросом для пользователя. При нажатии «Нет» - диалоговое окно закроется, записи не удалятся. При нажатии «Да» - высветится окно с сообщением «Удалено», записи удалятся, таблица автоматически обновится.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04C858-F2A6-C7E5-5D68-9776FCFF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27" y="931201"/>
            <a:ext cx="1455143" cy="9556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C2A0AC-EE11-6D0E-3397-5BAEC6A6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77" y="1943666"/>
            <a:ext cx="895646" cy="1010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6A37C6-5204-C4F4-D42C-8C7B4B8F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48" y="3010986"/>
            <a:ext cx="9068499" cy="33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D1871-1633-094D-4294-FE3807DA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A1534-BFF0-EF71-9ACA-073CC5F2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Чтобы изменить запись в таблице, следует выбрать только одну строку для изменения в таблице, так же, как при удалении. Если выбрать не строку, а ячейку, при нажатии «Изменить» высветится окно с сообщением о том, что строка не выбрана.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0" indent="0" algn="just">
              <a:lnSpc>
                <a:spcPct val="100000"/>
              </a:lnSpc>
              <a:buNone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строка выбрана правильно, при нажатии «Изменить» откроется окно с вводом новых данных в выбранную запись. Данные в выбранной записи заполняют поля ввода данных автоматически, поэтому пользователь может изменить данные на новые.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36A93-7F8E-9DE0-B202-46243EE1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80" y="2435538"/>
            <a:ext cx="1443838" cy="867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81CB95-B99F-CE84-A42C-9DF8F3D7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44" y="3874700"/>
            <a:ext cx="3269909" cy="26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1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6EA943-31C8-C4FD-A3B1-937E27DB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не все поля ввода данных будут заполнены – высветится окно с сообщением, о том, что не все поля ввода заполнены.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ввода новых данных, следует нажать кнопку «Изменить», после чего изменяемая запись в таблице получит новые данные и таблица автоматически обновится.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C11FF0-CAE0-4A3B-60CB-7A611CE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10" y="829987"/>
            <a:ext cx="1130179" cy="8745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D0C27-0B4B-21AA-BCBB-021C8377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39" y="2475976"/>
            <a:ext cx="9815119" cy="521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FEE334-D66F-B3D1-DDCF-FB035399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29" y="3168731"/>
            <a:ext cx="10410738" cy="5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7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3CE5B-E81D-5724-BB90-EF53E3FC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F71B2-332C-A082-8154-1F66542D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dirty="0"/>
              <a:t>Для осуществления поиска по таблице, необходимо в текстовое поле, которое находится рядом с надписью «Поиск», ввести нужное искомое значение и нажать клавишу «</a:t>
            </a:r>
            <a:r>
              <a:rPr lang="en-US" sz="1200" dirty="0"/>
              <a:t>Enter</a:t>
            </a:r>
            <a:r>
              <a:rPr lang="ru-RU" sz="1200" dirty="0"/>
              <a:t>»</a:t>
            </a:r>
            <a:r>
              <a:rPr lang="en-US" sz="1200" dirty="0"/>
              <a:t>  </a:t>
            </a:r>
            <a:r>
              <a:rPr lang="ru-RU" sz="1200" dirty="0"/>
              <a:t>на клавиатуре. Чтобы убрать результаты поиска и вернуть таблицу в исходное состояние, следует стереть все из текстового поля, и таблица приобретет прежний вид.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BBCD2A-F50B-E99C-426C-8A587F0EC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9" b="11558"/>
          <a:stretch/>
        </p:blipFill>
        <p:spPr>
          <a:xfrm>
            <a:off x="2865189" y="2441196"/>
            <a:ext cx="6461621" cy="1792118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2A8EB2-278D-D7E3-9D03-8F1342BCD009}"/>
              </a:ext>
            </a:extLst>
          </p:cNvPr>
          <p:cNvCxnSpPr>
            <a:cxnSpLocks/>
          </p:cNvCxnSpPr>
          <p:nvPr/>
        </p:nvCxnSpPr>
        <p:spPr>
          <a:xfrm flipH="1" flipV="1">
            <a:off x="6333688" y="2483141"/>
            <a:ext cx="402672" cy="20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658D87-D898-5575-6056-0CE615A89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4" b="8519"/>
          <a:stretch/>
        </p:blipFill>
        <p:spPr>
          <a:xfrm>
            <a:off x="2573321" y="4356832"/>
            <a:ext cx="7045355" cy="21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1986E-9CB1-1E4C-35E4-22739E7E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1E9CB-D03B-1869-F6C7-1A754FC2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В деловой и личной сфере часто приходится работать с данными из разных источников, каждый из которых связан с определенным видом деятельности. Для координации всех этих данных необходимы определенные знания и организационные навыки.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Базы данных были созданы изначально с одной единственной целью - это применение полученной информации для её систематизации. База данных представляет собой набор информации, которая хранится постоянно, систематизируется и которую спустя какое-то время обновляют и пополняют новыми данными.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Целостность базы данных - 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соответствие имеющейся в базе данных информации её внутренней логике, структуре и всем явно заданным правилам</a:t>
            </a: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. Каждое правило, налагающее некоторое ограничение на возможное состояние базы данных, называется ограничением целостности.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Тема курсового проекта - «Разработка приложения для работы с базой данных «Магазин музыкальных инструментов», в курсовом проекте рассматривается задача учета каталога музыкальных инструментов.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Целью курсового проекта является разработка приложения для работы с базой данных.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143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Для достижения цели надо выделить главные задачи: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lnSpc>
                <a:spcPct val="12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Разработать базу данных.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lnSpc>
                <a:spcPct val="12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Разработать интерфейс для использования на предприятии.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lnSpc>
                <a:spcPct val="12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Рассмотреть возможность реализации базы данных.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6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0A978-BA0F-78CA-B81A-12E6303E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Верхнее меню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C85F9-A80E-5A24-602E-FCD3261E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верхнем меню программы находятся две кнопки – «О программе» и «Выход».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нажатии «О программе» открывается окно с информацией о названии программы и авторе.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нажатии «Выход» открывается диалоговое окно с вопросом для пользователя. При нажатии «Нет» - диалоговое окно закроется, а программа продолжит работу. При нажатии «Да» - программа полностью закроется.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D77E35-1725-5D10-3412-1D2187F3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2597293"/>
            <a:ext cx="2105319" cy="14956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DFCFA7-D0D9-5A4D-1C5C-7FD5AED8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92" y="4996304"/>
            <a:ext cx="188621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0D825-E9AC-792A-A65B-CF72A38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1724-9212-2845-17E5-0B79803B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100" dirty="0"/>
              <a:t>Результатом выполнения курсового проекта стало разработанное приложение «Metal Store» в котором можно просматривать все доступные таблицы, взаимодействовать с ними: добавлять, удалять, изменять записи благодаря кнопкам, а также использовать поиск по всем таблицам.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100" dirty="0"/>
              <a:t>В ходе подготовки проекта была проведена работа с каталогом, заказами и клиентами музыкального магазина.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100" dirty="0"/>
              <a:t>В процессе выполнения курсового проекта был проведён анализ предприятия, на основе которого был выверен оборот музыкального оборудования в данном магазине. Кроме того, приобретены навыки для расчёта поставок музыкального оборудования, и их наличие на складе магазина.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100" dirty="0"/>
              <a:t>В процессе разработки курсового проекта были выявлены минусы программы — это недостаточная автоматизация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75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78342-9913-F0CB-334D-D0F89029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Характеристика технических средств для решения поставленной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A84EA-D786-8449-9DE7-B0F756F9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Технические характеристики ПК: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lnSpc>
                <a:spcPct val="100000"/>
              </a:lnSpc>
              <a:tabLst>
                <a:tab pos="27051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Видеокарта: 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NVIDIA GeForce GTX 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1060 (6 </a:t>
            </a:r>
            <a:r>
              <a:rPr lang="ru-RU" sz="1400" dirty="0" err="1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гб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Видеопамяти).</a:t>
            </a:r>
            <a:endParaRPr lang="ru-RU" sz="1400" dirty="0">
              <a:effectLst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tabLst>
                <a:tab pos="27051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Процессор: AMD </a:t>
            </a:r>
            <a:r>
              <a:rPr lang="ru-RU" sz="1400" dirty="0" err="1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Ryzen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5 2600.</a:t>
            </a:r>
            <a:endParaRPr lang="ru-RU" sz="1400" dirty="0">
              <a:effectLst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tabLst>
                <a:tab pos="27051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Материнская плата: 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ASUS ROG B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450-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F Gaming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tabLst>
                <a:tab pos="27051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Оперативная память: 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Kingston Hyper X Predator 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8 </a:t>
            </a:r>
            <a:r>
              <a:rPr lang="ru-RU" sz="1400" dirty="0" err="1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гб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– 2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x 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(16гб </a:t>
            </a:r>
            <a:r>
              <a:rPr lang="en-US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RAM</a:t>
            </a:r>
            <a:r>
              <a:rPr lang="ru-RU" sz="1400" dirty="0">
                <a:solidFill>
                  <a:srgbClr val="000000"/>
                </a:solidFill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24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0108B-49BC-3006-A657-B86EB7FF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Характеристика программных средств для решения поставленной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6B790-42A8-AA50-1091-BEC8823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Программные средства (ПС) - это компьютерные (машинные) программы, представленные на языке программирования или в машинном коде описания действий, которые должна выполнить электронно-вычислительная машина в соответствии с алгоритмом решения конкретной задачи или группы задач.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решения задачи использовались: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Microsoft Visual Studio - линейка продуктов компании Microsoft, включающих интегрированную среду разработки программного обеспечения и ряд других инструментальных средств. Данные продукты позволяют разрабатывать как консольные приложения, так и приложения с графическим интерфейсом, в том числе с поддержкой технологии Windows </a:t>
            </a:r>
            <a:r>
              <a:rPr lang="ru-RU" dirty="0" err="1"/>
              <a:t>Forms</a:t>
            </a:r>
            <a:r>
              <a:rPr lang="ru-RU" dirty="0"/>
              <a:t>, а также веб-сайты, поддерживаемых Windows, Windows Mobile, Windows CE, NET Framework, Xbox, Windows Phone .NET Compact Framework и </a:t>
            </a:r>
            <a:r>
              <a:rPr lang="ru-RU" dirty="0" err="1"/>
              <a:t>Silverlight</a:t>
            </a:r>
            <a:r>
              <a:rPr lang="ru-RU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Microsoft Office Access или просто Microsoft Access - реляционная система управления базами данных (СУБД) корпорации Microsoft. Входит в состав пакета Microsoft Office. Имеет широкий спектр функций, включая связанные запросы, связь с внешними таблицами и базами данных. Благодаря встроенному языку VBA в самом Access можно писать приложения, работающие с базами данных. Система базы данных в MS Access представляет собой совокупность инструментов для ввода, хранения, просмотра, выборки и управления информацией. К этим средствам относятся таблицы, формы, отчеты, запросы. Система управления базами данных (СУБД) являются едва ли не самым распространенным видом программного обеспечения. СУБД имеют более чем тридцатилетнюю историю развития с сохранением преемственности и устойчивых традиций. Идеологическая ценность СУБД объясняется тем, что в основе программ такого рода лежит концепция модели данных, то есть некоторой абстракции представления данных.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ru-RU" dirty="0"/>
              <a:t>C# - объектно-ориентированный язык программирования общего назначения. Разработан в 1998-2001 годах группой инженеров Microsoft под руководством Андерса </a:t>
            </a:r>
            <a:r>
              <a:rPr lang="ru-RU" dirty="0" err="1"/>
              <a:t>Хейлсберга</a:t>
            </a:r>
            <a:r>
              <a:rPr lang="ru-RU" dirty="0"/>
              <a:t> и Скотта </a:t>
            </a:r>
            <a:r>
              <a:rPr lang="ru-RU" dirty="0" err="1"/>
              <a:t>Вильтаумота</a:t>
            </a:r>
            <a:r>
              <a:rPr lang="ru-RU" dirty="0"/>
              <a:t> как язык разработки приложений для платформы Microsoft .NET Framework и .NET Core.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C# относится к семье языков с C-подобным синтаксисом, из них его синтаксис наиболее близок к C++ и Java. Язык имеет статическую типизацию, поддерживает полиморфизм, перегрузку операторов (в том числе операторов явного и неявного приведения типа).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C7F3A-3E24-F9D5-D041-F03BF0B6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6924D-EA0E-932E-26F4-D37814DF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1 Создать средствами СУБД MS Access базу данных «Магазин музыкальных инструментов»: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произвести анализ предметной области;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выбрать структуру таблиц;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определить внешние и первичные ключи;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определить схему (связи) базы данных;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ввести данные в таблицы.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Установить связи между таблицами можно как в СУБД, так и в процессе разработки прикладной программы.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2 Разработать прикладную программу на C# в среде разработки приложений Visual Studio, которая будет служить интерфейсом для работы с созданной базой данных и реализовывать следующие возможности: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просмотр данных из таблиц;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редактирование данных в таблицах;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добавление новых данных;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удаление данных;</a:t>
            </a:r>
          </a:p>
          <a:p>
            <a:pPr lvl="1" algn="just">
              <a:lnSpc>
                <a:spcPct val="120000"/>
              </a:lnSpc>
            </a:pPr>
            <a:r>
              <a:rPr lang="ru-RU" dirty="0"/>
              <a:t>осуществление поиска (фильтрация данных).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Редактирование данных и заполнение новыми данными должны происходить в отдельных формах (окнах программы).</a:t>
            </a:r>
          </a:p>
        </p:txBody>
      </p:sp>
    </p:spTree>
    <p:extLst>
      <p:ext uri="{BB962C8B-B14F-4D97-AF65-F5344CB8AC3E}">
        <p14:creationId xmlns:p14="http://schemas.microsoft.com/office/powerpoint/2010/main" val="139174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9E1F1-FCA9-2109-40A1-7FD0424A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E17CFA-9625-0901-BD16-87EA4635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602" y="2070391"/>
            <a:ext cx="8230795" cy="27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CB22-5CE8-A26B-5921-A465ECAB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Взаимосвязь программных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9C44F-A940-F796-6E98-D443238E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main.cs - Главная форма, содержащая вкладки со всеми таблицами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add_in_catalog.cs</a:t>
            </a:r>
            <a:r>
              <a:rPr lang="ru-RU" dirty="0"/>
              <a:t> - Форма добавления записей в таблицу Каталог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add_in_category.cs</a:t>
            </a:r>
            <a:r>
              <a:rPr lang="ru-RU" dirty="0"/>
              <a:t> - Форма добавления записей в таблицу Категория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add_in_availability.cs</a:t>
            </a:r>
            <a:r>
              <a:rPr lang="ru-RU" dirty="0"/>
              <a:t> - Форма добавления записей в таблицу Наличие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add_in_country.cs</a:t>
            </a:r>
            <a:r>
              <a:rPr lang="ru-RU" dirty="0"/>
              <a:t> - Форма добавления записей в таблицу Страна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add_in_clients.cs</a:t>
            </a:r>
            <a:r>
              <a:rPr lang="ru-RU" dirty="0"/>
              <a:t> - Форма добавления записей в таблицу Клиенты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add_in_orders.cs</a:t>
            </a:r>
            <a:r>
              <a:rPr lang="ru-RU" dirty="0"/>
              <a:t> - Форма добавления записей в таблицу Заказы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change_in_catalog.cs</a:t>
            </a:r>
            <a:r>
              <a:rPr lang="ru-RU" dirty="0"/>
              <a:t> - Форма изменения записей в таблице Каталог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change_in_category.cs</a:t>
            </a:r>
            <a:r>
              <a:rPr lang="ru-RU" dirty="0"/>
              <a:t> - Форма изменения записей в таблице Категория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change_in_availability.cs</a:t>
            </a:r>
            <a:r>
              <a:rPr lang="ru-RU" dirty="0"/>
              <a:t> - Форма изменения записей в таблице Наличие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change_in_country.cs</a:t>
            </a:r>
            <a:r>
              <a:rPr lang="ru-RU" dirty="0"/>
              <a:t> - Форма изменения записей в таблице Страна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change_in_clients.cs</a:t>
            </a:r>
            <a:r>
              <a:rPr lang="ru-RU" dirty="0"/>
              <a:t> - Форма изменения записей в таблице Клиенты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change_in_orders.cs</a:t>
            </a:r>
            <a:r>
              <a:rPr lang="ru-RU" dirty="0"/>
              <a:t> - Форма изменения записей в таблице Заказы</a:t>
            </a:r>
          </a:p>
        </p:txBody>
      </p:sp>
    </p:spTree>
    <p:extLst>
      <p:ext uri="{BB962C8B-B14F-4D97-AF65-F5344CB8AC3E}">
        <p14:creationId xmlns:p14="http://schemas.microsoft.com/office/powerpoint/2010/main" val="2226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38CAE-4956-0845-7593-93D32CEE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программного модуля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E8574-DA9D-2454-2F18-A3F6C12F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Программный модуль суммирования срабатывает при нажатии кнопки «Добавить» на форме добавления в таблицу «Заказы». При открытии самой формы, создается список инструментов, которые можно выбрать в элементе формы </a:t>
            </a:r>
            <a:r>
              <a:rPr lang="ru-RU" sz="1400" dirty="0" err="1"/>
              <a:t>CheckedListBox</a:t>
            </a:r>
            <a:r>
              <a:rPr lang="ru-RU" sz="1400" dirty="0"/>
              <a:t>, и список типа данных </a:t>
            </a:r>
            <a:r>
              <a:rPr lang="ru-RU" sz="1400" dirty="0" err="1"/>
              <a:t>decimal</a:t>
            </a:r>
            <a:r>
              <a:rPr lang="ru-RU" sz="1400" dirty="0"/>
              <a:t>, содержащий в себе цены на данные инструменты. Индекс инструмента в элементе </a:t>
            </a:r>
            <a:r>
              <a:rPr lang="ru-RU" sz="1400" dirty="0" err="1"/>
              <a:t>CheckedListBox</a:t>
            </a:r>
            <a:r>
              <a:rPr lang="ru-RU" sz="1400" dirty="0"/>
              <a:t> и индекс его цены в списке цен - одинаковы. Выбрав нужные товары и нажав «Добавить», модуль суммирования проверяет индексы только выбранных товаров и сопоставляет их с ценами в списке цен по такому же индексу. Вследствие чего, при каждой итерации цикла, к общей переменной </a:t>
            </a:r>
            <a:r>
              <a:rPr lang="ru-RU" sz="1400" dirty="0" err="1"/>
              <a:t>summa</a:t>
            </a:r>
            <a:r>
              <a:rPr lang="ru-RU" sz="1400" dirty="0"/>
              <a:t> прибавляется цена выбранного товара.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356F26-3060-BABF-E5B3-0519946E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3429000"/>
            <a:ext cx="571428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39EC3-82F3-A870-F90E-BD33AB7C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4D33D-7BA8-3CE2-7C1D-6A4C313A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Запустить проект «kursovaya.sln».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Сменить разрядность на x64, если не получилось запустить, то на x86.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их нет, то добавить.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4E7CE8-DB10-DFA9-E652-211925FF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7" y="2129776"/>
            <a:ext cx="5742857" cy="10380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4B5DF3-30E4-3220-BCCB-F403326B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57" y="3628845"/>
            <a:ext cx="5952381" cy="3714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135815-1B08-DC65-19EA-CBC661F7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57" y="4652043"/>
            <a:ext cx="5952381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84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Минимальный</Template>
  <TotalTime>289</TotalTime>
  <Words>1722</Words>
  <Application>Microsoft Office PowerPoint</Application>
  <PresentationFormat>Широкоэкранный</PresentationFormat>
  <Paragraphs>130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Open sans</vt:lpstr>
      <vt:lpstr>Segoe UI</vt:lpstr>
      <vt:lpstr>MinimalXOVTI</vt:lpstr>
      <vt:lpstr>Государственное бюджетное профессиональное образовательное учреждение Нижегородский автомеханический техникум</vt:lpstr>
      <vt:lpstr>Введение</vt:lpstr>
      <vt:lpstr>Характеристика технических средств для решения поставленной задачи</vt:lpstr>
      <vt:lpstr>Характеристика программных средств для решения поставленной задачи</vt:lpstr>
      <vt:lpstr>Постановка задачи</vt:lpstr>
      <vt:lpstr>Схема данных</vt:lpstr>
      <vt:lpstr>Взаимосвязь программных модулей</vt:lpstr>
      <vt:lpstr>Описание программного модуля </vt:lpstr>
      <vt:lpstr>Руководство пользователя</vt:lpstr>
      <vt:lpstr>Создание конфигурации в диспетчере конфигураций</vt:lpstr>
      <vt:lpstr>Запуск программы</vt:lpstr>
      <vt:lpstr>Главная форма программы</vt:lpstr>
      <vt:lpstr>Добавление записи</vt:lpstr>
      <vt:lpstr>Презентация PowerPoint</vt:lpstr>
      <vt:lpstr>Удаление записи</vt:lpstr>
      <vt:lpstr>Презентация PowerPoint</vt:lpstr>
      <vt:lpstr>Изменение записи</vt:lpstr>
      <vt:lpstr>Презентация PowerPoint</vt:lpstr>
      <vt:lpstr>Поиск записей</vt:lpstr>
      <vt:lpstr>Верхнее меню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Нижегородский автомеханический техникум</dc:title>
  <dc:creator>melcxre</dc:creator>
  <cp:lastModifiedBy>melcxre</cp:lastModifiedBy>
  <cp:revision>4</cp:revision>
  <dcterms:created xsi:type="dcterms:W3CDTF">2023-11-29T00:06:14Z</dcterms:created>
  <dcterms:modified xsi:type="dcterms:W3CDTF">2023-11-29T05:07:13Z</dcterms:modified>
</cp:coreProperties>
</file>