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81040" y="636120"/>
            <a:ext cx="11028960" cy="53096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81040" y="636120"/>
            <a:ext cx="11028960" cy="53096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3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81040" y="636120"/>
            <a:ext cx="11028960" cy="53096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81040" y="636120"/>
            <a:ext cx="11028960" cy="53096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1040" y="636120"/>
            <a:ext cx="11028960" cy="114516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chemeClr val="accent4"/>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2"/>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62240" cy="3304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636120"/>
            <a:ext cx="11028960" cy="1145160"/>
          </a:xfrm>
          <a:prstGeom prst="rect">
            <a:avLst/>
          </a:prstGeom>
        </p:spPr>
        <p:txBody>
          <a:bodyPr lIns="0" rIns="0" tIns="0" bIns="0" anchor="ctr">
            <a:spAutoFit/>
          </a:bodyPr>
          <a:p>
            <a:r>
              <a:rPr b="0" lang="en-US" sz="4400" spc="-1" strike="noStrike">
                <a:solidFill>
                  <a:srgbClr val="000000"/>
                </a:solidFill>
                <a:latin typeface="Arial"/>
              </a:rPr>
              <a:t>Ana başlık metnini düzenlemek için tıklayın</a:t>
            </a:r>
            <a:endParaRPr b="0" lang="en-US" sz="4400" spc="-1" strike="noStrike">
              <a:solidFill>
                <a:srgbClr val="000000"/>
              </a:solidFill>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Anahat metninin biçimini düzenlemek için tıklayın</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İkinci Anahat Düzeyi</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Üçüncü Anahat Düzeyi</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Dördüncü Anahat Düzeyi</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Beşinci Anahat Düzeyi</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Altıncı Anahat Düzeyi</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Yedinci Anahat Düzeyi</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2600" cy="943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2"/>
          <p:cNvSpPr/>
          <p:nvPr/>
        </p:nvSpPr>
        <p:spPr>
          <a:xfrm>
            <a:off x="8042040" y="453600"/>
            <a:ext cx="3702600" cy="97920"/>
          </a:xfrm>
          <a:prstGeom prst="rect">
            <a:avLst/>
          </a:prstGeom>
          <a:solidFill>
            <a:schemeClr val="accent4"/>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3"/>
          <p:cNvSpPr/>
          <p:nvPr/>
        </p:nvSpPr>
        <p:spPr>
          <a:xfrm>
            <a:off x="4241880" y="457200"/>
            <a:ext cx="3702600" cy="90720"/>
          </a:xfrm>
          <a:prstGeom prst="rect">
            <a:avLst/>
          </a:prstGeom>
          <a:solidFill>
            <a:schemeClr val="accent2"/>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4"/>
          <p:cNvSpPr/>
          <p:nvPr/>
        </p:nvSpPr>
        <p:spPr>
          <a:xfrm>
            <a:off x="440280" y="614520"/>
            <a:ext cx="11308680" cy="1188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Ana başlık metnini düzenlemek için tıklayın</a:t>
            </a:r>
            <a:endParaRPr b="0" lang="en-US" sz="1800" spc="-1" strike="noStrike">
              <a:solidFill>
                <a:srgbClr val="000000"/>
              </a:solidFill>
              <a:latin typeface="Arial"/>
            </a:endParaRPr>
          </a:p>
        </p:txBody>
      </p:sp>
      <p:sp>
        <p:nvSpPr>
          <p:cNvPr id="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Anahat metninin biçimini düzenlemek için tıklayın</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İkinci Anahat Düzeyi</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Üçüncü Anahat Düzeyi</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Dördüncü Anahat Düzeyi</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Beşinci Anahat Düzeyi</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Altıncı Anahat Düzeyi</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Yedinci Anahat Düzeyi</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446400" y="457200"/>
            <a:ext cx="3702600" cy="943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5" name="CustomShape 2"/>
          <p:cNvSpPr/>
          <p:nvPr/>
        </p:nvSpPr>
        <p:spPr>
          <a:xfrm>
            <a:off x="8042040" y="453600"/>
            <a:ext cx="3702600" cy="97920"/>
          </a:xfrm>
          <a:prstGeom prst="rect">
            <a:avLst/>
          </a:prstGeom>
          <a:solidFill>
            <a:schemeClr val="accent4"/>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3"/>
          <p:cNvSpPr/>
          <p:nvPr/>
        </p:nvSpPr>
        <p:spPr>
          <a:xfrm>
            <a:off x="4241880" y="457200"/>
            <a:ext cx="3702600" cy="90720"/>
          </a:xfrm>
          <a:prstGeom prst="rect">
            <a:avLst/>
          </a:prstGeom>
          <a:solidFill>
            <a:schemeClr val="accent2"/>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4"/>
          <p:cNvSpPr/>
          <p:nvPr/>
        </p:nvSpPr>
        <p:spPr>
          <a:xfrm>
            <a:off x="440280" y="614520"/>
            <a:ext cx="11308680" cy="1188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8" name="PlaceHolder 5"/>
          <p:cNvSpPr>
            <a:spLocks noGrp="1"/>
          </p:cNvSpPr>
          <p:nvPr>
            <p:ph type="title"/>
          </p:nvPr>
        </p:nvSpPr>
        <p:spPr>
          <a:xfrm>
            <a:off x="581040" y="636120"/>
            <a:ext cx="11028960" cy="1145160"/>
          </a:xfrm>
          <a:prstGeom prst="rect">
            <a:avLst/>
          </a:prstGeom>
        </p:spPr>
        <p:txBody>
          <a:bodyPr lIns="0" rIns="0" tIns="0" bIns="0" anchor="ctr">
            <a:spAutoFit/>
          </a:bodyPr>
          <a:p>
            <a:r>
              <a:rPr b="0" lang="en-US" sz="4400" spc="-1" strike="noStrike">
                <a:solidFill>
                  <a:srgbClr val="000000"/>
                </a:solidFill>
                <a:latin typeface="Arial"/>
              </a:rPr>
              <a:t>Ana başlık metnini düzenlemek için tıklayın</a:t>
            </a:r>
            <a:endParaRPr b="0" lang="en-US" sz="4400" spc="-1" strike="noStrike">
              <a:solidFill>
                <a:srgbClr val="000000"/>
              </a:solidFill>
              <a:latin typeface="Arial"/>
            </a:endParaRPr>
          </a:p>
        </p:txBody>
      </p:sp>
      <p:sp>
        <p:nvSpPr>
          <p:cNvPr id="8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Anahat metninin biçimini düzenlemek için tıklayın</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İkinci Anahat Düzeyi</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Üçüncü Anahat Düzeyi</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Dördüncü Anahat Düzeyi</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Beşinci Anahat Düzeyi</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Altıncı Anahat Düzeyi</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Yedinci Anahat Düzeyi</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446400" y="457200"/>
            <a:ext cx="3702600" cy="943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7" name="CustomShape 2"/>
          <p:cNvSpPr/>
          <p:nvPr/>
        </p:nvSpPr>
        <p:spPr>
          <a:xfrm>
            <a:off x="8042040" y="453600"/>
            <a:ext cx="3702600" cy="97920"/>
          </a:xfrm>
          <a:prstGeom prst="rect">
            <a:avLst/>
          </a:prstGeom>
          <a:solidFill>
            <a:schemeClr val="accent4"/>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8" name="CustomShape 3"/>
          <p:cNvSpPr/>
          <p:nvPr/>
        </p:nvSpPr>
        <p:spPr>
          <a:xfrm>
            <a:off x="4241880" y="457200"/>
            <a:ext cx="3702600" cy="90720"/>
          </a:xfrm>
          <a:prstGeom prst="rect">
            <a:avLst/>
          </a:prstGeom>
          <a:solidFill>
            <a:schemeClr val="accent2"/>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9" name="CustomShape 4"/>
          <p:cNvSpPr/>
          <p:nvPr/>
        </p:nvSpPr>
        <p:spPr>
          <a:xfrm>
            <a:off x="440280" y="614520"/>
            <a:ext cx="11308680" cy="1188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0"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Ana başlık metnini düzenlemek için tıklayın</a:t>
            </a:r>
            <a:endParaRPr b="0" lang="en-US" sz="1800" spc="-1" strike="noStrike">
              <a:solidFill>
                <a:srgbClr val="000000"/>
              </a:solidFill>
              <a:latin typeface="Arial"/>
            </a:endParaRPr>
          </a:p>
        </p:txBody>
      </p:sp>
      <p:sp>
        <p:nvSpPr>
          <p:cNvPr id="13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Anahat metninin biçimini düzenlemek için tıklayın</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İkinci Anahat Düzeyi</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Üçüncü Anahat Düzeyi</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Dördüncü Anahat Düzeyi</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Beşinci Anahat Düzeyi</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Altıncı Anahat Düzeyi</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Yedinci Anahat Düzeyi</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archive.ics.uci.edu/ml/datasets/MAGIC+Gamma+Telescope" TargetMode="External"/><Relationship Id="rId2" Type="http://schemas.openxmlformats.org/officeDocument/2006/relationships/hyperlink" Target="https://towardsdatascience.com/which-machine-learning-model-to-use-db5fdf37f3dd" TargetMode="External"/><Relationship Id="rId3" Type="http://schemas.openxmlformats.org/officeDocument/2006/relationships/hyperlink" Target="https://gist.github.com/chalg/c1a7d707c10d496bb3139719b6aff258" TargetMode="External"/><Relationship Id="rId4" Type="http://schemas.openxmlformats.org/officeDocument/2006/relationships/hyperlink" Target="https://medium.com/@randerson112358/python-decision-tree-classifier-example-d73bc3aeca6" TargetMode="External"/><Relationship Id="rId5" Type="http://schemas.openxmlformats.org/officeDocument/2006/relationships/hyperlink" Target="https://medium.com/pursuitnotes/decision-tree-classification-in-9-steps-with-python-600c85ef56de" TargetMode="External"/><Relationship Id="rId6" Type="http://schemas.openxmlformats.org/officeDocument/2006/relationships/hyperlink" Target="https://www.kaggle.com/amolbhivarkar/knn-for-classification-using-scikit-learn" TargetMode="External"/><Relationship Id="rId7"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28120" y="1029240"/>
            <a:ext cx="10992960" cy="1474200"/>
          </a:xfrm>
          <a:prstGeom prst="rect">
            <a:avLst/>
          </a:prstGeom>
          <a:noFill/>
          <a:ln>
            <a:noFill/>
          </a:ln>
        </p:spPr>
        <p:style>
          <a:lnRef idx="0"/>
          <a:fillRef idx="0"/>
          <a:effectRef idx="0"/>
          <a:fontRef idx="minor"/>
        </p:style>
        <p:txBody>
          <a:bodyPr lIns="90000" rIns="90000" tIns="45000" bIns="45000" anchor="b">
            <a:noAutofit/>
          </a:bodyPr>
          <a:p>
            <a:pPr algn="ctr"/>
            <a:r>
              <a:rPr b="0" lang="tr-TR" sz="3600" spc="-1" strike="noStrike" cap="all">
                <a:solidFill>
                  <a:srgbClr val="4d1434"/>
                </a:solidFill>
                <a:latin typeface="Gill Sans MT"/>
                <a:ea typeface="DejaVu Sans"/>
              </a:rPr>
              <a:t>DOKUZ EYLUL UNIVERSITY</a:t>
            </a:r>
            <a:endParaRPr b="0" lang="tr-TR" sz="3600" spc="-1" strike="noStrike">
              <a:latin typeface="Arial"/>
            </a:endParaRPr>
          </a:p>
          <a:p>
            <a:pPr algn="ctr"/>
            <a:r>
              <a:rPr b="0" lang="tr-TR" sz="3600" spc="-1" strike="noStrike" cap="all">
                <a:solidFill>
                  <a:srgbClr val="4d1434"/>
                </a:solidFill>
                <a:latin typeface="Gill Sans MT"/>
                <a:ea typeface="DejaVu Sans"/>
              </a:rPr>
              <a:t>FACULTY OF ENGINEERING</a:t>
            </a:r>
            <a:endParaRPr b="0" lang="tr-TR" sz="3600" spc="-1" strike="noStrike">
              <a:latin typeface="Arial"/>
            </a:endParaRPr>
          </a:p>
        </p:txBody>
      </p:sp>
      <p:sp>
        <p:nvSpPr>
          <p:cNvPr id="169" name="CustomShape 2"/>
          <p:cNvSpPr/>
          <p:nvPr/>
        </p:nvSpPr>
        <p:spPr>
          <a:xfrm>
            <a:off x="8424000" y="5616000"/>
            <a:ext cx="3096000" cy="537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20"/>
              </a:spcBef>
              <a:spcAft>
                <a:spcPts val="601"/>
              </a:spcAft>
            </a:pPr>
            <a:r>
              <a:rPr b="0" lang="tr-TR" sz="1600" spc="-1" strike="noStrike" cap="all">
                <a:solidFill>
                  <a:srgbClr val="903163"/>
                </a:solidFill>
                <a:latin typeface="Gill Sans MT"/>
                <a:ea typeface="DejaVu Sans"/>
              </a:rPr>
              <a:t>Melda karadağ - 2014510048 </a:t>
            </a:r>
            <a:endParaRPr b="0" lang="tr-TR" sz="1600" spc="-1" strike="noStrike">
              <a:latin typeface="Arial"/>
            </a:endParaRPr>
          </a:p>
          <a:p>
            <a:pPr>
              <a:lnSpc>
                <a:spcPct val="100000"/>
              </a:lnSpc>
              <a:spcBef>
                <a:spcPts val="320"/>
              </a:spcBef>
              <a:spcAft>
                <a:spcPts val="601"/>
              </a:spcAft>
            </a:pPr>
            <a:endParaRPr b="0" lang="tr-TR" sz="1600" spc="-1" strike="noStrike">
              <a:latin typeface="Arial"/>
            </a:endParaRPr>
          </a:p>
        </p:txBody>
      </p:sp>
      <p:pic>
        <p:nvPicPr>
          <p:cNvPr id="170" name="" descr=""/>
          <p:cNvPicPr/>
          <p:nvPr/>
        </p:nvPicPr>
        <p:blipFill>
          <a:blip r:embed="rId1"/>
          <a:stretch/>
        </p:blipFill>
        <p:spPr>
          <a:xfrm>
            <a:off x="377280" y="792000"/>
            <a:ext cx="2142720" cy="2142720"/>
          </a:xfrm>
          <a:prstGeom prst="rect">
            <a:avLst/>
          </a:prstGeom>
          <a:ln>
            <a:noFill/>
          </a:ln>
        </p:spPr>
      </p:pic>
      <p:pic>
        <p:nvPicPr>
          <p:cNvPr id="171" name="" descr=""/>
          <p:cNvPicPr/>
          <p:nvPr/>
        </p:nvPicPr>
        <p:blipFill>
          <a:blip r:embed="rId2"/>
          <a:stretch/>
        </p:blipFill>
        <p:spPr>
          <a:xfrm>
            <a:off x="9602640" y="720000"/>
            <a:ext cx="2133360" cy="2142720"/>
          </a:xfrm>
          <a:prstGeom prst="rect">
            <a:avLst/>
          </a:prstGeom>
          <a:ln>
            <a:noFill/>
          </a:ln>
        </p:spPr>
      </p:pic>
      <p:sp>
        <p:nvSpPr>
          <p:cNvPr id="172" name="CustomShape 3"/>
          <p:cNvSpPr/>
          <p:nvPr/>
        </p:nvSpPr>
        <p:spPr>
          <a:xfrm>
            <a:off x="3456000" y="3350520"/>
            <a:ext cx="5347800" cy="1545480"/>
          </a:xfrm>
          <a:prstGeom prst="rect">
            <a:avLst/>
          </a:prstGeom>
          <a:noFill/>
          <a:ln>
            <a:noFill/>
          </a:ln>
        </p:spPr>
        <p:style>
          <a:lnRef idx="0"/>
          <a:fillRef idx="0"/>
          <a:effectRef idx="0"/>
          <a:fontRef idx="minor"/>
        </p:style>
        <p:txBody>
          <a:bodyPr lIns="90000" rIns="90000" tIns="45000" bIns="45000">
            <a:normAutofit/>
          </a:bodyPr>
          <a:p>
            <a:pPr algn="ctr"/>
            <a:r>
              <a:rPr b="0" lang="tr-TR" sz="2400" spc="-1" strike="noStrike" cap="all">
                <a:solidFill>
                  <a:srgbClr val="903163"/>
                </a:solidFill>
                <a:latin typeface="Gill Sans MT"/>
                <a:ea typeface="DejaVu Sans"/>
              </a:rPr>
              <a:t>PROJECT PRESENTATION </a:t>
            </a:r>
            <a:endParaRPr b="1" lang="tr-TR" sz="2400" spc="-1" strike="noStrike">
              <a:latin typeface="Arial"/>
            </a:endParaRPr>
          </a:p>
          <a:p>
            <a:pPr algn="ctr"/>
            <a:r>
              <a:rPr b="0" lang="tr-TR" sz="2400" spc="-1" strike="noStrike" cap="all">
                <a:solidFill>
                  <a:srgbClr val="903163"/>
                </a:solidFill>
                <a:latin typeface="Gill Sans MT"/>
                <a:ea typeface="DejaVu Sans"/>
              </a:rPr>
              <a:t>for</a:t>
            </a:r>
            <a:endParaRPr b="1" lang="tr-TR" sz="2400" spc="-1" strike="noStrike">
              <a:latin typeface="Arial"/>
            </a:endParaRPr>
          </a:p>
          <a:p>
            <a:pPr algn="ctr"/>
            <a:r>
              <a:rPr b="0" lang="tr-TR" sz="2400" spc="-1" strike="noStrike" cap="all">
                <a:solidFill>
                  <a:srgbClr val="903163"/>
                </a:solidFill>
                <a:latin typeface="Gill Sans MT"/>
                <a:ea typeface="DejaVu Sans"/>
              </a:rPr>
              <a:t>CME 4403 Term Project</a:t>
            </a:r>
            <a:endParaRPr b="1" lang="tr-TR" sz="2400" spc="-1" strike="noStrike">
              <a:latin typeface="Arial"/>
            </a:endParaRPr>
          </a:p>
          <a:p>
            <a:pPr algn="ctr">
              <a:lnSpc>
                <a:spcPct val="100000"/>
              </a:lnSpc>
              <a:spcBef>
                <a:spcPts val="320"/>
              </a:spcBef>
              <a:spcAft>
                <a:spcPts val="601"/>
              </a:spcAft>
            </a:pPr>
            <a:endParaRPr b="0" lang="tr-T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37120" y="2372040"/>
            <a:ext cx="11028960" cy="2275200"/>
          </a:xfrm>
          <a:prstGeom prst="rect">
            <a:avLst/>
          </a:prstGeom>
          <a:noFill/>
          <a:ln>
            <a:noFill/>
          </a:ln>
        </p:spPr>
        <p:txBody>
          <a:bodyPr lIns="0" rIns="0" tIns="0" bIns="0" anchor="ctr">
            <a:noAutofit/>
          </a:bodyPr>
          <a:p>
            <a:r>
              <a:rPr b="0" lang="tr-TR" sz="1800" spc="-1" strike="noStrike" u="sng">
                <a:solidFill>
                  <a:srgbClr val="828282"/>
                </a:solidFill>
                <a:uFillTx/>
                <a:latin typeface="Arial"/>
                <a:ea typeface="DejaVu Sans"/>
                <a:hlinkClick r:id="rId1"/>
              </a:rPr>
              <a:t>http://archive.ics.uci.edu/ml/datasets/MAGIC+Gamma+Telescope</a:t>
            </a:r>
            <a:r>
              <a:rPr b="0" lang="tr-TR" sz="1800" spc="-1" strike="noStrike" u="sng">
                <a:solidFill>
                  <a:srgbClr val="828282"/>
                </a:solidFill>
                <a:uFillTx/>
                <a:latin typeface="Arial"/>
                <a:ea typeface="DejaVu Sans"/>
              </a:rPr>
              <a:t> </a:t>
            </a:r>
            <a:endParaRPr b="0" lang="tr-TR" sz="1800" spc="-1" strike="noStrike">
              <a:latin typeface="Arial"/>
            </a:endParaRPr>
          </a:p>
          <a:p>
            <a:r>
              <a:rPr b="0" lang="tr-TR" sz="1800" spc="-1" strike="noStrike" u="sng">
                <a:solidFill>
                  <a:srgbClr val="828282"/>
                </a:solidFill>
                <a:uFillTx/>
                <a:latin typeface="Arial"/>
                <a:ea typeface="DejaVu Sans"/>
                <a:hlinkClick r:id="rId2"/>
              </a:rPr>
              <a:t>https://towardsdatascience.com/which-machine-learning-model-to-use-db5fdf37f3dd</a:t>
            </a:r>
            <a:r>
              <a:rPr b="0" lang="tr-TR" sz="1800" spc="-1" strike="noStrike" u="sng">
                <a:solidFill>
                  <a:srgbClr val="828282"/>
                </a:solidFill>
                <a:uFillTx/>
                <a:latin typeface="Arial"/>
                <a:ea typeface="DejaVu Sans"/>
              </a:rPr>
              <a:t> </a:t>
            </a:r>
            <a:endParaRPr b="0" lang="tr-TR" sz="1800" spc="-1" strike="noStrike">
              <a:latin typeface="Arial"/>
            </a:endParaRPr>
          </a:p>
          <a:p>
            <a:r>
              <a:rPr b="0" lang="tr-TR" sz="1800" spc="-1" strike="noStrike" u="sng">
                <a:solidFill>
                  <a:srgbClr val="828282"/>
                </a:solidFill>
                <a:uFillTx/>
                <a:latin typeface="Arial"/>
                <a:ea typeface="DejaVu Sans"/>
                <a:hlinkClick r:id="rId3"/>
              </a:rPr>
              <a:t>https://gist.github.com/chalg/c1a7d707c10d496bb3139719b6aff258</a:t>
            </a:r>
            <a:r>
              <a:rPr b="0" lang="tr-TR" sz="1800" spc="-1" strike="noStrike" u="sng">
                <a:solidFill>
                  <a:srgbClr val="828282"/>
                </a:solidFill>
                <a:uFillTx/>
                <a:latin typeface="Arial"/>
                <a:ea typeface="DejaVu Sans"/>
              </a:rPr>
              <a:t> </a:t>
            </a:r>
            <a:endParaRPr b="0" lang="tr-TR" sz="1800" spc="-1" strike="noStrike">
              <a:latin typeface="Arial"/>
            </a:endParaRPr>
          </a:p>
          <a:p>
            <a:r>
              <a:rPr b="0" lang="tr-TR" sz="1800" spc="-1" strike="noStrike" u="sng">
                <a:solidFill>
                  <a:srgbClr val="828282"/>
                </a:solidFill>
                <a:uFillTx/>
                <a:latin typeface="Arial"/>
                <a:ea typeface="DejaVu Sans"/>
                <a:hlinkClick r:id="rId4"/>
              </a:rPr>
              <a:t>https://medium.com/@randerson112358/python-decision-tree-classifier-example-d73bc3aeca6</a:t>
            </a:r>
            <a:r>
              <a:rPr b="0" lang="tr-TR" sz="1800" spc="-1" strike="noStrike" u="sng">
                <a:solidFill>
                  <a:srgbClr val="828282"/>
                </a:solidFill>
                <a:uFillTx/>
                <a:latin typeface="Arial"/>
                <a:ea typeface="DejaVu Sans"/>
              </a:rPr>
              <a:t> </a:t>
            </a:r>
            <a:endParaRPr b="0" lang="tr-TR" sz="1800" spc="-1" strike="noStrike">
              <a:latin typeface="Arial"/>
            </a:endParaRPr>
          </a:p>
          <a:p>
            <a:r>
              <a:rPr b="0" lang="tr-TR" sz="1800" spc="-1" strike="noStrike" u="sng">
                <a:solidFill>
                  <a:srgbClr val="828282"/>
                </a:solidFill>
                <a:uFillTx/>
                <a:latin typeface="Arial"/>
                <a:ea typeface="DejaVu Sans"/>
                <a:hlinkClick r:id="rId5"/>
              </a:rPr>
              <a:t>https://medium.com/pursuitnotes/decision-tree-classification-in-9-steps-with-python-600c85ef56de</a:t>
            </a:r>
            <a:r>
              <a:rPr b="0" lang="tr-TR" sz="1800" spc="-1" strike="noStrike" u="sng">
                <a:solidFill>
                  <a:srgbClr val="828282"/>
                </a:solidFill>
                <a:uFillTx/>
                <a:latin typeface="Arial"/>
                <a:ea typeface="DejaVu Sans"/>
              </a:rPr>
              <a:t> </a:t>
            </a:r>
            <a:endParaRPr b="0" lang="tr-TR" sz="1800" spc="-1" strike="noStrike">
              <a:latin typeface="Arial"/>
            </a:endParaRPr>
          </a:p>
          <a:p>
            <a:r>
              <a:rPr b="0" lang="tr-TR" sz="1800" spc="-1" strike="noStrike" u="sng">
                <a:solidFill>
                  <a:srgbClr val="828282"/>
                </a:solidFill>
                <a:uFillTx/>
                <a:latin typeface="Arial"/>
                <a:ea typeface="DejaVu Sans"/>
                <a:hlinkClick r:id="rId6"/>
              </a:rPr>
              <a:t>https://www.kaggle.com/amolbhivarkar/knn-for-classification-using-scikit-learn</a:t>
            </a:r>
            <a:r>
              <a:rPr b="0" lang="tr-TR" sz="1800" spc="-1" strike="noStrike" u="sng">
                <a:solidFill>
                  <a:srgbClr val="828282"/>
                </a:solidFill>
                <a:uFillTx/>
                <a:latin typeface="Arial"/>
                <a:ea typeface="DejaVu Sans"/>
              </a:rPr>
              <a:t> </a:t>
            </a:r>
            <a:endParaRPr b="0" lang="tr-TR" sz="1800" spc="-1" strike="noStrike">
              <a:latin typeface="Arial"/>
            </a:endParaRPr>
          </a:p>
        </p:txBody>
      </p:sp>
      <p:sp>
        <p:nvSpPr>
          <p:cNvPr id="206" name="CustomShape 2"/>
          <p:cNvSpPr/>
          <p:nvPr/>
        </p:nvSpPr>
        <p:spPr>
          <a:xfrm>
            <a:off x="716040" y="603000"/>
            <a:ext cx="11028960" cy="10130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tr-TR" sz="2800" spc="-1" strike="noStrike">
                <a:solidFill>
                  <a:srgbClr val="ffffff"/>
                </a:solidFill>
                <a:latin typeface="Gill Sans MT"/>
                <a:ea typeface="DejaVu Sans"/>
              </a:rPr>
              <a:t>REFERENCES</a:t>
            </a:r>
            <a:endParaRPr b="0" lang="tr-TR"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81040" y="745920"/>
            <a:ext cx="11028960" cy="10130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tr-TR" sz="2800" spc="-1" strike="noStrike" cap="all">
                <a:solidFill>
                  <a:srgbClr val="ffffff"/>
                </a:solidFill>
                <a:latin typeface="Gill Sans MT"/>
                <a:ea typeface="DejaVu Sans"/>
              </a:rPr>
              <a:t> </a:t>
            </a:r>
            <a:r>
              <a:rPr b="0" lang="tr-TR" sz="2800" spc="-1" strike="noStrike" cap="all">
                <a:solidFill>
                  <a:srgbClr val="ffffff"/>
                </a:solidFill>
                <a:latin typeface="Gill Sans MT"/>
                <a:ea typeface="DejaVu Sans"/>
              </a:rPr>
              <a:t>descrıptıon </a:t>
            </a:r>
            <a:endParaRPr b="0" lang="tr-TR" sz="2800" spc="-1" strike="noStrike">
              <a:latin typeface="Arial"/>
            </a:endParaRPr>
          </a:p>
        </p:txBody>
      </p:sp>
      <p:sp>
        <p:nvSpPr>
          <p:cNvPr id="174" name="CustomShape 2"/>
          <p:cNvSpPr/>
          <p:nvPr/>
        </p:nvSpPr>
        <p:spPr>
          <a:xfrm>
            <a:off x="648000" y="2232000"/>
            <a:ext cx="11082600" cy="1368000"/>
          </a:xfrm>
          <a:prstGeom prst="rect">
            <a:avLst/>
          </a:prstGeom>
          <a:noFill/>
          <a:ln>
            <a:noFill/>
          </a:ln>
        </p:spPr>
        <p:style>
          <a:lnRef idx="0"/>
          <a:fillRef idx="0"/>
          <a:effectRef idx="0"/>
          <a:fontRef idx="minor"/>
        </p:style>
        <p:txBody>
          <a:bodyPr lIns="90000" rIns="90000" tIns="45000" bIns="45000" anchor="ctr">
            <a:noAutofit/>
          </a:bodyPr>
          <a:p>
            <a:r>
              <a:rPr b="0" lang="tr-TR" sz="1800" spc="-1" strike="noStrike">
                <a:solidFill>
                  <a:srgbClr val="3d3d3d"/>
                </a:solidFill>
                <a:latin typeface="Gill Sans MT"/>
                <a:ea typeface="DejaVu Sans"/>
              </a:rPr>
              <a:t>My data set is MAGIC Gamma Telescope Data Set. The number of instances in my data set is 19020. It has 11 attributes. There aren't any missing value. Target value is categoric and feature values are continuous. Since there is no missing value, no data cleaning has been done. I trained my data set using K nearest neighbors and Decision Trees machine learning models.</a:t>
            </a:r>
            <a:endParaRPr b="0" lang="tr-TR" sz="1800" spc="-1" strike="noStrike">
              <a:latin typeface="Arial"/>
            </a:endParaRPr>
          </a:p>
        </p:txBody>
      </p:sp>
      <p:pic>
        <p:nvPicPr>
          <p:cNvPr id="175" name="" descr=""/>
          <p:cNvPicPr/>
          <p:nvPr/>
        </p:nvPicPr>
        <p:blipFill>
          <a:blip r:embed="rId1"/>
          <a:stretch/>
        </p:blipFill>
        <p:spPr>
          <a:xfrm>
            <a:off x="160560" y="3558960"/>
            <a:ext cx="7543440" cy="2057040"/>
          </a:xfrm>
          <a:prstGeom prst="rect">
            <a:avLst/>
          </a:prstGeom>
          <a:ln>
            <a:noFill/>
          </a:ln>
        </p:spPr>
      </p:pic>
      <p:pic>
        <p:nvPicPr>
          <p:cNvPr id="176" name="" descr=""/>
          <p:cNvPicPr/>
          <p:nvPr/>
        </p:nvPicPr>
        <p:blipFill>
          <a:blip r:embed="rId2"/>
          <a:stretch/>
        </p:blipFill>
        <p:spPr>
          <a:xfrm>
            <a:off x="6336000" y="4586040"/>
            <a:ext cx="5724000" cy="2037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45760" y="712440"/>
            <a:ext cx="11028960" cy="10130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tr-TR" sz="2400" spc="-1" strike="noStrike" cap="all">
                <a:solidFill>
                  <a:srgbClr val="ffffff"/>
                </a:solidFill>
                <a:latin typeface="Gill Sans MT"/>
                <a:ea typeface="DejaVu Sans"/>
              </a:rPr>
              <a:t>Machıne learnıng models</a:t>
            </a:r>
            <a:endParaRPr b="0" lang="tr-TR" sz="2400" spc="-1" strike="noStrike">
              <a:latin typeface="Arial"/>
            </a:endParaRPr>
          </a:p>
        </p:txBody>
      </p:sp>
      <p:sp>
        <p:nvSpPr>
          <p:cNvPr id="178" name="CustomShape 2"/>
          <p:cNvSpPr/>
          <p:nvPr/>
        </p:nvSpPr>
        <p:spPr>
          <a:xfrm rot="21541200">
            <a:off x="366840" y="1798920"/>
            <a:ext cx="2786760" cy="840960"/>
          </a:xfrm>
          <a:prstGeom prst="rect">
            <a:avLst/>
          </a:prstGeom>
          <a:noFill/>
          <a:ln>
            <a:noFill/>
          </a:ln>
        </p:spPr>
        <p:style>
          <a:lnRef idx="0"/>
          <a:fillRef idx="0"/>
          <a:effectRef idx="0"/>
          <a:fontRef idx="minor"/>
        </p:style>
        <p:txBody>
          <a:bodyPr lIns="90000" rIns="90000" tIns="45000" bIns="45000" anchor="ctr">
            <a:noAutofit/>
          </a:bodyPr>
          <a:p>
            <a:r>
              <a:rPr b="0" lang="tr-TR" sz="2400" spc="-1" strike="noStrike" u="sng">
                <a:solidFill>
                  <a:srgbClr val="3d3d3d"/>
                </a:solidFill>
                <a:uFillTx/>
                <a:latin typeface="Gill Sans MT"/>
                <a:ea typeface="DejaVu Sans"/>
              </a:rPr>
              <a:t>K Nearest Neighbor</a:t>
            </a:r>
            <a:endParaRPr b="1" lang="tr-TR" sz="2400" spc="-1" strike="noStrike">
              <a:latin typeface="Arial"/>
            </a:endParaRPr>
          </a:p>
        </p:txBody>
      </p:sp>
      <p:sp>
        <p:nvSpPr>
          <p:cNvPr id="179" name="CustomShape 3"/>
          <p:cNvSpPr/>
          <p:nvPr/>
        </p:nvSpPr>
        <p:spPr>
          <a:xfrm rot="19821000">
            <a:off x="5598360" y="2122920"/>
            <a:ext cx="1871640" cy="1007640"/>
          </a:xfrm>
          <a:prstGeom prst="rect">
            <a:avLst/>
          </a:prstGeom>
          <a:noFill/>
          <a:ln>
            <a:noFill/>
          </a:ln>
        </p:spPr>
        <p:style>
          <a:lnRef idx="0"/>
          <a:fillRef idx="0"/>
          <a:effectRef idx="0"/>
          <a:fontRef idx="minor"/>
        </p:style>
        <p:txBody>
          <a:bodyPr lIns="90000" rIns="90000" tIns="45000" bIns="45000" anchor="ctr">
            <a:noAutofit/>
          </a:bodyPr>
          <a:p>
            <a:r>
              <a:rPr b="0" lang="en-US" sz="1800" spc="-1" strike="noStrike" u="sng">
                <a:solidFill>
                  <a:srgbClr val="3d3d3d"/>
                </a:solidFill>
                <a:uFillTx/>
                <a:latin typeface="Gill Sans MT"/>
                <a:ea typeface="DejaVu Sans"/>
              </a:rPr>
              <a:t>Decision Tree</a:t>
            </a:r>
            <a:endParaRPr b="0" lang="tr-TR" sz="1800" spc="-1" strike="noStrike">
              <a:latin typeface="Arial"/>
            </a:endParaRPr>
          </a:p>
          <a:p>
            <a:pPr>
              <a:lnSpc>
                <a:spcPct val="100000"/>
              </a:lnSpc>
              <a:spcBef>
                <a:spcPts val="360"/>
              </a:spcBef>
              <a:spcAft>
                <a:spcPts val="601"/>
              </a:spcAft>
            </a:pPr>
            <a:endParaRPr b="0" lang="tr-TR" sz="1800" spc="-1" strike="noStrike">
              <a:latin typeface="Arial"/>
            </a:endParaRPr>
          </a:p>
        </p:txBody>
      </p:sp>
      <p:pic>
        <p:nvPicPr>
          <p:cNvPr id="180" name="" descr=""/>
          <p:cNvPicPr/>
          <p:nvPr/>
        </p:nvPicPr>
        <p:blipFill>
          <a:blip r:embed="rId1"/>
          <a:stretch/>
        </p:blipFill>
        <p:spPr>
          <a:xfrm>
            <a:off x="5328000" y="216000"/>
            <a:ext cx="6480000" cy="6289200"/>
          </a:xfrm>
          <a:prstGeom prst="rect">
            <a:avLst/>
          </a:prstGeom>
          <a:ln>
            <a:noFill/>
          </a:ln>
        </p:spPr>
      </p:pic>
      <p:sp>
        <p:nvSpPr>
          <p:cNvPr id="181" name="TextShape 4"/>
          <p:cNvSpPr txBox="1"/>
          <p:nvPr/>
        </p:nvSpPr>
        <p:spPr>
          <a:xfrm>
            <a:off x="288000" y="2520000"/>
            <a:ext cx="5040000" cy="4032000"/>
          </a:xfrm>
          <a:prstGeom prst="rect">
            <a:avLst/>
          </a:prstGeom>
          <a:noFill/>
          <a:ln>
            <a:noFill/>
          </a:ln>
        </p:spPr>
        <p:txBody>
          <a:bodyPr lIns="90000" rIns="90000" tIns="45000" bIns="45000">
            <a:spAutoFit/>
          </a:bodyPr>
          <a:p>
            <a:r>
              <a:rPr b="0" lang="tr-TR" sz="1800" spc="-1" strike="noStrike">
                <a:latin typeface="Times New Roman"/>
                <a:ea typeface="Microsoft YaHei"/>
              </a:rPr>
              <a:t>K nearest neighbors is a simple algorithm that stores all available cases and classifies new cases based on a similarity measure (e.g., distance functions). A case is classified by a majority vote of its neighbors, with the case being assigned to the class most common amongst its K nearest neighbors measured by a distance function. If K = 1, then the case is simply assigned to the class of its nearest neighbor. In project there is a function that works for kNN algorithm. Algorithm works with range of k between 1 to 25. Algorithm pick the k acoording to highest accuracy value, Also it calculates Log Loss and ROC AUC by does cross validation values for eack k value. For the best k value creates the confusion matrix and  classification report. </a:t>
            </a:r>
            <a:endParaRPr b="0" lang="tr-TR" sz="1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45760" y="712440"/>
            <a:ext cx="11028960" cy="10130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tr-TR" sz="2400" spc="-1" strike="noStrike" cap="all">
                <a:solidFill>
                  <a:srgbClr val="ffffff"/>
                </a:solidFill>
                <a:latin typeface="Gill Sans MT"/>
                <a:ea typeface="DejaVu Sans"/>
              </a:rPr>
              <a:t>Machıne learnıng models</a:t>
            </a:r>
            <a:endParaRPr b="0" lang="tr-TR" sz="2400" spc="-1" strike="noStrike">
              <a:latin typeface="Arial"/>
            </a:endParaRPr>
          </a:p>
        </p:txBody>
      </p:sp>
      <p:sp>
        <p:nvSpPr>
          <p:cNvPr id="183" name="CustomShape 2"/>
          <p:cNvSpPr/>
          <p:nvPr/>
        </p:nvSpPr>
        <p:spPr>
          <a:xfrm rot="21535800">
            <a:off x="439560" y="1997280"/>
            <a:ext cx="2579760" cy="498240"/>
          </a:xfrm>
          <a:prstGeom prst="rect">
            <a:avLst/>
          </a:prstGeom>
          <a:noFill/>
          <a:ln>
            <a:noFill/>
          </a:ln>
        </p:spPr>
        <p:style>
          <a:lnRef idx="0"/>
          <a:fillRef idx="0"/>
          <a:effectRef idx="0"/>
          <a:fontRef idx="minor"/>
        </p:style>
        <p:txBody>
          <a:bodyPr lIns="90000" rIns="90000" tIns="45000" bIns="45000" anchor="ctr">
            <a:noAutofit/>
          </a:bodyPr>
          <a:p>
            <a:r>
              <a:rPr b="0" lang="en-US" sz="2400" spc="-1" strike="noStrike" u="sng">
                <a:solidFill>
                  <a:srgbClr val="3d3d3d"/>
                </a:solidFill>
                <a:uFillTx/>
                <a:latin typeface="Gill Sans MT"/>
                <a:ea typeface="DejaVu Sans"/>
              </a:rPr>
              <a:t>Decision Tree</a:t>
            </a:r>
            <a:endParaRPr b="0" lang="tr-TR" sz="2400" spc="-1" strike="noStrike">
              <a:latin typeface="Arial"/>
            </a:endParaRPr>
          </a:p>
          <a:p>
            <a:pPr>
              <a:lnSpc>
                <a:spcPct val="100000"/>
              </a:lnSpc>
              <a:spcBef>
                <a:spcPts val="360"/>
              </a:spcBef>
              <a:spcAft>
                <a:spcPts val="601"/>
              </a:spcAft>
            </a:pPr>
            <a:endParaRPr b="0" lang="tr-TR" sz="2400" spc="-1" strike="noStrike">
              <a:latin typeface="Arial"/>
            </a:endParaRPr>
          </a:p>
        </p:txBody>
      </p:sp>
      <p:pic>
        <p:nvPicPr>
          <p:cNvPr id="184" name="" descr=""/>
          <p:cNvPicPr/>
          <p:nvPr/>
        </p:nvPicPr>
        <p:blipFill>
          <a:blip r:embed="rId1"/>
          <a:stretch/>
        </p:blipFill>
        <p:spPr>
          <a:xfrm>
            <a:off x="5976360" y="2322000"/>
            <a:ext cx="5615640" cy="3654000"/>
          </a:xfrm>
          <a:prstGeom prst="rect">
            <a:avLst/>
          </a:prstGeom>
          <a:ln>
            <a:noFill/>
          </a:ln>
        </p:spPr>
      </p:pic>
      <p:sp>
        <p:nvSpPr>
          <p:cNvPr id="185" name="TextShape 3"/>
          <p:cNvSpPr txBox="1"/>
          <p:nvPr/>
        </p:nvSpPr>
        <p:spPr>
          <a:xfrm>
            <a:off x="576000" y="2449440"/>
            <a:ext cx="4968000" cy="3886560"/>
          </a:xfrm>
          <a:prstGeom prst="rect">
            <a:avLst/>
          </a:prstGeom>
          <a:noFill/>
          <a:ln>
            <a:noFill/>
          </a:ln>
        </p:spPr>
        <p:txBody>
          <a:bodyPr lIns="90000" rIns="90000" tIns="45000" bIns="45000">
            <a:spAutoFit/>
          </a:bodyPr>
          <a:p>
            <a:r>
              <a:rPr b="0" lang="tr-TR" sz="1800" spc="-1" strike="noStrike">
                <a:latin typeface="Times New Roman"/>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 its also widely used in machine learning. </a:t>
            </a:r>
            <a:endParaRPr b="0" lang="tr-TR" sz="1800" spc="-1" strike="noStrike">
              <a:latin typeface="Arial"/>
            </a:endParaRPr>
          </a:p>
          <a:p>
            <a:r>
              <a:rPr b="0" lang="tr-TR" sz="1800" spc="-1" strike="noStrike">
                <a:latin typeface="Times New Roman"/>
              </a:rPr>
              <a:t>In the project there is one decision tree function that finds best depth of tree, calculate accuracy, l</a:t>
            </a:r>
            <a:r>
              <a:rPr b="0" lang="tr-TR" sz="1800" spc="-1" strike="noStrike">
                <a:latin typeface="Times New Roman"/>
              </a:rPr>
              <a:t>og loss and ROC AUC values bycross validation. For the best depth value creates the confusion matrix and  classification report. Also shows the tree.</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24960" y="691920"/>
            <a:ext cx="11028960" cy="10130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tr-TR" sz="2800" spc="-1" strike="noStrike" cap="all">
                <a:solidFill>
                  <a:srgbClr val="ffffff"/>
                </a:solidFill>
                <a:latin typeface="Gill Sans MT"/>
                <a:ea typeface="DejaVu Sans"/>
              </a:rPr>
              <a:t>Cross valıdatıons</a:t>
            </a:r>
            <a:endParaRPr b="0" lang="tr-TR" sz="2800" spc="-1" strike="noStrike">
              <a:latin typeface="Arial"/>
            </a:endParaRPr>
          </a:p>
        </p:txBody>
      </p:sp>
      <p:sp>
        <p:nvSpPr>
          <p:cNvPr id="187" name="CustomShape 2"/>
          <p:cNvSpPr/>
          <p:nvPr/>
        </p:nvSpPr>
        <p:spPr>
          <a:xfrm rot="21586200">
            <a:off x="535680" y="2197800"/>
            <a:ext cx="11343600" cy="82584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spcAft>
                <a:spcPts val="601"/>
              </a:spcAft>
            </a:pPr>
            <a:r>
              <a:rPr b="0" lang="tr-TR" sz="2000" spc="-1" strike="noStrike">
                <a:solidFill>
                  <a:srgbClr val="3d3d3d"/>
                </a:solidFill>
                <a:latin typeface="Times New Roman"/>
                <a:ea typeface="DejaVu Sans"/>
              </a:rPr>
              <a:t>After evaluating the validation values between 5 and 50, it was observed that the most appropriate values were at 10. Here are the results both wih kNN and decision tree.</a:t>
            </a:r>
            <a:endParaRPr b="0" lang="tr-TR" sz="2000" spc="-1" strike="noStrike">
              <a:latin typeface="Times New Roman"/>
            </a:endParaRPr>
          </a:p>
        </p:txBody>
      </p:sp>
      <p:pic>
        <p:nvPicPr>
          <p:cNvPr id="188" name="" descr=""/>
          <p:cNvPicPr/>
          <p:nvPr/>
        </p:nvPicPr>
        <p:blipFill>
          <a:blip r:embed="rId1"/>
          <a:stretch/>
        </p:blipFill>
        <p:spPr>
          <a:xfrm>
            <a:off x="648000" y="3384000"/>
            <a:ext cx="9560880" cy="792000"/>
          </a:xfrm>
          <a:prstGeom prst="rect">
            <a:avLst/>
          </a:prstGeom>
          <a:ln>
            <a:noFill/>
          </a:ln>
        </p:spPr>
      </p:pic>
      <p:pic>
        <p:nvPicPr>
          <p:cNvPr id="189" name="" descr=""/>
          <p:cNvPicPr/>
          <p:nvPr/>
        </p:nvPicPr>
        <p:blipFill>
          <a:blip r:embed="rId2"/>
          <a:stretch/>
        </p:blipFill>
        <p:spPr>
          <a:xfrm>
            <a:off x="648000" y="4392000"/>
            <a:ext cx="9288000" cy="14979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99760" y="552600"/>
            <a:ext cx="11028960" cy="1013040"/>
          </a:xfrm>
          <a:prstGeom prst="rect">
            <a:avLst/>
          </a:prstGeom>
          <a:noFill/>
          <a:ln>
            <a:noFill/>
          </a:ln>
        </p:spPr>
        <p:style>
          <a:lnRef idx="0"/>
          <a:fillRef idx="0"/>
          <a:effectRef idx="0"/>
          <a:fontRef idx="minor"/>
        </p:style>
        <p:txBody>
          <a:bodyPr lIns="90000" rIns="90000" tIns="45000" bIns="45000" anchor="b">
            <a:noAutofit/>
          </a:bodyPr>
          <a:p>
            <a:r>
              <a:rPr b="0" lang="en-US" sz="2800" spc="-1" strike="noStrike" cap="all">
                <a:solidFill>
                  <a:srgbClr val="ffffff"/>
                </a:solidFill>
                <a:latin typeface="Gill Sans MT"/>
                <a:ea typeface="DejaVu Sans"/>
              </a:rPr>
              <a:t>Confusion matrix and classification reports</a:t>
            </a:r>
            <a:endParaRPr b="0" lang="tr-TR" sz="2800" spc="-1" strike="noStrike">
              <a:latin typeface="Arial"/>
            </a:endParaRPr>
          </a:p>
        </p:txBody>
      </p:sp>
      <p:sp>
        <p:nvSpPr>
          <p:cNvPr id="191" name="CustomShape 2"/>
          <p:cNvSpPr/>
          <p:nvPr/>
        </p:nvSpPr>
        <p:spPr>
          <a:xfrm>
            <a:off x="360000" y="2016000"/>
            <a:ext cx="10944000" cy="864000"/>
          </a:xfrm>
          <a:prstGeom prst="rect">
            <a:avLst/>
          </a:prstGeom>
          <a:noFill/>
          <a:ln>
            <a:noFill/>
          </a:ln>
        </p:spPr>
        <p:style>
          <a:lnRef idx="0"/>
          <a:fillRef idx="0"/>
          <a:effectRef idx="0"/>
          <a:fontRef idx="minor"/>
        </p:style>
        <p:txBody>
          <a:bodyPr lIns="90000" rIns="90000" tIns="45000" bIns="45000" anchor="ctr">
            <a:noAutofit/>
          </a:bodyPr>
          <a:p>
            <a:pPr marL="432000" indent="-323640">
              <a:lnSpc>
                <a:spcPct val="100000"/>
              </a:lnSpc>
              <a:spcBef>
                <a:spcPts val="1417"/>
              </a:spcBef>
              <a:buClr>
                <a:srgbClr val="000000"/>
              </a:buClr>
              <a:buSzPct val="45000"/>
              <a:buFont typeface="Wingdings" charset="2"/>
              <a:buChar char=""/>
            </a:pPr>
            <a:endParaRPr b="0" lang="tr-TR" sz="1800" spc="-1" strike="noStrike">
              <a:latin typeface="Arial"/>
            </a:endParaRPr>
          </a:p>
          <a:p>
            <a:r>
              <a:rPr b="0" lang="en-US" sz="2000" spc="-1" strike="noStrike">
                <a:solidFill>
                  <a:srgbClr val="3d3d3d"/>
                </a:solidFill>
                <a:latin typeface="Times New Roman"/>
                <a:ea typeface="DejaVu Sans"/>
              </a:rPr>
              <a:t>After evaluating the test values between 0.10 to 0.50, it was observed that the most appropriate value is at 0.20. </a:t>
            </a:r>
            <a:r>
              <a:rPr b="0" lang="en-US" sz="1800" spc="-1" strike="noStrike">
                <a:solidFill>
                  <a:srgbClr val="3d3d3d"/>
                </a:solidFill>
                <a:latin typeface="Times New Roman"/>
                <a:ea typeface="DejaVu Sans"/>
              </a:rPr>
              <a:t>Confusion matrix and classification reports by 0.20 test size values are shown below</a:t>
            </a:r>
            <a:r>
              <a:rPr b="0" lang="en-US" sz="1800" spc="-1" strike="noStrike">
                <a:solidFill>
                  <a:srgbClr val="3d3d3d"/>
                </a:solidFill>
                <a:latin typeface="Gill Sans MT"/>
                <a:ea typeface="DejaVu Sans"/>
              </a:rPr>
              <a:t> with kNN and decision tree.</a:t>
            </a:r>
            <a:endParaRPr b="0" lang="tr-TR" sz="1800" spc="-1" strike="noStrike">
              <a:latin typeface="Arial"/>
            </a:endParaRPr>
          </a:p>
          <a:p>
            <a:pPr marL="432000" indent="-323640">
              <a:lnSpc>
                <a:spcPct val="100000"/>
              </a:lnSpc>
              <a:spcBef>
                <a:spcPts val="1417"/>
              </a:spcBef>
              <a:buClr>
                <a:srgbClr val="000000"/>
              </a:buClr>
              <a:buSzPct val="45000"/>
              <a:buFont typeface="Wingdings" charset="2"/>
              <a:buChar char=""/>
            </a:pPr>
            <a:endParaRPr b="0" lang="tr-TR" sz="1800" spc="-1" strike="noStrike">
              <a:latin typeface="Arial"/>
            </a:endParaRPr>
          </a:p>
        </p:txBody>
      </p:sp>
      <p:pic>
        <p:nvPicPr>
          <p:cNvPr id="192" name="" descr=""/>
          <p:cNvPicPr/>
          <p:nvPr/>
        </p:nvPicPr>
        <p:blipFill>
          <a:blip r:embed="rId1"/>
          <a:stretch/>
        </p:blipFill>
        <p:spPr>
          <a:xfrm>
            <a:off x="720000" y="3448440"/>
            <a:ext cx="5321880" cy="2095560"/>
          </a:xfrm>
          <a:prstGeom prst="rect">
            <a:avLst/>
          </a:prstGeom>
          <a:ln>
            <a:noFill/>
          </a:ln>
        </p:spPr>
      </p:pic>
      <p:pic>
        <p:nvPicPr>
          <p:cNvPr id="193" name="" descr=""/>
          <p:cNvPicPr/>
          <p:nvPr/>
        </p:nvPicPr>
        <p:blipFill>
          <a:blip r:embed="rId2"/>
          <a:stretch/>
        </p:blipFill>
        <p:spPr>
          <a:xfrm>
            <a:off x="6480000" y="3528000"/>
            <a:ext cx="5256000" cy="2070000"/>
          </a:xfrm>
          <a:prstGeom prst="rect">
            <a:avLst/>
          </a:prstGeom>
          <a:ln>
            <a:noFill/>
          </a:ln>
        </p:spPr>
      </p:pic>
      <p:sp>
        <p:nvSpPr>
          <p:cNvPr id="194" name="TextShape 3"/>
          <p:cNvSpPr txBox="1"/>
          <p:nvPr/>
        </p:nvSpPr>
        <p:spPr>
          <a:xfrm>
            <a:off x="2952000" y="3096000"/>
            <a:ext cx="636480" cy="346320"/>
          </a:xfrm>
          <a:prstGeom prst="rect">
            <a:avLst/>
          </a:prstGeom>
          <a:noFill/>
          <a:ln>
            <a:noFill/>
          </a:ln>
        </p:spPr>
        <p:txBody>
          <a:bodyPr lIns="90000" rIns="90000" tIns="45000" bIns="45000">
            <a:spAutoFit/>
          </a:bodyPr>
          <a:p>
            <a:r>
              <a:rPr b="0" lang="tr-TR" sz="1800" spc="-1" strike="noStrike">
                <a:latin typeface="Arial"/>
              </a:rPr>
              <a:t>kNN</a:t>
            </a:r>
            <a:endParaRPr b="0" lang="tr-TR" sz="1800" spc="-1" strike="noStrike">
              <a:latin typeface="Arial"/>
            </a:endParaRPr>
          </a:p>
        </p:txBody>
      </p:sp>
      <p:sp>
        <p:nvSpPr>
          <p:cNvPr id="195" name="TextShape 4"/>
          <p:cNvSpPr txBox="1"/>
          <p:nvPr/>
        </p:nvSpPr>
        <p:spPr>
          <a:xfrm>
            <a:off x="7848000" y="3096000"/>
            <a:ext cx="2880000" cy="576000"/>
          </a:xfrm>
          <a:prstGeom prst="rect">
            <a:avLst/>
          </a:prstGeom>
          <a:noFill/>
          <a:ln>
            <a:noFill/>
          </a:ln>
        </p:spPr>
        <p:txBody>
          <a:bodyPr lIns="90000" rIns="90000" tIns="45000" bIns="45000">
            <a:spAutoFit/>
          </a:bodyPr>
          <a:p>
            <a:r>
              <a:rPr b="0" lang="tr-TR" sz="1800" spc="-1" strike="noStrike">
                <a:latin typeface="Arial"/>
              </a:rPr>
              <a:t>Decision Tree</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99760" y="552600"/>
            <a:ext cx="11028960" cy="1013040"/>
          </a:xfrm>
          <a:prstGeom prst="rect">
            <a:avLst/>
          </a:prstGeom>
          <a:noFill/>
          <a:ln>
            <a:noFill/>
          </a:ln>
        </p:spPr>
        <p:style>
          <a:lnRef idx="0"/>
          <a:fillRef idx="0"/>
          <a:effectRef idx="0"/>
          <a:fontRef idx="minor"/>
        </p:style>
        <p:txBody>
          <a:bodyPr lIns="90000" rIns="90000" tIns="45000" bIns="45000" anchor="b">
            <a:noAutofit/>
          </a:bodyPr>
          <a:p>
            <a:r>
              <a:rPr b="0" lang="en-US" sz="2800" spc="-1" strike="noStrike" cap="all">
                <a:solidFill>
                  <a:srgbClr val="ffffff"/>
                </a:solidFill>
                <a:latin typeface="Gill Sans MT"/>
                <a:ea typeface="DejaVu Sans"/>
              </a:rPr>
              <a:t>Accuracy for k and depth values</a:t>
            </a:r>
            <a:endParaRPr b="0" lang="tr-TR" sz="2800" spc="-1" strike="noStrike">
              <a:latin typeface="Arial"/>
            </a:endParaRPr>
          </a:p>
        </p:txBody>
      </p:sp>
      <p:pic>
        <p:nvPicPr>
          <p:cNvPr id="197" name="" descr=""/>
          <p:cNvPicPr/>
          <p:nvPr/>
        </p:nvPicPr>
        <p:blipFill>
          <a:blip r:embed="rId1"/>
          <a:stretch/>
        </p:blipFill>
        <p:spPr>
          <a:xfrm>
            <a:off x="144000" y="1953000"/>
            <a:ext cx="7416000" cy="2799000"/>
          </a:xfrm>
          <a:prstGeom prst="rect">
            <a:avLst/>
          </a:prstGeom>
          <a:ln>
            <a:noFill/>
          </a:ln>
        </p:spPr>
      </p:pic>
      <p:pic>
        <p:nvPicPr>
          <p:cNvPr id="198" name="" descr=""/>
          <p:cNvPicPr/>
          <p:nvPr/>
        </p:nvPicPr>
        <p:blipFill>
          <a:blip r:embed="rId2"/>
          <a:stretch/>
        </p:blipFill>
        <p:spPr>
          <a:xfrm>
            <a:off x="3960000" y="3672000"/>
            <a:ext cx="8096040" cy="3056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99760" y="552600"/>
            <a:ext cx="11028960" cy="1013040"/>
          </a:xfrm>
          <a:prstGeom prst="rect">
            <a:avLst/>
          </a:prstGeom>
          <a:noFill/>
          <a:ln>
            <a:noFill/>
          </a:ln>
        </p:spPr>
        <p:style>
          <a:lnRef idx="0"/>
          <a:fillRef idx="0"/>
          <a:effectRef idx="0"/>
          <a:fontRef idx="minor"/>
        </p:style>
        <p:txBody>
          <a:bodyPr lIns="90000" rIns="90000" tIns="45000" bIns="45000" anchor="b">
            <a:noAutofit/>
          </a:bodyPr>
          <a:p>
            <a:r>
              <a:rPr b="0" lang="en-US" sz="2800" spc="-1" strike="noStrike" cap="all">
                <a:solidFill>
                  <a:srgbClr val="ffffff"/>
                </a:solidFill>
                <a:latin typeface="Gill Sans MT"/>
                <a:ea typeface="DejaVu Sans"/>
              </a:rPr>
              <a:t>Log Loss for k and depth values</a:t>
            </a:r>
            <a:endParaRPr b="0" lang="tr-TR" sz="2800" spc="-1" strike="noStrike">
              <a:latin typeface="Arial"/>
            </a:endParaRPr>
          </a:p>
        </p:txBody>
      </p:sp>
      <p:pic>
        <p:nvPicPr>
          <p:cNvPr id="200" name="" descr=""/>
          <p:cNvPicPr/>
          <p:nvPr/>
        </p:nvPicPr>
        <p:blipFill>
          <a:blip r:embed="rId1"/>
          <a:stretch/>
        </p:blipFill>
        <p:spPr>
          <a:xfrm>
            <a:off x="0" y="2072880"/>
            <a:ext cx="7231680" cy="2751120"/>
          </a:xfrm>
          <a:prstGeom prst="rect">
            <a:avLst/>
          </a:prstGeom>
          <a:ln>
            <a:noFill/>
          </a:ln>
        </p:spPr>
      </p:pic>
      <p:pic>
        <p:nvPicPr>
          <p:cNvPr id="201" name="" descr=""/>
          <p:cNvPicPr/>
          <p:nvPr/>
        </p:nvPicPr>
        <p:blipFill>
          <a:blip r:embed="rId2"/>
          <a:stretch/>
        </p:blipFill>
        <p:spPr>
          <a:xfrm>
            <a:off x="4248000" y="3571200"/>
            <a:ext cx="7835400" cy="2980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99760" y="552600"/>
            <a:ext cx="11028960" cy="1013040"/>
          </a:xfrm>
          <a:prstGeom prst="rect">
            <a:avLst/>
          </a:prstGeom>
          <a:noFill/>
          <a:ln>
            <a:noFill/>
          </a:ln>
        </p:spPr>
        <p:style>
          <a:lnRef idx="0"/>
          <a:fillRef idx="0"/>
          <a:effectRef idx="0"/>
          <a:fontRef idx="minor"/>
        </p:style>
        <p:txBody>
          <a:bodyPr lIns="90000" rIns="90000" tIns="45000" bIns="45000" anchor="b">
            <a:noAutofit/>
          </a:bodyPr>
          <a:p>
            <a:r>
              <a:rPr b="1" lang="en-US" sz="2800" spc="-1" strike="noStrike" cap="all">
                <a:solidFill>
                  <a:srgbClr val="ffffff"/>
                </a:solidFill>
                <a:latin typeface="Gill Sans MT"/>
                <a:ea typeface="DejaVu Sans"/>
              </a:rPr>
              <a:t>Area Under ROC Curve plot </a:t>
            </a:r>
            <a:r>
              <a:rPr b="0" lang="en-US" sz="2800" spc="-1" strike="noStrike" cap="all">
                <a:solidFill>
                  <a:srgbClr val="ffffff"/>
                </a:solidFill>
                <a:latin typeface="Gill Sans MT"/>
                <a:ea typeface="DejaVu Sans"/>
              </a:rPr>
              <a:t>for k and depth values</a:t>
            </a:r>
            <a:endParaRPr b="0" lang="tr-TR" sz="2800" spc="-1" strike="noStrike">
              <a:latin typeface="Arial"/>
            </a:endParaRPr>
          </a:p>
        </p:txBody>
      </p:sp>
      <p:pic>
        <p:nvPicPr>
          <p:cNvPr id="203" name="" descr=""/>
          <p:cNvPicPr/>
          <p:nvPr/>
        </p:nvPicPr>
        <p:blipFill>
          <a:blip r:embed="rId1"/>
          <a:stretch/>
        </p:blipFill>
        <p:spPr>
          <a:xfrm>
            <a:off x="0" y="1861200"/>
            <a:ext cx="7086600" cy="2674800"/>
          </a:xfrm>
          <a:prstGeom prst="rect">
            <a:avLst/>
          </a:prstGeom>
          <a:ln>
            <a:noFill/>
          </a:ln>
        </p:spPr>
      </p:pic>
      <p:pic>
        <p:nvPicPr>
          <p:cNvPr id="204" name="" descr=""/>
          <p:cNvPicPr/>
          <p:nvPr/>
        </p:nvPicPr>
        <p:blipFill>
          <a:blip r:embed="rId2"/>
          <a:stretch/>
        </p:blipFill>
        <p:spPr>
          <a:xfrm>
            <a:off x="3672000" y="3600000"/>
            <a:ext cx="8424000" cy="3155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TM03457464[[fn=Dividend]]</Template>
  <TotalTime>33</TotalTime>
  <Application>Neat_Office/6.2.8.2$Windows_x86 LibreOffice_project/</Application>
  <Words>224</Words>
  <Paragraphs>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2020-04-21T15:43:30Z</dcterms:created>
  <dc:creator>Elife Özen</dc:creator>
  <dc:description/>
  <dc:language>tr-TR</dc:language>
  <cp:lastModifiedBy/>
  <dcterms:modified xsi:type="dcterms:W3CDTF">2020-05-05T22:42:02Z</dcterms:modified>
  <cp:revision>6</cp:revision>
  <dc:subject/>
  <dc:title>Microblog platform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