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64" r:id="rId2"/>
    <p:sldId id="265" r:id="rId3"/>
    <p:sldId id="257" r:id="rId4"/>
    <p:sldId id="261" r:id="rId5"/>
    <p:sldId id="280" r:id="rId6"/>
    <p:sldId id="260" r:id="rId7"/>
    <p:sldId id="271" r:id="rId8"/>
    <p:sldId id="268" r:id="rId9"/>
    <p:sldId id="275" r:id="rId10"/>
    <p:sldId id="272" r:id="rId11"/>
    <p:sldId id="282" r:id="rId12"/>
    <p:sldId id="281" r:id="rId13"/>
    <p:sldId id="273" r:id="rId14"/>
    <p:sldId id="276" r:id="rId15"/>
    <p:sldId id="277" r:id="rId16"/>
    <p:sldId id="278" r:id="rId17"/>
    <p:sldId id="279" r:id="rId18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4"/>
  </p:normalViewPr>
  <p:slideViewPr>
    <p:cSldViewPr snapToGrid="0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9/13/24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892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9/13/24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461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9/13/24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706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9/13/24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67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9/13/24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688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9/13/24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567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9/13/24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121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9/13/24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785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9/13/24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549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9/13/24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754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9/13/24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44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9/13/24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642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775435-4A88-2BAC-A1C0-6B2D042B4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088136"/>
            <a:ext cx="4452277" cy="349536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5400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THESIS TOPIC: CONVEYOR TRACKING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67A6A86-1318-6251-9936-1AE3ADCBDF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291" r="3862" b="3"/>
          <a:stretch/>
        </p:blipFill>
        <p:spPr>
          <a:xfrm>
            <a:off x="6705601" y="-1"/>
            <a:ext cx="5486402" cy="3434755"/>
          </a:xfrm>
          <a:prstGeom prst="rect">
            <a:avLst/>
          </a:prstGeom>
        </p:spPr>
      </p:pic>
      <p:pic>
        <p:nvPicPr>
          <p:cNvPr id="7" name="Picture 6" descr="A diagram of a machine&#10;&#10;Description automatically generated">
            <a:extLst>
              <a:ext uri="{FF2B5EF4-FFF2-40B4-BE49-F238E27FC236}">
                <a16:creationId xmlns:a16="http://schemas.microsoft.com/office/drawing/2014/main" id="{8212E856-706E-FE68-5899-CB814A738E8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931" b="17569"/>
          <a:stretch/>
        </p:blipFill>
        <p:spPr>
          <a:xfrm>
            <a:off x="6705601" y="3429001"/>
            <a:ext cx="548640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61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D463E-6119-3846-6A11-09DD64CCB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494" y="304937"/>
            <a:ext cx="8841172" cy="684767"/>
          </a:xfrm>
        </p:spPr>
        <p:txBody>
          <a:bodyPr>
            <a:normAutofit fontScale="90000"/>
          </a:bodyPr>
          <a:lstStyle/>
          <a:p>
            <a:r>
              <a:rPr lang="en-GB" sz="4400" b="1" i="1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Step3: SYNC zone:</a:t>
            </a:r>
            <a:br>
              <a:rPr lang="en-GB" sz="4400" b="1" i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A0814-4798-B4E5-CE66-EF45B5006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04856"/>
            <a:ext cx="12192000" cy="5653144"/>
          </a:xfrm>
        </p:spPr>
        <p:txBody>
          <a:bodyPr/>
          <a:lstStyle/>
          <a:p>
            <a:pPr algn="l"/>
            <a:r>
              <a:rPr lang="en-GB" sz="2400" b="0" i="0">
                <a:solidFill>
                  <a:srgbClr val="172B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different phases of conveyor tracking: </a:t>
            </a:r>
          </a:p>
          <a:p>
            <a:pPr algn="l"/>
            <a:r>
              <a:rPr lang="en-GB" sz="2400" b="0" i="0">
                <a:solidFill>
                  <a:srgbClr val="172B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GB" sz="2400" b="0" i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SYNCHRONIZATION </a:t>
            </a:r>
          </a:p>
          <a:p>
            <a:pPr algn="l"/>
            <a:r>
              <a:rPr lang="en-GB" sz="2400" b="0" i="0">
                <a:solidFill>
                  <a:srgbClr val="172B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en-GB" sz="2400" b="0" i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TRACKING </a:t>
            </a:r>
          </a:p>
          <a:p>
            <a:pPr algn="l"/>
            <a:r>
              <a:rPr lang="en-GB" sz="2400" b="0" i="0">
                <a:solidFill>
                  <a:srgbClr val="172B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en-GB" sz="2400" b="0" i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DE-SYNCHRONIZATION.</a:t>
            </a:r>
          </a:p>
          <a:p>
            <a:pPr marL="0" indent="0" algn="l">
              <a:buNone/>
            </a:pPr>
            <a:r>
              <a:rPr lang="en-GB" sz="2400" b="0" i="0">
                <a:solidFill>
                  <a:srgbClr val="172B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parameters all need to be set to a slightly higher value than the standard parameters of the robot.</a:t>
            </a:r>
          </a:p>
        </p:txBody>
      </p:sp>
    </p:spTree>
    <p:extLst>
      <p:ext uri="{BB962C8B-B14F-4D97-AF65-F5344CB8AC3E}">
        <p14:creationId xmlns:p14="http://schemas.microsoft.com/office/powerpoint/2010/main" val="3140360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266F2-4CB8-238E-4A77-363D54BF0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8713"/>
            <a:ext cx="12192000" cy="5729287"/>
          </a:xfrm>
        </p:spPr>
        <p:txBody>
          <a:bodyPr/>
          <a:lstStyle/>
          <a:p>
            <a:pPr marL="0" indent="0">
              <a:buNone/>
            </a:pPr>
            <a:endParaRPr lang="en-DE" dirty="0"/>
          </a:p>
          <a:p>
            <a:endParaRPr lang="en-DE" dirty="0"/>
          </a:p>
        </p:txBody>
      </p:sp>
      <p:sp>
        <p:nvSpPr>
          <p:cNvPr id="4" name="Oval 3" descr="weqwe&#10;">
            <a:extLst>
              <a:ext uri="{FF2B5EF4-FFF2-40B4-BE49-F238E27FC236}">
                <a16:creationId xmlns:a16="http://schemas.microsoft.com/office/drawing/2014/main" id="{7C38DEB9-A607-17FE-C823-A0A37EBAC7E6}"/>
              </a:ext>
            </a:extLst>
          </p:cNvPr>
          <p:cNvSpPr/>
          <p:nvPr/>
        </p:nvSpPr>
        <p:spPr>
          <a:xfrm>
            <a:off x="433050" y="1780971"/>
            <a:ext cx="2052975" cy="20111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21F03A-B97B-BDDC-8D38-5462C4236144}"/>
              </a:ext>
            </a:extLst>
          </p:cNvPr>
          <p:cNvSpPr txBox="1"/>
          <p:nvPr/>
        </p:nvSpPr>
        <p:spPr>
          <a:xfrm>
            <a:off x="676960" y="2123399"/>
            <a:ext cx="15566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D</a:t>
            </a:r>
            <a:r>
              <a:rPr lang="en-GB" dirty="0" err="1"/>
              <a:t>i</a:t>
            </a:r>
            <a:r>
              <a:rPr lang="en-DE" dirty="0"/>
              <a:t>fferent shaped objects(</a:t>
            </a:r>
            <a:r>
              <a:rPr lang="en-DE" dirty="0">
                <a:solidFill>
                  <a:srgbClr val="FF0000"/>
                </a:solidFill>
              </a:rPr>
              <a:t>IN CONVEYOR PLACED</a:t>
            </a:r>
            <a:r>
              <a:rPr lang="en-DE" dirty="0"/>
              <a:t>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87DF5C8-E2F2-E2A1-650E-4F95F698EE92}"/>
              </a:ext>
            </a:extLst>
          </p:cNvPr>
          <p:cNvCxnSpPr>
            <a:cxnSpLocks/>
          </p:cNvCxnSpPr>
          <p:nvPr/>
        </p:nvCxnSpPr>
        <p:spPr>
          <a:xfrm>
            <a:off x="2542839" y="2773783"/>
            <a:ext cx="8147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85BAB083-232B-A867-9753-A4E701A5E7A5}"/>
              </a:ext>
            </a:extLst>
          </p:cNvPr>
          <p:cNvSpPr/>
          <p:nvPr/>
        </p:nvSpPr>
        <p:spPr>
          <a:xfrm>
            <a:off x="3357563" y="1712559"/>
            <a:ext cx="2158939" cy="21224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185541-E8BC-28C7-8331-0C6815668F52}"/>
              </a:ext>
            </a:extLst>
          </p:cNvPr>
          <p:cNvSpPr txBox="1"/>
          <p:nvPr/>
        </p:nvSpPr>
        <p:spPr>
          <a:xfrm>
            <a:off x="3734486" y="1931849"/>
            <a:ext cx="16172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solidFill>
                  <a:srgbClr val="FF0000"/>
                </a:solidFill>
              </a:rPr>
              <a:t>PHOTONEO</a:t>
            </a:r>
            <a:r>
              <a:rPr lang="en-DE" dirty="0"/>
              <a:t> camera captures the PCS  and picture of the object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31601CB-001C-587A-DA98-22922D34226E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5516502" y="2773783"/>
            <a:ext cx="1998723" cy="7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DBDC18E-C689-0EF7-518A-062CB9ECD55A}"/>
              </a:ext>
            </a:extLst>
          </p:cNvPr>
          <p:cNvSpPr/>
          <p:nvPr/>
        </p:nvSpPr>
        <p:spPr>
          <a:xfrm>
            <a:off x="7515225" y="1780971"/>
            <a:ext cx="1571625" cy="19052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2563C1-57DD-0D1A-FB09-68DB1971AFFE}"/>
              </a:ext>
            </a:extLst>
          </p:cNvPr>
          <p:cNvSpPr txBox="1"/>
          <p:nvPr/>
        </p:nvSpPr>
        <p:spPr>
          <a:xfrm>
            <a:off x="7510630" y="2514601"/>
            <a:ext cx="1442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DE" dirty="0"/>
              <a:t>ignal given to the robot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EC0265C-843A-F29D-BCD1-452A9657E2F0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9086850" y="2733573"/>
            <a:ext cx="871538" cy="256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30343F6-7FBD-DEFF-DA72-9E4516BA6FDF}"/>
              </a:ext>
            </a:extLst>
          </p:cNvPr>
          <p:cNvSpPr/>
          <p:nvPr/>
        </p:nvSpPr>
        <p:spPr>
          <a:xfrm>
            <a:off x="9958388" y="2042608"/>
            <a:ext cx="2047873" cy="20111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60056C-4E30-36AA-6569-67A0F0E856D8}"/>
              </a:ext>
            </a:extLst>
          </p:cNvPr>
          <p:cNvSpPr txBox="1"/>
          <p:nvPr/>
        </p:nvSpPr>
        <p:spPr>
          <a:xfrm>
            <a:off x="10158749" y="26531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DE" dirty="0"/>
              <a:t>ync motion happens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A89097E-29BA-CF22-F4D5-F637332299E7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10968708" y="3984371"/>
            <a:ext cx="18720" cy="896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AFD281E5-0238-43B1-32D8-01879AFAC4E8}"/>
              </a:ext>
            </a:extLst>
          </p:cNvPr>
          <p:cNvSpPr/>
          <p:nvPr/>
        </p:nvSpPr>
        <p:spPr>
          <a:xfrm>
            <a:off x="10063673" y="4881175"/>
            <a:ext cx="1847509" cy="169622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CCFB5F-3590-057F-69A2-12D9734E26E9}"/>
              </a:ext>
            </a:extLst>
          </p:cNvPr>
          <p:cNvSpPr txBox="1"/>
          <p:nvPr/>
        </p:nvSpPr>
        <p:spPr>
          <a:xfrm>
            <a:off x="10439565" y="5252561"/>
            <a:ext cx="1285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</a:t>
            </a:r>
            <a:r>
              <a:rPr lang="en-DE" dirty="0"/>
              <a:t>ick up the object form conveyor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2BE1B96-1CCC-31F9-9ECD-DF95B0E6BA62}"/>
              </a:ext>
            </a:extLst>
          </p:cNvPr>
          <p:cNvCxnSpPr/>
          <p:nvPr/>
        </p:nvCxnSpPr>
        <p:spPr>
          <a:xfrm flipH="1">
            <a:off x="9153693" y="5624682"/>
            <a:ext cx="1005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AFE2BF83-CAC7-31BA-9D76-FEBD1C1F022B}"/>
              </a:ext>
            </a:extLst>
          </p:cNvPr>
          <p:cNvSpPr/>
          <p:nvPr/>
        </p:nvSpPr>
        <p:spPr>
          <a:xfrm>
            <a:off x="7296318" y="4728393"/>
            <a:ext cx="1857375" cy="179257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DD451D-0C7F-830E-F748-38B6F4324977}"/>
              </a:ext>
            </a:extLst>
          </p:cNvPr>
          <p:cNvSpPr txBox="1"/>
          <p:nvPr/>
        </p:nvSpPr>
        <p:spPr>
          <a:xfrm>
            <a:off x="7492170" y="5085008"/>
            <a:ext cx="1442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</a:t>
            </a:r>
            <a:r>
              <a:rPr lang="en-DE" dirty="0"/>
              <a:t>ransfer it to speific target positon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5813EF7-2429-6AA7-B1B0-4B027942975C}"/>
              </a:ext>
            </a:extLst>
          </p:cNvPr>
          <p:cNvSpPr txBox="1"/>
          <p:nvPr/>
        </p:nvSpPr>
        <p:spPr>
          <a:xfrm>
            <a:off x="185738" y="293163"/>
            <a:ext cx="6915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IDEA(FLOWCHART)</a:t>
            </a:r>
          </a:p>
        </p:txBody>
      </p:sp>
    </p:spTree>
    <p:extLst>
      <p:ext uri="{BB962C8B-B14F-4D97-AF65-F5344CB8AC3E}">
        <p14:creationId xmlns:p14="http://schemas.microsoft.com/office/powerpoint/2010/main" val="2544593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A6B4F65-EE0E-4A52-B5A5-85584D08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Content Placeholder 8" descr="A screenshot of a software&#10;&#10;Description automatically generated">
            <a:extLst>
              <a:ext uri="{FF2B5EF4-FFF2-40B4-BE49-F238E27FC236}">
                <a16:creationId xmlns:a16="http://schemas.microsoft.com/office/drawing/2014/main" id="{FAA2BA33-1941-840A-A2C4-49839AE34B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0121" r="7656" b="-1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2140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940C5-49EC-FDE9-752C-B7173C208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555" y="89784"/>
            <a:ext cx="9922764" cy="824616"/>
          </a:xfrm>
        </p:spPr>
        <p:txBody>
          <a:bodyPr>
            <a:normAutofit fontScale="90000"/>
          </a:bodyPr>
          <a:lstStyle/>
          <a:p>
            <a:r>
              <a:rPr lang="en-GB" sz="3600" b="1" i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Step4: Execution Mode: (NEURAPY )</a:t>
            </a:r>
            <a:br>
              <a:rPr lang="en-GB" sz="4400" b="1" i="0" dirty="0">
                <a:solidFill>
                  <a:srgbClr val="172B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E8E1C-4114-F696-F08B-11880CCB0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26372"/>
            <a:ext cx="12192000" cy="5631628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GB" sz="2400" b="0" i="0" dirty="0">
                <a:solidFill>
                  <a:srgbClr val="172B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Track-conveyor-Belt: The object can be picked in an : </a:t>
            </a:r>
            <a:r>
              <a:rPr lang="en-GB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IMMEDIATE</a:t>
            </a:r>
          </a:p>
          <a:p>
            <a:pPr algn="l">
              <a:buFont typeface="+mj-lt"/>
              <a:buAutoNum type="arabicPeriod"/>
            </a:pPr>
            <a:r>
              <a:rPr lang="en-GB" sz="2400" b="0" i="0" dirty="0">
                <a:solidFill>
                  <a:srgbClr val="172B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Track-conveyor-Belt: The object can be picked in an : </a:t>
            </a:r>
            <a:r>
              <a:rPr lang="en-GB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DELAYED</a:t>
            </a:r>
          </a:p>
          <a:p>
            <a:pPr algn="l">
              <a:buFont typeface="+mj-lt"/>
              <a:buAutoNum type="arabicPeriod"/>
            </a:pPr>
            <a:r>
              <a:rPr lang="en-GB" sz="2400" b="0" i="0" dirty="0">
                <a:solidFill>
                  <a:srgbClr val="172B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Track-conveyor-Belt: The object can be picked in an :  </a:t>
            </a:r>
            <a:r>
              <a:rPr lang="en-GB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QUEUED</a:t>
            </a:r>
          </a:p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20673841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6113A-CB73-0A12-E251-B29F7A90E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60612"/>
          </a:xfrm>
        </p:spPr>
        <p:txBody>
          <a:bodyPr/>
          <a:lstStyle/>
          <a:p>
            <a:r>
              <a:rPr lang="en-DE"/>
              <a:t>ENVIRONMENTAL MODEL</a:t>
            </a:r>
          </a:p>
        </p:txBody>
      </p:sp>
      <p:pic>
        <p:nvPicPr>
          <p:cNvPr id="5" name="Content Placeholder 4" descr="A diagram of a diagram&#10;&#10;Description automatically generated">
            <a:extLst>
              <a:ext uri="{FF2B5EF4-FFF2-40B4-BE49-F238E27FC236}">
                <a16:creationId xmlns:a16="http://schemas.microsoft.com/office/drawing/2014/main" id="{C16760B6-12BA-B775-8B90-92544ABAA0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42938"/>
            <a:ext cx="12192000" cy="6215062"/>
          </a:xfrm>
        </p:spPr>
      </p:pic>
    </p:spTree>
    <p:extLst>
      <p:ext uri="{BB962C8B-B14F-4D97-AF65-F5344CB8AC3E}">
        <p14:creationId xmlns:p14="http://schemas.microsoft.com/office/powerpoint/2010/main" val="17966327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library&#10;&#10;Description automatically generated">
            <a:extLst>
              <a:ext uri="{FF2B5EF4-FFF2-40B4-BE49-F238E27FC236}">
                <a16:creationId xmlns:a16="http://schemas.microsoft.com/office/drawing/2014/main" id="{5FFE996C-6443-26F4-B650-C6D91506AA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89164" y="0"/>
            <a:ext cx="12281163" cy="6858000"/>
          </a:xfrm>
        </p:spPr>
      </p:pic>
    </p:spTree>
    <p:extLst>
      <p:ext uri="{BB962C8B-B14F-4D97-AF65-F5344CB8AC3E}">
        <p14:creationId xmlns:p14="http://schemas.microsoft.com/office/powerpoint/2010/main" val="2176453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A7C50-487A-0B52-57D0-964F3DE84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1450"/>
            <a:ext cx="12192000" cy="800100"/>
          </a:xfrm>
        </p:spPr>
        <p:txBody>
          <a:bodyPr/>
          <a:lstStyle/>
          <a:p>
            <a:r>
              <a:rPr lang="en-DE" dirty="0"/>
              <a:t>IMPORTANCE and IMPROVEMENTS: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ED0C1-4F52-0FFF-5A42-A51E674A3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183341"/>
            <a:ext cx="12191999" cy="567465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de-DE" sz="2400" b="1" u="sng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SCIENTIFIC QUESTIONS:</a:t>
            </a:r>
            <a:endParaRPr lang="en-DE" sz="2400" b="1" u="sng" kern="10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DE" sz="2400" kern="10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How can </a:t>
            </a:r>
            <a:r>
              <a:rPr lang="en-US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SPEED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of conveyor belt can be adjusted the with speed of the </a:t>
            </a:r>
            <a:r>
              <a:rPr lang="en-US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ROBOT IN REAL-TIME</a:t>
            </a:r>
            <a:endParaRPr lang="en-DE" sz="2400" kern="100">
              <a:solidFill>
                <a:srgbClr val="FF0000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How much </a:t>
            </a:r>
            <a:r>
              <a:rPr lang="en-US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ACCURACY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can be attained while using the </a:t>
            </a:r>
            <a:r>
              <a:rPr lang="en-US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VISION CAMERA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  <a:endParaRPr lang="en-DE" sz="2400" kern="10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How much </a:t>
            </a:r>
            <a:r>
              <a:rPr lang="en-US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TIME 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does it takes for the robot to pick up the object.</a:t>
            </a:r>
            <a:endParaRPr lang="en-DE" sz="2400" kern="10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zh-CN" sz="2400" b="1" u="sng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EXPECTED RESULTS:</a:t>
            </a:r>
            <a:endParaRPr lang="en-DE" sz="2400" kern="10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DE" sz="2400" kern="10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194310" lvl="0" indent="-342900" algn="just">
              <a:lnSpc>
                <a:spcPct val="86000"/>
              </a:lnSpc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IMPROVEMENT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Latency of sensor data</a:t>
            </a:r>
            <a:endParaRPr lang="en-DE" sz="2400" kern="10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194310" lvl="0" indent="-342900" algn="just">
              <a:lnSpc>
                <a:spcPct val="86000"/>
              </a:lnSpc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Variation in conveyor speed can be </a:t>
            </a:r>
            <a:r>
              <a:rPr lang="en-US" sz="2400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TOLERATED BY THE ROBOT IN REAL TIME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DE" sz="2400" kern="10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67982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6CAFF-D2ED-9321-DB27-086A1755C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668" y="221876"/>
            <a:ext cx="12192000" cy="699247"/>
          </a:xfrm>
        </p:spPr>
        <p:txBody>
          <a:bodyPr>
            <a:normAutofit/>
          </a:bodyPr>
          <a:lstStyle/>
          <a:p>
            <a:r>
              <a:rPr lang="en-DE" sz="360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0FCF9-4D83-8473-717B-19FD228E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215615"/>
            <a:ext cx="12191999" cy="5642386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future scope of conveyor tracking technology is poised to advance significantly, </a:t>
            </a:r>
            <a:r>
              <a:rPr lang="en-GB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DRIVEN BY INNOVATIONS IN AI, IOT, AND AUTOMATION.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Additionally, advancements in robotics and </a:t>
            </a:r>
            <a:r>
              <a:rPr lang="en-GB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conveyor systems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push the boundaries of automated material handling in sectors </a:t>
            </a:r>
            <a:r>
              <a:rPr lang="en-GB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 manufacturing, logistics, and e-commerce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DE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4810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3B168A7-66FE-4359-9866-CBB841A7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3FFECC-684B-C3AE-3DF2-C5BBED7E9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04" y="1091868"/>
            <a:ext cx="4147804" cy="2042160"/>
          </a:xfrm>
        </p:spPr>
        <p:txBody>
          <a:bodyPr>
            <a:normAutofit/>
          </a:bodyPr>
          <a:lstStyle/>
          <a:p>
            <a:r>
              <a:rPr lang="en-DE" sz="4000">
                <a:latin typeface="Times New Roman" panose="02020603050405020304" pitchFamily="18" charset="0"/>
                <a:cs typeface="Times New Roman" panose="02020603050405020304" pitchFamily="18" charset="0"/>
              </a:rPr>
              <a:t>CONTENTS :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2800" y="1186344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46CC52-E665-C605-5FB3-34E09F01C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2801" y="1971683"/>
            <a:ext cx="7142263" cy="4199116"/>
          </a:xfrm>
        </p:spPr>
        <p:txBody>
          <a:bodyPr>
            <a:normAutofit/>
          </a:bodyPr>
          <a:lstStyle/>
          <a:p>
            <a:r>
              <a:rPr lang="en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</a:t>
            </a:r>
          </a:p>
          <a:p>
            <a:r>
              <a:rPr lang="en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WORKING IDEA </a:t>
            </a:r>
          </a:p>
          <a:p>
            <a:r>
              <a:rPr lang="en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WHAT NEED TO BE DONE?</a:t>
            </a:r>
          </a:p>
          <a:p>
            <a:r>
              <a:rPr lang="en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ENVIRONMENTAL MODEL</a:t>
            </a:r>
          </a:p>
          <a:p>
            <a:r>
              <a:rPr lang="en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IMPORTANCE AND IMPORVEMENTS</a:t>
            </a:r>
          </a:p>
          <a:p>
            <a:r>
              <a:rPr lang="en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CONCLUSION</a:t>
            </a:r>
          </a:p>
        </p:txBody>
      </p:sp>
      <p:pic>
        <p:nvPicPr>
          <p:cNvPr id="10" name="Graphic 9" descr="Lightbulb">
            <a:extLst>
              <a:ext uri="{FF2B5EF4-FFF2-40B4-BE49-F238E27FC236}">
                <a16:creationId xmlns:a16="http://schemas.microsoft.com/office/drawing/2014/main" id="{03035EED-D767-09C3-C730-D72F2DE45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70438" y="1143000"/>
            <a:ext cx="5143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168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7F2C5-6386-2810-F2B1-9BE0C0BCA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61" y="225910"/>
            <a:ext cx="9922764" cy="685800"/>
          </a:xfrm>
        </p:spPr>
        <p:txBody>
          <a:bodyPr>
            <a:normAutofit/>
          </a:bodyPr>
          <a:lstStyle/>
          <a:p>
            <a:r>
              <a:rPr lang="en-DE" sz="360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B1AA2-986F-7B0B-A51E-4C0E65B58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83340"/>
            <a:ext cx="12192000" cy="5674659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de-DE" sz="24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The </a:t>
            </a:r>
            <a:r>
              <a:rPr lang="de-DE" sz="24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CONVEYOR </a:t>
            </a:r>
            <a:r>
              <a:rPr lang="de-DE" sz="2400" dirty="0">
                <a:solidFill>
                  <a:srgbClr val="00B05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de-DE" sz="24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RACKING </a:t>
            </a:r>
            <a:r>
              <a:rPr lang="de-DE" sz="24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in modern </a:t>
            </a:r>
            <a:r>
              <a:rPr lang="de-DE" sz="24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production</a:t>
            </a:r>
            <a:r>
              <a:rPr lang="de-DE" sz="24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de-DE" sz="2400" dirty="0" err="1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having</a:t>
            </a:r>
            <a:r>
              <a:rPr lang="de-DE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de-DE" sz="24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cobots</a:t>
            </a:r>
            <a:r>
              <a:rPr lang="de-DE" sz="24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in </a:t>
            </a:r>
            <a:r>
              <a:rPr lang="de-DE" sz="24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conjunction</a:t>
            </a:r>
            <a:r>
              <a:rPr lang="de-DE" sz="24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de-DE" sz="24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with</a:t>
            </a:r>
            <a:r>
              <a:rPr lang="de-DE" sz="24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de-DE" sz="2400" dirty="0">
                <a:solidFill>
                  <a:srgbClr val="00B05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de-DE" sz="24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ision CAMERAS </a:t>
            </a:r>
            <a:r>
              <a:rPr lang="de-DE" sz="24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is</a:t>
            </a:r>
            <a:r>
              <a:rPr lang="de-DE" sz="24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an innovative </a:t>
            </a:r>
            <a:r>
              <a:rPr lang="de-DE" sz="24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technique</a:t>
            </a:r>
            <a:r>
              <a:rPr lang="de-DE" sz="24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de-DE" sz="24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This </a:t>
            </a:r>
            <a:r>
              <a:rPr lang="de-DE" sz="24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is</a:t>
            </a:r>
            <a:r>
              <a:rPr lang="de-DE" sz="24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de-DE" sz="24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DYNAMICALLY INTERACT </a:t>
            </a:r>
            <a:r>
              <a:rPr lang="de-DE" sz="24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with</a:t>
            </a:r>
            <a:r>
              <a:rPr lang="de-DE" sz="24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de-DE" sz="24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MOVING GOODS ON A CONVEYOR BELT</a:t>
            </a:r>
            <a:r>
              <a:rPr lang="de-DE" sz="24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,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With the use of </a:t>
            </a:r>
            <a:r>
              <a:rPr lang="en-US" sz="24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VISION CAMERAS</a:t>
            </a:r>
            <a:r>
              <a:rPr lang="en-US" sz="24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cobots</a:t>
            </a:r>
            <a:r>
              <a:rPr lang="en-US" sz="24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can accurately </a:t>
            </a:r>
            <a:r>
              <a:rPr lang="en-US" sz="24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DETECT, LOCATE, AND TRACK THINGS </a:t>
            </a:r>
            <a:r>
              <a:rPr lang="en-US" sz="24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in real-time even when their shape, speed, or orientation change.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The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cobot</a:t>
            </a:r>
            <a:r>
              <a:rPr lang="en-US" sz="24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can now perform tasks </a:t>
            </a:r>
            <a:r>
              <a:rPr lang="en-US" sz="24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LIKE SORTING, ASSEMBLY, AND PICK-AND-PLACE </a:t>
            </a:r>
            <a:r>
              <a:rPr lang="en-US" sz="24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with minimal help from humans thanks to the integration of vision technology. </a:t>
            </a:r>
            <a:endParaRPr lang="en-GB" sz="2400" b="0" i="0" dirty="0">
              <a:solidFill>
                <a:srgbClr val="172B4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10880873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04FF4-F42D-53F2-4EC6-2F0557EB3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38" y="225911"/>
            <a:ext cx="12192000" cy="770021"/>
          </a:xfrm>
        </p:spPr>
        <p:txBody>
          <a:bodyPr>
            <a:normAutofit/>
          </a:bodyPr>
          <a:lstStyle/>
          <a:p>
            <a:r>
              <a:rPr lang="en-DE" sz="3600">
                <a:latin typeface="Times New Roman" panose="02020603050405020304" pitchFamily="18" charset="0"/>
                <a:cs typeface="Times New Roman" panose="02020603050405020304" pitchFamily="18" charset="0"/>
              </a:rPr>
              <a:t>WORKING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B7DC-0CA2-6AE6-740D-7A13254B1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79095"/>
            <a:ext cx="12192000" cy="5690937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>
                <a:solidFill>
                  <a:srgbClr val="172B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conveyor tracking system includes a </a:t>
            </a:r>
            <a:r>
              <a:rPr lang="en-GB" sz="2400" b="0" i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TARGET POSITION </a:t>
            </a:r>
            <a:r>
              <a:rPr lang="en-GB" sz="2400" b="0" i="0">
                <a:solidFill>
                  <a:srgbClr val="172B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 which a </a:t>
            </a:r>
            <a:r>
              <a:rPr lang="en-GB" sz="2400" b="0" i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MOVING OBJECT </a:t>
            </a:r>
            <a:r>
              <a:rPr lang="en-GB" sz="2400" b="0" i="0">
                <a:solidFill>
                  <a:srgbClr val="172B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detected by a </a:t>
            </a:r>
            <a:r>
              <a:rPr lang="en-GB" sz="2400" b="0" i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SENSOR </a:t>
            </a:r>
            <a:r>
              <a:rPr lang="en-GB" sz="24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connected</a:t>
            </a:r>
            <a:r>
              <a:rPr lang="en-GB" sz="2400" b="0" i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0" i="0">
                <a:solidFill>
                  <a:srgbClr val="172B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an input probe to the conveyor drive.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>
                <a:solidFill>
                  <a:srgbClr val="172B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the object moving on the conveyor is detected, its </a:t>
            </a:r>
            <a:r>
              <a:rPr lang="en-GB" sz="2400" b="0" i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EXACT POSITION </a:t>
            </a:r>
            <a:r>
              <a:rPr lang="en-GB" sz="2400" b="0" i="0">
                <a:solidFill>
                  <a:srgbClr val="172B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captured with a </a:t>
            </a:r>
            <a:r>
              <a:rPr lang="en-GB" sz="2400" b="0" i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VISION SYSTEM </a:t>
            </a:r>
            <a:r>
              <a:rPr lang="en-GB" sz="2400" b="0" i="0">
                <a:solidFill>
                  <a:srgbClr val="172B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takes a </a:t>
            </a:r>
            <a:r>
              <a:rPr lang="en-GB" sz="2400" b="0" i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SNAPSHOT</a:t>
            </a:r>
            <a:r>
              <a:rPr lang="en-GB" sz="2400" b="0" i="0">
                <a:solidFill>
                  <a:srgbClr val="172B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computes the </a:t>
            </a:r>
            <a:r>
              <a:rPr lang="en-GB" sz="2400" b="0" i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XYR COORDINATES OF THE OBJECT</a:t>
            </a:r>
            <a:r>
              <a:rPr lang="en-GB" sz="2400" b="0" i="0">
                <a:solidFill>
                  <a:srgbClr val="172B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>
                <a:solidFill>
                  <a:srgbClr val="172B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knowing the </a:t>
            </a:r>
            <a:r>
              <a:rPr lang="en-GB" sz="2400" b="0" i="0"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DISTANCE BETWEEN </a:t>
            </a:r>
            <a:r>
              <a:rPr lang="en-GB" sz="2400" b="0" i="0">
                <a:solidFill>
                  <a:srgbClr val="172B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trigger position and the beginning of the working window (upstream position), the robot can be positioned to the conveyor (captured position + distance offset).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>
                <a:solidFill>
                  <a:srgbClr val="172B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Once the object enters the </a:t>
            </a:r>
            <a:r>
              <a:rPr lang="en-GB" sz="2400" b="0" i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WORKING WINDOW</a:t>
            </a:r>
            <a:r>
              <a:rPr lang="en-GB" sz="2400" b="0" i="0">
                <a:solidFill>
                  <a:srgbClr val="172B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the robot will move to it; </a:t>
            </a:r>
            <a:r>
              <a:rPr lang="en-GB" sz="2400" b="0" i="0"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ONCE SYNCHRONIZED </a:t>
            </a:r>
            <a:r>
              <a:rPr lang="en-GB" sz="2400" b="0" i="0">
                <a:solidFill>
                  <a:srgbClr val="172B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the conveyor, it can act as the object.</a:t>
            </a:r>
          </a:p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7608729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machine&#10;&#10;Description automatically generated">
            <a:extLst>
              <a:ext uri="{FF2B5EF4-FFF2-40B4-BE49-F238E27FC236}">
                <a16:creationId xmlns:a16="http://schemas.microsoft.com/office/drawing/2014/main" id="{14D3E05B-8455-3A39-5C9F-24A1A7211B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1724271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81172-5B2C-95EC-B5E2-679B8B6BA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668" y="165087"/>
            <a:ext cx="12192000" cy="889162"/>
          </a:xfrm>
        </p:spPr>
        <p:txBody>
          <a:bodyPr>
            <a:normAutofit/>
          </a:bodyPr>
          <a:lstStyle/>
          <a:p>
            <a:r>
              <a:rPr 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DE" sz="3600">
                <a:latin typeface="Times New Roman" panose="02020603050405020304" pitchFamily="18" charset="0"/>
                <a:cs typeface="Times New Roman" panose="02020603050405020304" pitchFamily="18" charset="0"/>
              </a:rPr>
              <a:t>hat needs to be done?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83D86-52E8-4F9A-5859-9C702C31E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47887"/>
            <a:ext cx="12192000" cy="5584875"/>
          </a:xfrm>
        </p:spPr>
        <p:txBody>
          <a:bodyPr/>
          <a:lstStyle/>
          <a:p>
            <a:pPr algn="l"/>
            <a:r>
              <a:rPr lang="en-GB" sz="2400" b="1" i="1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1: IDENTIFY THE COORDINATE SYSTEMS:</a:t>
            </a:r>
            <a:endParaRPr lang="en-GB" sz="2400" b="1" i="0">
              <a:solidFill>
                <a:srgbClr val="00B05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GB" sz="2400" b="0" i="0">
                <a:solidFill>
                  <a:srgbClr val="172B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 COORDINATE SYSTEMS (MCS)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sz="2400" b="0" i="0">
                <a:solidFill>
                  <a:srgbClr val="172B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TOOL COORDINATE SYSTEMS (TCS)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sz="2400" b="0" i="0">
                <a:solidFill>
                  <a:srgbClr val="172B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TOOL PLATE COORDINATE SYSTEMS (TPCS)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sz="2400" b="0" i="0">
                <a:solidFill>
                  <a:srgbClr val="172B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PART COORDINATE SYSTEMS(PCS)(object)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sz="2400" b="0" i="0">
                <a:solidFill>
                  <a:srgbClr val="172B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TOOL CENTRE POINT (TCP)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sz="2400" b="0" i="0">
                <a:solidFill>
                  <a:srgbClr val="172B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WORLD COORDINATE SYSTEMS (WCS)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sz="2400" b="0" i="0">
                <a:solidFill>
                  <a:srgbClr val="172B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AXIS COORDINATE SYSTEMS (ACS)(motor coordinate system)</a:t>
            </a:r>
          </a:p>
          <a:p>
            <a:pPr marL="0" indent="0" algn="l">
              <a:buNone/>
            </a:pP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36605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F7695-0EF3-DEFC-FEB8-3DBF5D705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555" y="272664"/>
            <a:ext cx="9922764" cy="781586"/>
          </a:xfrm>
        </p:spPr>
        <p:txBody>
          <a:bodyPr>
            <a:normAutofit fontScale="90000"/>
          </a:bodyPr>
          <a:lstStyle/>
          <a:p>
            <a:r>
              <a:rPr lang="en-GB" sz="4000" b="1" i="1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2:FUNCTION BLOCK:</a:t>
            </a:r>
            <a:br>
              <a:rPr lang="en-GB" sz="4400" b="0" i="0">
                <a:solidFill>
                  <a:srgbClr val="172B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BCA6D-05FD-D25A-F4F2-6F0CDF9B7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87736"/>
            <a:ext cx="12192000" cy="5470264"/>
          </a:xfrm>
        </p:spPr>
        <p:txBody>
          <a:bodyPr/>
          <a:lstStyle/>
          <a:p>
            <a:pPr marL="0" indent="0" algn="l">
              <a:buNone/>
            </a:pPr>
            <a:r>
              <a:rPr lang="en-GB" sz="2400" b="1" i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COMPONENTS NEED TO BE CREATED TO WORK: </a:t>
            </a:r>
            <a:endParaRPr lang="en-GB" sz="2400" b="0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>
                <a:solidFill>
                  <a:srgbClr val="172B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ROBOT SPEED AND POSITION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>
                <a:solidFill>
                  <a:srgbClr val="172B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CONVEYOR SPEED AND POSITION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>
                <a:solidFill>
                  <a:srgbClr val="172B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>
                <a:solidFill>
                  <a:srgbClr val="172B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PICK POSE COORDINATOR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>
                <a:solidFill>
                  <a:srgbClr val="172B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CAMERA POSITION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>
                <a:solidFill>
                  <a:srgbClr val="172B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PLACE POSITION</a:t>
            </a:r>
          </a:p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22866515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4F2B4-BEF0-F35D-69EF-0E4DE9985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910" y="301214"/>
            <a:ext cx="12192000" cy="571500"/>
          </a:xfrm>
        </p:spPr>
        <p:txBody>
          <a:bodyPr>
            <a:normAutofit fontScale="90000"/>
          </a:bodyPr>
          <a:lstStyle/>
          <a:p>
            <a:r>
              <a:rPr lang="en-GB"/>
              <a:t>H</a:t>
            </a:r>
            <a:r>
              <a:rPr lang="en-DE"/>
              <a:t>ow step 2 to be done?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D2496-EB73-731E-9F5D-769A5319D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140311"/>
            <a:ext cx="12191999" cy="5717689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GB" sz="2400" b="0" i="0">
                <a:solidFill>
                  <a:srgbClr val="172B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Define the </a:t>
            </a:r>
            <a:r>
              <a:rPr lang="en-GB" sz="2400" b="0" i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INITIAL POSITION </a:t>
            </a:r>
            <a:r>
              <a:rPr lang="en-GB" sz="2400" b="0" i="0">
                <a:solidFill>
                  <a:srgbClr val="172B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 the object</a:t>
            </a:r>
          </a:p>
          <a:p>
            <a:pPr algn="l">
              <a:buFont typeface="+mj-lt"/>
              <a:buAutoNum type="arabicPeriod"/>
            </a:pPr>
            <a:r>
              <a:rPr lang="en-GB" sz="2400" b="0" i="0">
                <a:solidFill>
                  <a:srgbClr val="172B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Put an </a:t>
            </a:r>
            <a:r>
              <a:rPr lang="en-GB" sz="2400" b="0" i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OFFSET</a:t>
            </a:r>
            <a:r>
              <a:rPr lang="en-GB" sz="2400" b="0" i="0">
                <a:solidFill>
                  <a:srgbClr val="172B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the object (Conveyor belt origin)</a:t>
            </a:r>
          </a:p>
          <a:p>
            <a:pPr algn="l">
              <a:buFont typeface="+mj-lt"/>
              <a:buAutoNum type="arabicPeriod"/>
            </a:pPr>
            <a:r>
              <a:rPr lang="en-GB" sz="2400" b="0" i="0">
                <a:solidFill>
                  <a:srgbClr val="172B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a </a:t>
            </a:r>
            <a:r>
              <a:rPr lang="en-GB" sz="2400" b="0" i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CAMERA </a:t>
            </a:r>
            <a:r>
              <a:rPr lang="en-GB" sz="2400" b="0" i="0">
                <a:solidFill>
                  <a:srgbClr val="172B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can detect the initial position of the object</a:t>
            </a:r>
          </a:p>
          <a:p>
            <a:pPr algn="l">
              <a:buFont typeface="+mj-lt"/>
              <a:buAutoNum type="arabicPeriod"/>
            </a:pPr>
            <a:r>
              <a:rPr lang="en-GB" sz="2400" b="0" i="0">
                <a:solidFill>
                  <a:srgbClr val="172B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Define the </a:t>
            </a:r>
            <a:r>
              <a:rPr lang="en-GB" sz="2400" b="0" i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WORKING ZONE </a:t>
            </a:r>
            <a:r>
              <a:rPr lang="en-GB" sz="2400" b="0" i="0">
                <a:solidFill>
                  <a:srgbClr val="172B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(have start zone: distance from the initial object position</a:t>
            </a:r>
          </a:p>
          <a:p>
            <a:pPr algn="l"/>
            <a:r>
              <a:rPr lang="en-GB" sz="2400" b="0" i="0">
                <a:solidFill>
                  <a:srgbClr val="172B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sync zone and end distance: distance between the initial position of the object and</a:t>
            </a:r>
          </a:p>
          <a:p>
            <a:pPr algn="l"/>
            <a:r>
              <a:rPr lang="en-GB" sz="2400" b="0" i="0">
                <a:solidFill>
                  <a:srgbClr val="172B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of sync zone). </a:t>
            </a:r>
            <a:r>
              <a:rPr lang="en-GB" sz="24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GB" sz="2400" b="0" i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Trying to move the robot with </a:t>
            </a:r>
            <a:r>
              <a:rPr lang="en-GB" sz="2400" b="0" i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ServoX</a:t>
            </a:r>
            <a:r>
              <a:rPr lang="en-GB" sz="2400" b="0" i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GB" sz="2400" b="0" i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Neurapy</a:t>
            </a:r>
            <a:r>
              <a:rPr lang="en-GB" sz="2400" b="0" i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fast motion</a:t>
            </a:r>
            <a:r>
              <a:rPr lang="en-GB" sz="2400" b="0" i="0">
                <a:solidFill>
                  <a:srgbClr val="172B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>
              <a:buFont typeface="+mj-lt"/>
              <a:buAutoNum type="arabicPeriod" startAt="5"/>
            </a:pPr>
            <a:r>
              <a:rPr lang="en-GB" sz="2400" b="0" i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Track options </a:t>
            </a:r>
            <a:r>
              <a:rPr lang="en-GB" sz="2400" b="0" i="0">
                <a:solidFill>
                  <a:srgbClr val="172B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(it includes the sync zone and sync out zone)</a:t>
            </a:r>
          </a:p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185479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9BF074E-E435-4727-BEE7-FFFD51584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a software&#10;&#10;Description automatically generated">
            <a:extLst>
              <a:ext uri="{FF2B5EF4-FFF2-40B4-BE49-F238E27FC236}">
                <a16:creationId xmlns:a16="http://schemas.microsoft.com/office/drawing/2014/main" id="{3DD7CC0F-E6A0-E7E7-E99A-BD14DEE37C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9244" r="8533" b="-1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C337FA8-2DD4-4196-BC05-4184B561B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469046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297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BjornVTI">
  <a:themeElements>
    <a:clrScheme name="AnalogousFromRegularSeedLeftStep">
      <a:dk1>
        <a:srgbClr val="000000"/>
      </a:dk1>
      <a:lt1>
        <a:srgbClr val="FFFFFF"/>
      </a:lt1>
      <a:dk2>
        <a:srgbClr val="241B2F"/>
      </a:dk2>
      <a:lt2>
        <a:srgbClr val="F0F3F1"/>
      </a:lt2>
      <a:accent1>
        <a:srgbClr val="E729B2"/>
      </a:accent1>
      <a:accent2>
        <a:srgbClr val="BA17D5"/>
      </a:accent2>
      <a:accent3>
        <a:srgbClr val="7D29E7"/>
      </a:accent3>
      <a:accent4>
        <a:srgbClr val="342FD9"/>
      </a:accent4>
      <a:accent5>
        <a:srgbClr val="2973E7"/>
      </a:accent5>
      <a:accent6>
        <a:srgbClr val="17B0D5"/>
      </a:accent6>
      <a:hlink>
        <a:srgbClr val="349D51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721</Words>
  <Application>Microsoft Macintosh PowerPoint</Application>
  <PresentationFormat>Widescreen</PresentationFormat>
  <Paragraphs>74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Neue Haas Grotesk Text Pro</vt:lpstr>
      <vt:lpstr>Times New Roman</vt:lpstr>
      <vt:lpstr>BjornVTI</vt:lpstr>
      <vt:lpstr>THESIS TOPIC: CONVEYOR TRACKING</vt:lpstr>
      <vt:lpstr>CONTENTS :</vt:lpstr>
      <vt:lpstr>INTRODUCTION:</vt:lpstr>
      <vt:lpstr>WORKING IDEA</vt:lpstr>
      <vt:lpstr>PowerPoint Presentation</vt:lpstr>
      <vt:lpstr>What needs to be done?</vt:lpstr>
      <vt:lpstr>Step 2:FUNCTION BLOCK: </vt:lpstr>
      <vt:lpstr>How step 2 to be done? </vt:lpstr>
      <vt:lpstr>PowerPoint Presentation</vt:lpstr>
      <vt:lpstr>Step3: SYNC zone: </vt:lpstr>
      <vt:lpstr>PowerPoint Presentation</vt:lpstr>
      <vt:lpstr>PowerPoint Presentation</vt:lpstr>
      <vt:lpstr>Step4: Execution Mode: (NEURAPY ) </vt:lpstr>
      <vt:lpstr>ENVIRONMENTAL MODEL</vt:lpstr>
      <vt:lpstr>PowerPoint Presentation</vt:lpstr>
      <vt:lpstr>IMPORTANCE and IMPROVEMENTS: </vt:lpstr>
      <vt:lpstr>CONCLUSION: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Midhun Eldose</dc:creator>
  <cp:lastModifiedBy>Midhun Eldose</cp:lastModifiedBy>
  <cp:revision>65</cp:revision>
  <dcterms:created xsi:type="dcterms:W3CDTF">2024-09-13T17:25:47Z</dcterms:created>
  <dcterms:modified xsi:type="dcterms:W3CDTF">2024-09-13T21:07:59Z</dcterms:modified>
</cp:coreProperties>
</file>