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76" r:id="rId6"/>
    <p:sldId id="279" r:id="rId7"/>
    <p:sldId id="278" r:id="rId8"/>
    <p:sldId id="277" r:id="rId9"/>
    <p:sldId id="280" r:id="rId10"/>
    <p:sldId id="281" r:id="rId11"/>
    <p:sldId id="282" r:id="rId12"/>
    <p:sldId id="283" r:id="rId13"/>
    <p:sldId id="284" r:id="rId14"/>
    <p:sldId id="285" r:id="rId15"/>
    <p:sldId id="286" r:id="rId16"/>
    <p:sldId id="288" r:id="rId17"/>
    <p:sldId id="287" r:id="rId18"/>
    <p:sldId id="289" r:id="rId19"/>
    <p:sldId id="290" r:id="rId20"/>
    <p:sldId id="291" r:id="rId21"/>
    <p:sldId id="292" r:id="rId22"/>
    <p:sldId id="294" r:id="rId23"/>
    <p:sldId id="295" r:id="rId24"/>
    <p:sldId id="293" r:id="rId25"/>
  </p:sldIdLst>
  <p:sldSz cx="12192000" cy="6858000"/>
  <p:notesSz cx="6858000" cy="18573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1041" autoAdjust="0"/>
  </p:normalViewPr>
  <p:slideViewPr>
    <p:cSldViewPr snapToGrid="0">
      <p:cViewPr>
        <p:scale>
          <a:sx n="90" d="100"/>
          <a:sy n="90" d="100"/>
        </p:scale>
        <p:origin x="66" y="654"/>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65156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52CC0-FA4A-9194-401A-9C2E83DAF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660FF-4505-96F0-9629-E37D38B5F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EFE8B-B6A2-0E09-4763-3E77FDBC46D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DC8E6638-A315-9104-882E-C99AD40534AB}"/>
              </a:ext>
            </a:extLst>
          </p:cNvPr>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39200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23AA-02A0-3FE2-43ED-FC9F9F4823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9CB228-96D0-5926-B899-C4C536D4D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C46C15-103E-D2C5-8079-7E154B40F0A9}"/>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F2A9224-9F19-5B2A-B0B7-EE42046573A4}"/>
              </a:ext>
            </a:extLst>
          </p:cNvPr>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9171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4E94-A7DC-657C-E165-5E10B13C1E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46F7B-FEB7-719B-DAFF-BD2F4B0FC4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13772-DE26-4E0C-A979-C392CC167BE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949CCA57-CE65-7954-FE6D-0374CF9F0EE1}"/>
              </a:ext>
            </a:extLst>
          </p:cNvPr>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8934403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B22E2C-C48E-16FC-3926-D684EFF27B5F}"/>
              </a:ext>
            </a:extLst>
          </p:cNvPr>
          <p:cNvSpPr txBox="1"/>
          <p:nvPr/>
        </p:nvSpPr>
        <p:spPr>
          <a:xfrm>
            <a:off x="1932531" y="1494311"/>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dirty="0">
                <a:latin typeface="Arial" panose="020B0604020202020204" pitchFamily="34" charset="0"/>
                <a:cs typeface="Arial" panose="020B0604020202020204" pitchFamily="34" charset="0"/>
              </a:rPr>
              <a:t>From Code to Insights:</a:t>
            </a:r>
          </a:p>
          <a:p>
            <a:pPr algn="ctr">
              <a:lnSpc>
                <a:spcPct val="90000"/>
              </a:lnSpc>
              <a:spcBef>
                <a:spcPct val="0"/>
              </a:spcBef>
              <a:spcAft>
                <a:spcPts val="600"/>
              </a:spcAft>
            </a:pPr>
            <a:r>
              <a:rPr lang="en-SG" sz="4000" b="1" dirty="0">
                <a:latin typeface="Arial" panose="020B0604020202020204" pitchFamily="34" charset="0"/>
                <a:cs typeface="Arial" panose="020B0604020202020204" pitchFamily="34" charset="0"/>
              </a:rPr>
              <a:t>Stack Overflow Developer Survey</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sp>
        <p:nvSpPr>
          <p:cNvPr id="2" name="TextBox 1">
            <a:extLst>
              <a:ext uri="{FF2B5EF4-FFF2-40B4-BE49-F238E27FC236}">
                <a16:creationId xmlns:a16="http://schemas.microsoft.com/office/drawing/2014/main" id="{0195B3BE-6D89-8BA7-D00F-D5C27CE1ECFC}"/>
              </a:ext>
            </a:extLst>
          </p:cNvPr>
          <p:cNvSpPr txBox="1"/>
          <p:nvPr/>
        </p:nvSpPr>
        <p:spPr>
          <a:xfrm>
            <a:off x="3747135" y="5712032"/>
            <a:ext cx="4697730" cy="954107"/>
          </a:xfrm>
          <a:prstGeom prst="rect">
            <a:avLst/>
          </a:prstGeom>
          <a:noFill/>
        </p:spPr>
        <p:txBody>
          <a:bodyPr wrap="square" rtlCol="0">
            <a:spAutoFit/>
          </a:bodyPr>
          <a:lstStyle/>
          <a:p>
            <a:pPr algn="ctr"/>
            <a:r>
              <a:rPr lang="en-SG" sz="2800" dirty="0">
                <a:latin typeface="Arial" panose="020B0604020202020204" pitchFamily="34" charset="0"/>
                <a:cs typeface="Arial" panose="020B0604020202020204" pitchFamily="34" charset="0"/>
              </a:rPr>
              <a:t>Daryl Lim J. R. </a:t>
            </a:r>
          </a:p>
          <a:p>
            <a:pPr algn="ctr"/>
            <a:r>
              <a:rPr lang="en-SG" sz="2800" dirty="0">
                <a:latin typeface="Arial" panose="020B0604020202020204" pitchFamily="34" charset="0"/>
                <a:cs typeface="Arial" panose="020B0604020202020204" pitchFamily="34" charset="0"/>
              </a:rPr>
              <a:t>6 Oct 2025</a:t>
            </a:r>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7000"/>
            <a:lum/>
          </a:blip>
          <a:srcRect/>
          <a:stretch>
            <a:fillRect/>
          </a:stretch>
        </a:blipFill>
        <a:effectLst/>
      </p:bgPr>
    </p:bg>
    <p:spTree>
      <p:nvGrpSpPr>
        <p:cNvPr id="1" name="">
          <a:extLst>
            <a:ext uri="{FF2B5EF4-FFF2-40B4-BE49-F238E27FC236}">
              <a16:creationId xmlns:a16="http://schemas.microsoft.com/office/drawing/2014/main" id="{C7EE1776-5A62-2CBF-3FD4-EECABD23CB9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D196B17-6F26-4386-35F9-5E95D35C45E9}"/>
              </a:ext>
            </a:extLst>
          </p:cNvPr>
          <p:cNvSpPr txBox="1"/>
          <p:nvPr/>
        </p:nvSpPr>
        <p:spPr>
          <a:xfrm>
            <a:off x="1318920" y="-985157"/>
            <a:ext cx="9918574"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dirty="0">
                <a:latin typeface="Arial" panose="020B0604020202020204" pitchFamily="34" charset="0"/>
                <a:ea typeface="IBM Plex Sans SemiBold" panose="020B0503050203000203" pitchFamily="34" charset="0"/>
                <a:cs typeface="Arial" panose="020B0604020202020204" pitchFamily="34" charset="0"/>
              </a:rPr>
              <a:t>Database</a:t>
            </a:r>
            <a:r>
              <a:rPr lang="en-US" sz="3200" b="1" i="0" kern="1200" dirty="0">
                <a:latin typeface="Arial" panose="020B0604020202020204" pitchFamily="34" charset="0"/>
                <a:ea typeface="IBM Plex Sans SemiBold" panose="020B0503050203000203" pitchFamily="34" charset="0"/>
                <a:cs typeface="Arial" panose="020B0604020202020204" pitchFamily="34" charset="0"/>
              </a:rPr>
              <a:t> Trends: </a:t>
            </a:r>
          </a:p>
          <a:p>
            <a:pPr algn="ctr">
              <a:lnSpc>
                <a:spcPct val="90000"/>
              </a:lnSpc>
              <a:spcBef>
                <a:spcPct val="0"/>
              </a:spcBef>
              <a:spcAft>
                <a:spcPts val="600"/>
              </a:spcAft>
            </a:pPr>
            <a:r>
              <a:rPr lang="en-US" sz="3200" b="1" i="0" kern="1200" dirty="0">
                <a:latin typeface="Arial" panose="020B0604020202020204" pitchFamily="34" charset="0"/>
                <a:ea typeface="IBM Plex Sans SemiBold" panose="020B0503050203000203" pitchFamily="34" charset="0"/>
                <a:cs typeface="Arial" panose="020B0604020202020204" pitchFamily="34" charset="0"/>
              </a:rPr>
              <a:t>Findings &amp; Implications</a:t>
            </a:r>
          </a:p>
        </p:txBody>
      </p:sp>
      <p:sp>
        <p:nvSpPr>
          <p:cNvPr id="4" name="TextBox 3">
            <a:extLst>
              <a:ext uri="{FF2B5EF4-FFF2-40B4-BE49-F238E27FC236}">
                <a16:creationId xmlns:a16="http://schemas.microsoft.com/office/drawing/2014/main" id="{8EE5B35D-44A8-1037-CAE4-107B37FE3FE9}"/>
              </a:ext>
            </a:extLst>
          </p:cNvPr>
          <p:cNvSpPr txBox="1"/>
          <p:nvPr/>
        </p:nvSpPr>
        <p:spPr>
          <a:xfrm>
            <a:off x="812799" y="1402443"/>
            <a:ext cx="11117943" cy="4770537"/>
          </a:xfrm>
          <a:prstGeom prst="rect">
            <a:avLst/>
          </a:prstGeom>
          <a:noFill/>
        </p:spPr>
        <p:txBody>
          <a:bodyPr wrap="square" rtlCol="0">
            <a:spAutoFit/>
          </a:bodyPr>
          <a:lstStyle/>
          <a:p>
            <a:pPr algn="just"/>
            <a:r>
              <a:rPr lang="en-SG" sz="2400" u="sng" dirty="0">
                <a:latin typeface="Arial" panose="020B0604020202020204" pitchFamily="34" charset="0"/>
                <a:cs typeface="Arial" panose="020B0604020202020204" pitchFamily="34" charset="0"/>
              </a:rPr>
              <a:t>Findings</a:t>
            </a:r>
          </a:p>
          <a:p>
            <a:pPr marL="342900" indent="-342900" algn="just">
              <a:buFontTx/>
              <a:buChar char="-"/>
            </a:pPr>
            <a:r>
              <a:rPr lang="en-SG" sz="2400" dirty="0">
                <a:latin typeface="Arial" panose="020B0604020202020204" pitchFamily="34" charset="0"/>
                <a:cs typeface="Arial" panose="020B0604020202020204" pitchFamily="34" charset="0"/>
              </a:rPr>
              <a:t>PostgreSQL continues to be dominant database.</a:t>
            </a:r>
          </a:p>
          <a:p>
            <a:pPr marL="342900" indent="-342900" algn="just">
              <a:buFontTx/>
              <a:buChar char="-"/>
            </a:pPr>
            <a:r>
              <a:rPr lang="en-SG" sz="2400" dirty="0">
                <a:latin typeface="Arial" panose="020B0604020202020204" pitchFamily="34" charset="0"/>
                <a:cs typeface="Arial" panose="020B0604020202020204" pitchFamily="34" charset="0"/>
              </a:rPr>
              <a:t>There is a surge interest in Redis, possibly due to its quick Retrieval-Augmented Generation (RAG) applications.</a:t>
            </a:r>
          </a:p>
          <a:p>
            <a:pPr marL="342900" indent="-342900" algn="just">
              <a:buFontTx/>
              <a:buChar char="-"/>
            </a:pPr>
            <a:r>
              <a:rPr lang="en-SG" sz="2400" dirty="0">
                <a:latin typeface="Arial" panose="020B0604020202020204" pitchFamily="34" charset="0"/>
                <a:cs typeface="Arial" panose="020B0604020202020204" pitchFamily="34" charset="0"/>
              </a:rPr>
              <a:t>Other databases such as Firebase is not in the Top 10 trends, possibly due to limited adoption in large-scale applications. </a:t>
            </a:r>
          </a:p>
          <a:p>
            <a:pPr algn="just"/>
            <a:endParaRPr lang="en-SG" sz="2200" dirty="0">
              <a:latin typeface="Arial" panose="020B0604020202020204" pitchFamily="34" charset="0"/>
              <a:cs typeface="Arial" panose="020B0604020202020204" pitchFamily="34" charset="0"/>
            </a:endParaRPr>
          </a:p>
          <a:p>
            <a:pPr algn="just"/>
            <a:r>
              <a:rPr lang="en-SG" sz="2400" u="sng" dirty="0">
                <a:latin typeface="Arial" panose="020B0604020202020204" pitchFamily="34" charset="0"/>
                <a:cs typeface="Arial" panose="020B0604020202020204" pitchFamily="34" charset="0"/>
              </a:rPr>
              <a:t>Implications</a:t>
            </a:r>
          </a:p>
          <a:p>
            <a:pPr marL="342900" indent="-342900" algn="just">
              <a:buFontTx/>
              <a:buChar char="-"/>
            </a:pPr>
            <a:r>
              <a:rPr lang="en-US" sz="2400" dirty="0">
                <a:latin typeface="Arial" panose="020B0604020202020204" pitchFamily="34" charset="0"/>
                <a:cs typeface="Arial" panose="020B0604020202020204" pitchFamily="34" charset="0"/>
              </a:rPr>
              <a:t>Developers and organizations should continue investing in skills for relational databases like PostgreSQL and MySQL, as demand remains strong.</a:t>
            </a:r>
          </a:p>
          <a:p>
            <a:pPr marL="342900" indent="-342900" algn="just">
              <a:buFontTx/>
              <a:buChar char="-"/>
            </a:pPr>
            <a:r>
              <a:rPr lang="en-US" sz="2400" dirty="0">
                <a:latin typeface="Arial" panose="020B0604020202020204" pitchFamily="34" charset="0"/>
                <a:cs typeface="Arial" panose="020B0604020202020204" pitchFamily="34" charset="0"/>
              </a:rPr>
              <a:t>Emerging or niche databases may require strategic evaluation before adoption, as they may not yet have widespread market demand.</a:t>
            </a:r>
            <a:endParaRPr lang="en-SG" sz="2400"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 </a:t>
            </a:r>
          </a:p>
        </p:txBody>
      </p:sp>
    </p:spTree>
    <p:custDataLst>
      <p:tags r:id="rId1"/>
    </p:custDataLst>
    <p:extLst>
      <p:ext uri="{BB962C8B-B14F-4D97-AF65-F5344CB8AC3E}">
        <p14:creationId xmlns:p14="http://schemas.microsoft.com/office/powerpoint/2010/main" val="307439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1ABFFBBA-EC51-B7D5-77D2-7D63F799041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F1EE3F-F017-985E-FEB4-4214FC4E66EC}"/>
              </a:ext>
            </a:extLst>
          </p:cNvPr>
          <p:cNvSpPr txBox="1"/>
          <p:nvPr/>
        </p:nvSpPr>
        <p:spPr>
          <a:xfrm>
            <a:off x="1061515" y="1794329"/>
            <a:ext cx="1006896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6600" b="1" i="0" kern="1200" dirty="0">
                <a:latin typeface="Arial" panose="020B0604020202020204" pitchFamily="34" charset="0"/>
                <a:ea typeface="IBM Plex Sans SemiBold" panose="020B0503050203000203" pitchFamily="34" charset="0"/>
                <a:cs typeface="Arial" panose="020B0604020202020204" pitchFamily="34" charset="0"/>
              </a:rPr>
              <a:t>Dashboards</a:t>
            </a:r>
          </a:p>
          <a:p>
            <a:pPr algn="ctr">
              <a:lnSpc>
                <a:spcPct val="90000"/>
              </a:lnSpc>
              <a:spcBef>
                <a:spcPct val="0"/>
              </a:spcBef>
              <a:spcAft>
                <a:spcPts val="600"/>
              </a:spcAft>
            </a:pPr>
            <a:r>
              <a:rPr lang="en-SG" sz="2400" b="1" dirty="0">
                <a:latin typeface="Arial" panose="020B0604020202020204" pitchFamily="34" charset="0"/>
                <a:ea typeface="IBM Plex Sans SemiBold" panose="020B0503050203000203" pitchFamily="34" charset="0"/>
                <a:cs typeface="Arial" panose="020B0604020202020204" pitchFamily="34" charset="0"/>
              </a:rPr>
              <a:t>Link: </a:t>
            </a:r>
            <a:r>
              <a:rPr lang="en-SG" sz="1600" b="1" i="1" dirty="0">
                <a:latin typeface="Arial" panose="020B0604020202020204" pitchFamily="34" charset="0"/>
                <a:ea typeface="IBM Plex Sans SemiBold" panose="020B0503050203000203" pitchFamily="34" charset="0"/>
                <a:cs typeface="Arial" panose="020B0604020202020204" pitchFamily="34" charset="0"/>
              </a:rPr>
              <a:t>https://github.com/meldrop66/IBMDataAnalyst_/blob/main/Dashboards_Module9</a:t>
            </a:r>
            <a:r>
              <a:rPr lang="en-SG" sz="1600" b="1" i="1">
                <a:latin typeface="Arial" panose="020B0604020202020204" pitchFamily="34" charset="0"/>
                <a:ea typeface="IBM Plex Sans SemiBold" panose="020B0503050203000203" pitchFamily="34" charset="0"/>
                <a:cs typeface="Arial" panose="020B0604020202020204" pitchFamily="34" charset="0"/>
              </a:rPr>
              <a:t>.pdf</a:t>
            </a:r>
            <a:r>
              <a:rPr lang="en-SG" sz="1600" b="1" i="1" dirty="0">
                <a:latin typeface="Arial" panose="020B0604020202020204" pitchFamily="34" charset="0"/>
                <a:ea typeface="IBM Plex Sans SemiBold" panose="020B0503050203000203" pitchFamily="34" charset="0"/>
                <a:cs typeface="Arial" panose="020B0604020202020204" pitchFamily="34" charset="0"/>
              </a:rPr>
              <a:t>  </a:t>
            </a:r>
            <a:endParaRPr lang="en-US" sz="2400" b="1" i="1" kern="1200" dirty="0">
              <a:latin typeface="Arial" panose="020B0604020202020204" pitchFamily="34" charset="0"/>
              <a:ea typeface="IBM Plex Sans SemiBold" panose="020B0503050203000203"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7150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E535A705-FE21-4B2E-85EC-F364B225F29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1457589-52FE-CEB9-A411-81005DF8EA66}"/>
              </a:ext>
            </a:extLst>
          </p:cNvPr>
          <p:cNvSpPr txBox="1"/>
          <p:nvPr/>
        </p:nvSpPr>
        <p:spPr>
          <a:xfrm>
            <a:off x="1932530" y="231005"/>
            <a:ext cx="8326938" cy="68366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dirty="0">
                <a:latin typeface="Arial" panose="020B0604020202020204" pitchFamily="34" charset="0"/>
                <a:ea typeface="IBM Plex Sans SemiBold" panose="020B0503050203000203" pitchFamily="34" charset="0"/>
                <a:cs typeface="Arial" panose="020B0604020202020204" pitchFamily="34" charset="0"/>
              </a:rPr>
              <a:t>Current Technology Usage</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6" name="Picture 5">
            <a:extLst>
              <a:ext uri="{FF2B5EF4-FFF2-40B4-BE49-F238E27FC236}">
                <a16:creationId xmlns:a16="http://schemas.microsoft.com/office/drawing/2014/main" id="{04A2F3EB-E190-0C33-3E5C-CCEB6EEF821D}"/>
              </a:ext>
            </a:extLst>
          </p:cNvPr>
          <p:cNvPicPr>
            <a:picLocks noChangeAspect="1"/>
          </p:cNvPicPr>
          <p:nvPr/>
        </p:nvPicPr>
        <p:blipFill>
          <a:blip r:embed="rId4"/>
          <a:stretch>
            <a:fillRect/>
          </a:stretch>
        </p:blipFill>
        <p:spPr>
          <a:xfrm>
            <a:off x="853440" y="914666"/>
            <a:ext cx="10180320" cy="5594191"/>
          </a:xfrm>
          <a:prstGeom prst="rect">
            <a:avLst/>
          </a:prstGeom>
        </p:spPr>
      </p:pic>
    </p:spTree>
    <p:custDataLst>
      <p:tags r:id="rId1"/>
    </p:custDataLst>
    <p:extLst>
      <p:ext uri="{BB962C8B-B14F-4D97-AF65-F5344CB8AC3E}">
        <p14:creationId xmlns:p14="http://schemas.microsoft.com/office/powerpoint/2010/main" val="375590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07A66166-FDEE-9060-D391-2B8ED3622B3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7214B00-16CE-1827-36F9-AB219C0C9CD9}"/>
              </a:ext>
            </a:extLst>
          </p:cNvPr>
          <p:cNvSpPr txBox="1"/>
          <p:nvPr/>
        </p:nvSpPr>
        <p:spPr>
          <a:xfrm>
            <a:off x="1932531" y="172720"/>
            <a:ext cx="8326938" cy="9296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dirty="0">
                <a:latin typeface="Arial" panose="020B0604020202020204" pitchFamily="34" charset="0"/>
                <a:ea typeface="IBM Plex Sans SemiBold" panose="020B0503050203000203" pitchFamily="34" charset="0"/>
                <a:cs typeface="Arial" panose="020B0604020202020204" pitchFamily="34" charset="0"/>
              </a:rPr>
              <a:t>Future Technology Trend</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3" name="Picture 2">
            <a:extLst>
              <a:ext uri="{FF2B5EF4-FFF2-40B4-BE49-F238E27FC236}">
                <a16:creationId xmlns:a16="http://schemas.microsoft.com/office/drawing/2014/main" id="{C60E8462-5BC1-3735-FA85-826244FA3BBC}"/>
              </a:ext>
            </a:extLst>
          </p:cNvPr>
          <p:cNvPicPr>
            <a:picLocks noChangeAspect="1"/>
          </p:cNvPicPr>
          <p:nvPr/>
        </p:nvPicPr>
        <p:blipFill>
          <a:blip r:embed="rId4"/>
          <a:stretch>
            <a:fillRect/>
          </a:stretch>
        </p:blipFill>
        <p:spPr>
          <a:xfrm>
            <a:off x="1103210" y="1102360"/>
            <a:ext cx="9652286" cy="5247640"/>
          </a:xfrm>
          <a:prstGeom prst="rect">
            <a:avLst/>
          </a:prstGeom>
        </p:spPr>
      </p:pic>
    </p:spTree>
    <p:custDataLst>
      <p:tags r:id="rId1"/>
    </p:custDataLst>
    <p:extLst>
      <p:ext uri="{BB962C8B-B14F-4D97-AF65-F5344CB8AC3E}">
        <p14:creationId xmlns:p14="http://schemas.microsoft.com/office/powerpoint/2010/main" val="65374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98064BC4-2278-438D-AC77-144B191DA41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9490F7F-E7DF-1D62-DF87-5DAA06A5F6EA}"/>
              </a:ext>
            </a:extLst>
          </p:cNvPr>
          <p:cNvSpPr txBox="1"/>
          <p:nvPr/>
        </p:nvSpPr>
        <p:spPr>
          <a:xfrm>
            <a:off x="1794058" y="27940"/>
            <a:ext cx="8326938" cy="9499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i="0" kern="1200" dirty="0">
                <a:latin typeface="Arial" panose="020B0604020202020204" pitchFamily="34" charset="0"/>
                <a:ea typeface="IBM Plex Sans SemiBold" panose="020B0503050203000203" pitchFamily="34" charset="0"/>
                <a:cs typeface="Arial" panose="020B0604020202020204" pitchFamily="34" charset="0"/>
              </a:rPr>
              <a:t>Demographics</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3" name="Picture 2">
            <a:extLst>
              <a:ext uri="{FF2B5EF4-FFF2-40B4-BE49-F238E27FC236}">
                <a16:creationId xmlns:a16="http://schemas.microsoft.com/office/drawing/2014/main" id="{DF72908F-D1C6-E59D-69A0-E50933FC2D27}"/>
              </a:ext>
            </a:extLst>
          </p:cNvPr>
          <p:cNvPicPr>
            <a:picLocks noChangeAspect="1"/>
          </p:cNvPicPr>
          <p:nvPr/>
        </p:nvPicPr>
        <p:blipFill>
          <a:blip r:embed="rId4"/>
          <a:stretch>
            <a:fillRect/>
          </a:stretch>
        </p:blipFill>
        <p:spPr>
          <a:xfrm>
            <a:off x="1351944" y="1193800"/>
            <a:ext cx="9211167" cy="5161280"/>
          </a:xfrm>
          <a:prstGeom prst="rect">
            <a:avLst/>
          </a:prstGeom>
        </p:spPr>
      </p:pic>
    </p:spTree>
    <p:custDataLst>
      <p:tags r:id="rId1"/>
    </p:custDataLst>
    <p:extLst>
      <p:ext uri="{BB962C8B-B14F-4D97-AF65-F5344CB8AC3E}">
        <p14:creationId xmlns:p14="http://schemas.microsoft.com/office/powerpoint/2010/main" val="309070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E972D54C-0D41-CC30-98B4-5758E711E03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F4F7CA4-DF72-FB2D-7F8F-70A96BCEA23F}"/>
              </a:ext>
            </a:extLst>
          </p:cNvPr>
          <p:cNvSpPr txBox="1"/>
          <p:nvPr/>
        </p:nvSpPr>
        <p:spPr>
          <a:xfrm>
            <a:off x="1932531" y="1883229"/>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6600" b="1" i="0" kern="1200" dirty="0">
                <a:latin typeface="Arial" panose="020B0604020202020204" pitchFamily="34" charset="0"/>
                <a:ea typeface="IBM Plex Sans SemiBold" panose="020B0503050203000203" pitchFamily="34" charset="0"/>
                <a:cs typeface="Arial" panose="020B0604020202020204" pitchFamily="34" charset="0"/>
              </a:rPr>
              <a:t>Discussions</a:t>
            </a:r>
          </a:p>
          <a:p>
            <a:pPr algn="ctr">
              <a:lnSpc>
                <a:spcPct val="90000"/>
              </a:lnSpc>
              <a:spcBef>
                <a:spcPct val="0"/>
              </a:spcBef>
              <a:spcAft>
                <a:spcPts val="600"/>
              </a:spcAft>
            </a:pPr>
            <a:endParaRPr lang="en-US" sz="2400" b="1" i="0" kern="1200" dirty="0">
              <a:latin typeface="Arial" panose="020B0604020202020204" pitchFamily="34" charset="0"/>
              <a:ea typeface="IBM Plex Sans SemiBold" panose="020B0503050203000203"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4189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7000"/>
            <a:lum/>
          </a:blip>
          <a:srcRect/>
          <a:stretch>
            <a:fillRect/>
          </a:stretch>
        </a:blipFill>
        <a:effectLst/>
      </p:bgPr>
    </p:bg>
    <p:spTree>
      <p:nvGrpSpPr>
        <p:cNvPr id="1" name="">
          <a:extLst>
            <a:ext uri="{FF2B5EF4-FFF2-40B4-BE49-F238E27FC236}">
              <a16:creationId xmlns:a16="http://schemas.microsoft.com/office/drawing/2014/main" id="{E03BD2E6-8B07-2E2D-1C96-48F35AF9209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67D220B-AEC7-52BA-DCE3-581ED4A2E5E5}"/>
              </a:ext>
            </a:extLst>
          </p:cNvPr>
          <p:cNvSpPr txBox="1"/>
          <p:nvPr/>
        </p:nvSpPr>
        <p:spPr>
          <a:xfrm>
            <a:off x="1136713" y="104448"/>
            <a:ext cx="9918574" cy="116114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dirty="0">
                <a:latin typeface="Arial" panose="020B0604020202020204" pitchFamily="34" charset="0"/>
                <a:ea typeface="IBM Plex Sans SemiBold" panose="020B0503050203000203" pitchFamily="34" charset="0"/>
                <a:cs typeface="Arial" panose="020B0604020202020204" pitchFamily="34" charset="0"/>
              </a:rPr>
              <a:t>Overall </a:t>
            </a:r>
            <a:r>
              <a:rPr lang="en-US" sz="3200" b="1" i="0" kern="1200" dirty="0">
                <a:latin typeface="Arial" panose="020B0604020202020204" pitchFamily="34" charset="0"/>
                <a:ea typeface="IBM Plex Sans SemiBold" panose="020B0503050203000203" pitchFamily="34" charset="0"/>
                <a:cs typeface="Arial" panose="020B0604020202020204" pitchFamily="34" charset="0"/>
              </a:rPr>
              <a:t>Findings &amp; Implications</a:t>
            </a:r>
          </a:p>
        </p:txBody>
      </p:sp>
      <p:sp>
        <p:nvSpPr>
          <p:cNvPr id="4" name="TextBox 3">
            <a:extLst>
              <a:ext uri="{FF2B5EF4-FFF2-40B4-BE49-F238E27FC236}">
                <a16:creationId xmlns:a16="http://schemas.microsoft.com/office/drawing/2014/main" id="{FA06117D-C274-4E1B-9474-2F63E1A56845}"/>
              </a:ext>
            </a:extLst>
          </p:cNvPr>
          <p:cNvSpPr txBox="1"/>
          <p:nvPr/>
        </p:nvSpPr>
        <p:spPr>
          <a:xfrm>
            <a:off x="774699" y="1383393"/>
            <a:ext cx="11117943" cy="4893647"/>
          </a:xfrm>
          <a:prstGeom prst="rect">
            <a:avLst/>
          </a:prstGeom>
          <a:noFill/>
        </p:spPr>
        <p:txBody>
          <a:bodyPr wrap="square" rtlCol="0">
            <a:spAutoFit/>
          </a:bodyPr>
          <a:lstStyle/>
          <a:p>
            <a:pPr algn="just"/>
            <a:r>
              <a:rPr lang="en-SG" sz="2400" u="sng" dirty="0">
                <a:latin typeface="Arial" panose="020B0604020202020204" pitchFamily="34" charset="0"/>
                <a:cs typeface="Arial" panose="020B0604020202020204" pitchFamily="34" charset="0"/>
              </a:rPr>
              <a:t>Findings</a:t>
            </a:r>
          </a:p>
          <a:p>
            <a:pPr marL="342900" indent="-342900" algn="just">
              <a:buFontTx/>
              <a:buChar char="-"/>
            </a:pPr>
            <a:r>
              <a:rPr lang="en-SG" sz="2200" dirty="0">
                <a:latin typeface="Arial" panose="020B0604020202020204" pitchFamily="34" charset="0"/>
                <a:cs typeface="Arial" panose="020B0604020202020204" pitchFamily="34" charset="0"/>
              </a:rPr>
              <a:t>Majority of the respondents fall between the age of 25-34 years old.</a:t>
            </a:r>
          </a:p>
          <a:p>
            <a:pPr marL="342900" indent="-342900" algn="just">
              <a:buFontTx/>
              <a:buChar char="-"/>
            </a:pPr>
            <a:r>
              <a:rPr lang="en-SG" sz="2200" dirty="0">
                <a:latin typeface="Arial" panose="020B0604020202020204" pitchFamily="34" charset="0"/>
                <a:cs typeface="Arial" panose="020B0604020202020204" pitchFamily="34" charset="0"/>
              </a:rPr>
              <a:t>Majority of the respondents are in the Software Development industry.</a:t>
            </a:r>
          </a:p>
          <a:p>
            <a:pPr marL="342900" indent="-342900" algn="just">
              <a:buFontTx/>
              <a:buChar char="-"/>
            </a:pPr>
            <a:r>
              <a:rPr lang="en-SG" sz="2200" dirty="0">
                <a:latin typeface="Arial" panose="020B0604020202020204" pitchFamily="34" charset="0"/>
                <a:cs typeface="Arial" panose="020B0604020202020204" pitchFamily="34" charset="0"/>
              </a:rPr>
              <a:t>Majority of the respondents hold at least a Bachelor’s Degree.</a:t>
            </a:r>
          </a:p>
          <a:p>
            <a:pPr marL="342900" indent="-342900" algn="just">
              <a:buFontTx/>
              <a:buChar char="-"/>
            </a:pPr>
            <a:r>
              <a:rPr lang="en-SG" sz="2200" dirty="0">
                <a:latin typeface="Arial" panose="020B0604020202020204" pitchFamily="34" charset="0"/>
                <a:cs typeface="Arial" panose="020B0604020202020204" pitchFamily="34" charset="0"/>
              </a:rPr>
              <a:t>AWS remains to be the dominant cloud platform.</a:t>
            </a:r>
          </a:p>
          <a:p>
            <a:pPr marL="342900" indent="-342900" algn="just">
              <a:buFontTx/>
              <a:buChar char="-"/>
            </a:pPr>
            <a:r>
              <a:rPr lang="en-SG" sz="2200" dirty="0">
                <a:latin typeface="Arial" panose="020B0604020202020204" pitchFamily="34" charset="0"/>
                <a:cs typeface="Arial" panose="020B0604020202020204" pitchFamily="34" charset="0"/>
              </a:rPr>
              <a:t>React &amp; Node.js continue lead as the preferred the web frameworks.</a:t>
            </a:r>
          </a:p>
          <a:p>
            <a:pPr algn="just"/>
            <a:endParaRPr lang="en-SG" sz="2200" dirty="0">
              <a:latin typeface="Arial" panose="020B0604020202020204" pitchFamily="34" charset="0"/>
              <a:cs typeface="Arial" panose="020B0604020202020204" pitchFamily="34" charset="0"/>
            </a:endParaRPr>
          </a:p>
          <a:p>
            <a:pPr algn="just"/>
            <a:r>
              <a:rPr lang="en-SG" sz="2400" u="sng" dirty="0">
                <a:latin typeface="Arial" panose="020B0604020202020204" pitchFamily="34" charset="0"/>
                <a:cs typeface="Arial" panose="020B0604020202020204" pitchFamily="34" charset="0"/>
              </a:rPr>
              <a:t>Implications</a:t>
            </a:r>
          </a:p>
          <a:p>
            <a:pPr marL="342900" indent="-342900" algn="just">
              <a:buFontTx/>
              <a:buChar char="-"/>
            </a:pPr>
            <a:r>
              <a:rPr lang="en-US" sz="2200" dirty="0">
                <a:latin typeface="Arial" panose="020B0604020202020204" pitchFamily="34" charset="0"/>
                <a:cs typeface="Arial" panose="020B0604020202020204" pitchFamily="34" charset="0"/>
              </a:rPr>
              <a:t>Companies should continue investing in AWS infrastructure.</a:t>
            </a:r>
          </a:p>
          <a:p>
            <a:pPr marL="342900" indent="-342900" algn="just">
              <a:buFontTx/>
              <a:buChar char="-"/>
            </a:pPr>
            <a:r>
              <a:rPr lang="en-US" sz="2200" dirty="0">
                <a:latin typeface="Arial" panose="020B0604020202020204" pitchFamily="34" charset="0"/>
                <a:cs typeface="Arial" panose="020B0604020202020204" pitchFamily="34" charset="0"/>
              </a:rPr>
              <a:t>Continuous learning initiatives are important to help developers stay current in cloud and web technologies.</a:t>
            </a:r>
          </a:p>
          <a:p>
            <a:pPr marL="342900" indent="-342900" algn="just">
              <a:buFontTx/>
              <a:buChar char="-"/>
            </a:pPr>
            <a:r>
              <a:rPr lang="en-US" sz="2200" dirty="0">
                <a:latin typeface="Arial" panose="020B0604020202020204" pitchFamily="34" charset="0"/>
                <a:cs typeface="Arial" panose="020B0604020202020204" pitchFamily="34" charset="0"/>
              </a:rPr>
              <a:t>Employers can focus recruitment efforts on young professionals (25–34) with at least a bachelor’s degree.</a:t>
            </a:r>
          </a:p>
          <a:p>
            <a:pPr marL="342900" indent="-342900">
              <a:buFontTx/>
              <a:buChar char="-"/>
            </a:pPr>
            <a:endParaRPr lang="en-SG" sz="22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8573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0DF84660-B195-6136-62B4-CA08E1CC73F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EDBD421-AB0F-0698-504B-8D9B6464875D}"/>
              </a:ext>
            </a:extLst>
          </p:cNvPr>
          <p:cNvSpPr txBox="1"/>
          <p:nvPr/>
        </p:nvSpPr>
        <p:spPr>
          <a:xfrm>
            <a:off x="1932531" y="1883229"/>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6600" b="1" i="0" kern="1200" dirty="0">
                <a:latin typeface="Arial" panose="020B0604020202020204" pitchFamily="34" charset="0"/>
                <a:ea typeface="IBM Plex Sans SemiBold" panose="020B0503050203000203" pitchFamily="34" charset="0"/>
                <a:cs typeface="Arial" panose="020B0604020202020204" pitchFamily="34" charset="0"/>
              </a:rPr>
              <a:t>Appendixes </a:t>
            </a:r>
          </a:p>
          <a:p>
            <a:pPr algn="ctr">
              <a:lnSpc>
                <a:spcPct val="90000"/>
              </a:lnSpc>
              <a:spcBef>
                <a:spcPct val="0"/>
              </a:spcBef>
              <a:spcAft>
                <a:spcPts val="600"/>
              </a:spcAft>
            </a:pPr>
            <a:endParaRPr lang="en-US" sz="2400" b="1" i="0" kern="1200" dirty="0">
              <a:latin typeface="Arial" panose="020B0604020202020204" pitchFamily="34" charset="0"/>
              <a:ea typeface="IBM Plex Sans SemiBold" panose="020B0503050203000203"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6736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E0E80791-BD59-4C6A-8721-604613A2EF4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294CA6F-2EDF-6E5E-2413-7B0D51B3DB5B}"/>
              </a:ext>
            </a:extLst>
          </p:cNvPr>
          <p:cNvSpPr txBox="1"/>
          <p:nvPr/>
        </p:nvSpPr>
        <p:spPr>
          <a:xfrm>
            <a:off x="1794058" y="27940"/>
            <a:ext cx="8326938" cy="9499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dirty="0">
                <a:latin typeface="Arial" panose="020B0604020202020204" pitchFamily="34" charset="0"/>
                <a:ea typeface="IBM Plex Sans SemiBold" panose="020B0503050203000203" pitchFamily="34" charset="0"/>
                <a:cs typeface="Arial" panose="020B0604020202020204" pitchFamily="34" charset="0"/>
              </a:rPr>
              <a:t>Job Satisfaction</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4" name="Picture 3">
            <a:extLst>
              <a:ext uri="{FF2B5EF4-FFF2-40B4-BE49-F238E27FC236}">
                <a16:creationId xmlns:a16="http://schemas.microsoft.com/office/drawing/2014/main" id="{15F97342-DB14-F2AC-E914-129C9D87CFD2}"/>
              </a:ext>
            </a:extLst>
          </p:cNvPr>
          <p:cNvPicPr>
            <a:picLocks noChangeAspect="1"/>
          </p:cNvPicPr>
          <p:nvPr/>
        </p:nvPicPr>
        <p:blipFill>
          <a:blip r:embed="rId4"/>
          <a:stretch>
            <a:fillRect/>
          </a:stretch>
        </p:blipFill>
        <p:spPr>
          <a:xfrm>
            <a:off x="1849839" y="1301399"/>
            <a:ext cx="8271157" cy="4557141"/>
          </a:xfrm>
          <a:prstGeom prst="rect">
            <a:avLst/>
          </a:prstGeom>
        </p:spPr>
      </p:pic>
    </p:spTree>
    <p:custDataLst>
      <p:tags r:id="rId1"/>
    </p:custDataLst>
    <p:extLst>
      <p:ext uri="{BB962C8B-B14F-4D97-AF65-F5344CB8AC3E}">
        <p14:creationId xmlns:p14="http://schemas.microsoft.com/office/powerpoint/2010/main" val="86808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ED25A255-ED3D-70FC-C9BB-620EEA522EC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82A5B63-A958-21F0-62B6-CEEC85EC2F42}"/>
              </a:ext>
            </a:extLst>
          </p:cNvPr>
          <p:cNvSpPr txBox="1"/>
          <p:nvPr/>
        </p:nvSpPr>
        <p:spPr>
          <a:xfrm>
            <a:off x="1794058" y="27940"/>
            <a:ext cx="8326938" cy="9499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dirty="0">
                <a:latin typeface="Arial" panose="020B0604020202020204" pitchFamily="34" charset="0"/>
                <a:ea typeface="IBM Plex Sans SemiBold" panose="020B0503050203000203" pitchFamily="34" charset="0"/>
                <a:cs typeface="Arial" panose="020B0604020202020204" pitchFamily="34" charset="0"/>
              </a:rPr>
              <a:t>Job Postings by Languages</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3" name="Picture 2">
            <a:extLst>
              <a:ext uri="{FF2B5EF4-FFF2-40B4-BE49-F238E27FC236}">
                <a16:creationId xmlns:a16="http://schemas.microsoft.com/office/drawing/2014/main" id="{FBCAF57B-3B12-6277-5125-880096C3B3B4}"/>
              </a:ext>
            </a:extLst>
          </p:cNvPr>
          <p:cNvPicPr>
            <a:picLocks noChangeAspect="1"/>
          </p:cNvPicPr>
          <p:nvPr/>
        </p:nvPicPr>
        <p:blipFill>
          <a:blip r:embed="rId4"/>
          <a:stretch>
            <a:fillRect/>
          </a:stretch>
        </p:blipFill>
        <p:spPr>
          <a:xfrm>
            <a:off x="2199167" y="1317491"/>
            <a:ext cx="7793665" cy="4434998"/>
          </a:xfrm>
          <a:prstGeom prst="rect">
            <a:avLst/>
          </a:prstGeom>
        </p:spPr>
      </p:pic>
    </p:spTree>
    <p:custDataLst>
      <p:tags r:id="rId1"/>
    </p:custDataLst>
    <p:extLst>
      <p:ext uri="{BB962C8B-B14F-4D97-AF65-F5344CB8AC3E}">
        <p14:creationId xmlns:p14="http://schemas.microsoft.com/office/powerpoint/2010/main" val="139761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62F649FF-A4F2-5445-CC80-7EB9E7FBF84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BFCD61F-EDE7-4F8B-BBE7-46AF7A2A2869}"/>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a:latin typeface="Arial" panose="020B0604020202020204" pitchFamily="34" charset="0"/>
                <a:cs typeface="Arial" panose="020B0604020202020204" pitchFamily="34" charset="0"/>
              </a:rPr>
              <a:t>Outline</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8889D1-6FDF-D318-763E-CEAD4F66E0FF}"/>
              </a:ext>
            </a:extLst>
          </p:cNvPr>
          <p:cNvSpPr txBox="1">
            <a:spLocks/>
          </p:cNvSpPr>
          <p:nvPr/>
        </p:nvSpPr>
        <p:spPr>
          <a:xfrm>
            <a:off x="240937" y="1051560"/>
            <a:ext cx="7300686" cy="513805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None/>
            </a:pPr>
            <a:r>
              <a:rPr lang="en-US" dirty="0">
                <a:latin typeface="Arial" panose="020B0604020202020204" pitchFamily="34" charset="0"/>
                <a:cs typeface="Arial" panose="020B0604020202020204" pitchFamily="34" charset="0"/>
              </a:rPr>
              <a:t>1) Executive Summary</a:t>
            </a:r>
          </a:p>
          <a:p>
            <a:pPr marL="0" indent="0">
              <a:lnSpc>
                <a:spcPct val="120000"/>
              </a:lnSpc>
              <a:buNone/>
            </a:pPr>
            <a:r>
              <a:rPr lang="en-US" dirty="0">
                <a:latin typeface="Arial" panose="020B0604020202020204" pitchFamily="34" charset="0"/>
                <a:cs typeface="Arial" panose="020B0604020202020204" pitchFamily="34" charset="0"/>
              </a:rPr>
              <a:t>2) Introduction</a:t>
            </a:r>
          </a:p>
          <a:p>
            <a:pPr marL="0" indent="0">
              <a:lnSpc>
                <a:spcPct val="120000"/>
              </a:lnSpc>
              <a:buNone/>
            </a:pPr>
            <a:r>
              <a:rPr lang="en-US" dirty="0">
                <a:latin typeface="Arial" panose="020B0604020202020204" pitchFamily="34" charset="0"/>
                <a:cs typeface="Arial" panose="020B0604020202020204" pitchFamily="34" charset="0"/>
              </a:rPr>
              <a:t>3) Methodology</a:t>
            </a:r>
          </a:p>
          <a:p>
            <a:pPr marL="0" indent="0">
              <a:lnSpc>
                <a:spcPct val="120000"/>
              </a:lnSpc>
              <a:buNone/>
            </a:pPr>
            <a:r>
              <a:rPr lang="en-US" dirty="0">
                <a:latin typeface="Arial" panose="020B0604020202020204" pitchFamily="34" charset="0"/>
                <a:cs typeface="Arial" panose="020B0604020202020204" pitchFamily="34" charset="0"/>
              </a:rPr>
              <a:t>4) Results</a:t>
            </a:r>
          </a:p>
          <a:p>
            <a:pPr lvl="1">
              <a:lnSpc>
                <a:spcPct val="120000"/>
              </a:lnSpc>
            </a:pPr>
            <a:r>
              <a:rPr lang="en-US" dirty="0">
                <a:latin typeface="Arial" panose="020B0604020202020204" pitchFamily="34" charset="0"/>
                <a:cs typeface="Arial" panose="020B0604020202020204" pitchFamily="34" charset="0"/>
              </a:rPr>
              <a:t>Visualization – Charts &amp; Dashboards</a:t>
            </a:r>
          </a:p>
          <a:p>
            <a:pPr marL="0" indent="0">
              <a:lnSpc>
                <a:spcPct val="120000"/>
              </a:lnSpc>
              <a:buNone/>
            </a:pPr>
            <a:r>
              <a:rPr lang="en-US" dirty="0">
                <a:latin typeface="Arial" panose="020B0604020202020204" pitchFamily="34" charset="0"/>
                <a:cs typeface="Arial" panose="020B0604020202020204" pitchFamily="34" charset="0"/>
              </a:rPr>
              <a:t>5) Discussion</a:t>
            </a:r>
          </a:p>
          <a:p>
            <a:pPr lvl="1">
              <a:lnSpc>
                <a:spcPct val="120000"/>
              </a:lnSpc>
            </a:pPr>
            <a:r>
              <a:rPr lang="en-US" dirty="0">
                <a:latin typeface="Arial" panose="020B0604020202020204" pitchFamily="34" charset="0"/>
                <a:cs typeface="Arial" panose="020B0604020202020204" pitchFamily="34" charset="0"/>
              </a:rPr>
              <a:t>Findings &amp; Implications</a:t>
            </a:r>
          </a:p>
          <a:p>
            <a:pPr marL="0" indent="0">
              <a:lnSpc>
                <a:spcPct val="120000"/>
              </a:lnSpc>
              <a:buNone/>
            </a:pPr>
            <a:r>
              <a:rPr lang="en-US" dirty="0">
                <a:latin typeface="Arial" panose="020B0604020202020204" pitchFamily="34" charset="0"/>
                <a:cs typeface="Arial" panose="020B0604020202020204" pitchFamily="34" charset="0"/>
              </a:rPr>
              <a:t>6) Conclusion</a:t>
            </a:r>
          </a:p>
          <a:p>
            <a:pPr marL="0" indent="0">
              <a:lnSpc>
                <a:spcPct val="120000"/>
              </a:lnSpc>
              <a:buNone/>
            </a:pPr>
            <a:r>
              <a:rPr lang="en-US" dirty="0">
                <a:latin typeface="Arial" panose="020B0604020202020204" pitchFamily="34" charset="0"/>
                <a:cs typeface="Arial" panose="020B0604020202020204" pitchFamily="34" charset="0"/>
              </a:rPr>
              <a:t>7) Appendix</a:t>
            </a:r>
          </a:p>
        </p:txBody>
      </p:sp>
    </p:spTree>
    <p:custDataLst>
      <p:tags r:id="rId1"/>
    </p:custDataLst>
    <p:extLst>
      <p:ext uri="{BB962C8B-B14F-4D97-AF65-F5344CB8AC3E}">
        <p14:creationId xmlns:p14="http://schemas.microsoft.com/office/powerpoint/2010/main" val="127742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D19FBA03-4821-A8FB-1687-512AADDFC3E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15B1668-6829-1532-072E-25657A2C273E}"/>
              </a:ext>
            </a:extLst>
          </p:cNvPr>
          <p:cNvSpPr txBox="1"/>
          <p:nvPr/>
        </p:nvSpPr>
        <p:spPr>
          <a:xfrm>
            <a:off x="1794058" y="27940"/>
            <a:ext cx="8326938" cy="9499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3600" b="1" dirty="0">
                <a:latin typeface="Arial" panose="020B0604020202020204" pitchFamily="34" charset="0"/>
                <a:ea typeface="IBM Plex Sans SemiBold" panose="020B0503050203000203" pitchFamily="34" charset="0"/>
                <a:cs typeface="Arial" panose="020B0604020202020204" pitchFamily="34" charset="0"/>
              </a:rPr>
              <a:t>Job Postings by Languages</a:t>
            </a:r>
            <a:endParaRPr lang="en-US" sz="36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4" name="Picture 3">
            <a:extLst>
              <a:ext uri="{FF2B5EF4-FFF2-40B4-BE49-F238E27FC236}">
                <a16:creationId xmlns:a16="http://schemas.microsoft.com/office/drawing/2014/main" id="{0281E029-19FE-F19C-4543-633AE6E906F2}"/>
              </a:ext>
            </a:extLst>
          </p:cNvPr>
          <p:cNvPicPr>
            <a:picLocks noChangeAspect="1"/>
          </p:cNvPicPr>
          <p:nvPr/>
        </p:nvPicPr>
        <p:blipFill>
          <a:blip r:embed="rId4"/>
          <a:stretch>
            <a:fillRect/>
          </a:stretch>
        </p:blipFill>
        <p:spPr>
          <a:xfrm>
            <a:off x="1794058" y="1196662"/>
            <a:ext cx="8547377" cy="4892324"/>
          </a:xfrm>
          <a:prstGeom prst="rect">
            <a:avLst/>
          </a:prstGeom>
        </p:spPr>
      </p:pic>
    </p:spTree>
    <p:custDataLst>
      <p:tags r:id="rId1"/>
    </p:custDataLst>
    <p:extLst>
      <p:ext uri="{BB962C8B-B14F-4D97-AF65-F5344CB8AC3E}">
        <p14:creationId xmlns:p14="http://schemas.microsoft.com/office/powerpoint/2010/main" val="72119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7000"/>
            <a:lum/>
          </a:blip>
          <a:srcRect/>
          <a:stretch>
            <a:fillRect/>
          </a:stretch>
        </a:blipFill>
        <a:effectLst/>
      </p:bgPr>
    </p:bg>
    <p:spTree>
      <p:nvGrpSpPr>
        <p:cNvPr id="1" name="">
          <a:extLst>
            <a:ext uri="{FF2B5EF4-FFF2-40B4-BE49-F238E27FC236}">
              <a16:creationId xmlns:a16="http://schemas.microsoft.com/office/drawing/2014/main" id="{F39CE2DA-3372-6580-A165-3D19DF2151D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5CE5D7F-E6F0-75D5-BB6A-785479E932D1}"/>
              </a:ext>
            </a:extLst>
          </p:cNvPr>
          <p:cNvSpPr txBox="1"/>
          <p:nvPr/>
        </p:nvSpPr>
        <p:spPr>
          <a:xfrm>
            <a:off x="1318920" y="340242"/>
            <a:ext cx="9918574" cy="84955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i="0" kern="1200" dirty="0">
                <a:latin typeface="Arial" panose="020B0604020202020204" pitchFamily="34" charset="0"/>
                <a:ea typeface="IBM Plex Sans SemiBold" panose="020B0503050203000203" pitchFamily="34" charset="0"/>
                <a:cs typeface="Arial" panose="020B0604020202020204" pitchFamily="34" charset="0"/>
              </a:rPr>
              <a:t>Findings &amp; Implications</a:t>
            </a:r>
          </a:p>
        </p:txBody>
      </p:sp>
      <p:sp>
        <p:nvSpPr>
          <p:cNvPr id="4" name="TextBox 3">
            <a:extLst>
              <a:ext uri="{FF2B5EF4-FFF2-40B4-BE49-F238E27FC236}">
                <a16:creationId xmlns:a16="http://schemas.microsoft.com/office/drawing/2014/main" id="{75ADC99F-EA65-F663-BC13-EA957C6C42B0}"/>
              </a:ext>
            </a:extLst>
          </p:cNvPr>
          <p:cNvSpPr txBox="1"/>
          <p:nvPr/>
        </p:nvSpPr>
        <p:spPr>
          <a:xfrm>
            <a:off x="588606" y="1381178"/>
            <a:ext cx="11379201" cy="4585871"/>
          </a:xfrm>
          <a:prstGeom prst="rect">
            <a:avLst/>
          </a:prstGeom>
          <a:noFill/>
        </p:spPr>
        <p:txBody>
          <a:bodyPr wrap="square" rtlCol="0">
            <a:spAutoFit/>
          </a:bodyPr>
          <a:lstStyle/>
          <a:p>
            <a:pPr algn="just"/>
            <a:r>
              <a:rPr lang="en-SG" sz="2400" u="sng" dirty="0">
                <a:latin typeface="Arial" panose="020B0604020202020204" pitchFamily="34" charset="0"/>
                <a:cs typeface="Arial" panose="020B0604020202020204" pitchFamily="34" charset="0"/>
              </a:rPr>
              <a:t>Findings</a:t>
            </a:r>
          </a:p>
          <a:p>
            <a:pPr marL="342900" indent="-342900" algn="just">
              <a:buFontTx/>
              <a:buChar char="-"/>
            </a:pPr>
            <a:r>
              <a:rPr lang="en-SG" sz="2400" dirty="0">
                <a:latin typeface="Arial" panose="020B0604020202020204" pitchFamily="34" charset="0"/>
                <a:cs typeface="Arial" panose="020B0604020202020204" pitchFamily="34" charset="0"/>
              </a:rPr>
              <a:t>Majority of the respondents generally have a high job satisfaction (8/10).</a:t>
            </a:r>
          </a:p>
          <a:p>
            <a:pPr marL="342900" indent="-342900" algn="just">
              <a:buFontTx/>
              <a:buChar char="-"/>
            </a:pPr>
            <a:r>
              <a:rPr lang="en-SG" sz="2400" dirty="0">
                <a:latin typeface="Arial" panose="020B0604020202020204" pitchFamily="34" charset="0"/>
                <a:cs typeface="Arial" panose="020B0604020202020204" pitchFamily="34" charset="0"/>
              </a:rPr>
              <a:t>Most jobs today requires C, Java &amp; Python skills.</a:t>
            </a:r>
          </a:p>
          <a:p>
            <a:pPr marL="342900" indent="-342900" algn="just">
              <a:buFontTx/>
              <a:buChar char="-"/>
            </a:pPr>
            <a:r>
              <a:rPr lang="en-SG" sz="2400" dirty="0">
                <a:latin typeface="Arial" panose="020B0604020202020204" pitchFamily="34" charset="0"/>
                <a:cs typeface="Arial" panose="020B0604020202020204" pitchFamily="34" charset="0"/>
              </a:rPr>
              <a:t>The highest average annual salary is associated with Swift developers.</a:t>
            </a:r>
          </a:p>
          <a:p>
            <a:pPr algn="just"/>
            <a:endParaRPr lang="en-SG" sz="2200" dirty="0">
              <a:latin typeface="Arial" panose="020B0604020202020204" pitchFamily="34" charset="0"/>
              <a:cs typeface="Arial" panose="020B0604020202020204" pitchFamily="34" charset="0"/>
            </a:endParaRPr>
          </a:p>
          <a:p>
            <a:pPr algn="just"/>
            <a:r>
              <a:rPr lang="en-SG" sz="2400" u="sng" dirty="0">
                <a:latin typeface="Arial" panose="020B0604020202020204" pitchFamily="34" charset="0"/>
                <a:cs typeface="Arial" panose="020B0604020202020204" pitchFamily="34" charset="0"/>
              </a:rPr>
              <a:t>Implications</a:t>
            </a:r>
          </a:p>
          <a:p>
            <a:pPr marL="342900" indent="-342900" algn="just">
              <a:buFontTx/>
              <a:buChar char="-"/>
            </a:pPr>
            <a:r>
              <a:rPr lang="en-US" sz="2200" dirty="0">
                <a:latin typeface="Arial" panose="020B0604020202020204" pitchFamily="34" charset="0"/>
                <a:cs typeface="Arial" panose="020B0604020202020204" pitchFamily="34" charset="0"/>
              </a:rPr>
              <a:t>Since most jobs require C, Java, and Python, educational institutions and training courses should prioritize these languages to prepare job-ready candidates.</a:t>
            </a:r>
          </a:p>
          <a:p>
            <a:pPr marL="342900" indent="-342900" algn="just">
              <a:buFontTx/>
              <a:buChar char="-"/>
            </a:pPr>
            <a:r>
              <a:rPr lang="en-US" sz="2200" dirty="0">
                <a:latin typeface="Arial" panose="020B0604020202020204" pitchFamily="34" charset="0"/>
                <a:cs typeface="Arial" panose="020B0604020202020204" pitchFamily="34" charset="0"/>
              </a:rPr>
              <a:t>While job satisfaction is generally high, employers could explore initiatives to improve satisfaction further, such as work-life balance programs.</a:t>
            </a:r>
          </a:p>
          <a:p>
            <a:pPr marL="342900" indent="-342900" algn="just">
              <a:buFontTx/>
              <a:buChar char="-"/>
            </a:pPr>
            <a:r>
              <a:rPr lang="en-US" sz="2200" dirty="0">
                <a:latin typeface="Arial" panose="020B0604020202020204" pitchFamily="34" charset="0"/>
                <a:cs typeface="Arial" panose="020B0604020202020204" pitchFamily="34" charset="0"/>
              </a:rPr>
              <a:t>Upskilling in Swift could be advantageous for developers aiming for higher-paying roles.</a:t>
            </a:r>
          </a:p>
          <a:p>
            <a:pPr marL="342900" indent="-342900">
              <a:buFontTx/>
              <a:buChar char="-"/>
            </a:pPr>
            <a:endParaRPr lang="en-SG" sz="2200"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 </a:t>
            </a:r>
          </a:p>
        </p:txBody>
      </p:sp>
    </p:spTree>
    <p:custDataLst>
      <p:tags r:id="rId1"/>
    </p:custDataLst>
    <p:extLst>
      <p:ext uri="{BB962C8B-B14F-4D97-AF65-F5344CB8AC3E}">
        <p14:creationId xmlns:p14="http://schemas.microsoft.com/office/powerpoint/2010/main" val="222625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04174E68-DC10-85D2-68D2-1DDDE317388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69CA604-0DC8-B4C1-E5AB-4B280AE09613}"/>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i="0" kern="1200" dirty="0">
                <a:latin typeface="Arial" panose="020B0604020202020204" pitchFamily="34" charset="0"/>
                <a:ea typeface="IBM Plex Sans SemiBold" panose="020B0503050203000203" pitchFamily="34" charset="0"/>
                <a:cs typeface="Arial" panose="020B0604020202020204" pitchFamily="34" charset="0"/>
              </a:rPr>
              <a:t>Executive Summary</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sp>
        <p:nvSpPr>
          <p:cNvPr id="2" name="TextBox 1">
            <a:extLst>
              <a:ext uri="{FF2B5EF4-FFF2-40B4-BE49-F238E27FC236}">
                <a16:creationId xmlns:a16="http://schemas.microsoft.com/office/drawing/2014/main" id="{3C3B7044-A272-6BC7-CFBC-324F2AE89283}"/>
              </a:ext>
            </a:extLst>
          </p:cNvPr>
          <p:cNvSpPr txBox="1"/>
          <p:nvPr/>
        </p:nvSpPr>
        <p:spPr>
          <a:xfrm>
            <a:off x="537028" y="1370546"/>
            <a:ext cx="10946135" cy="2862322"/>
          </a:xfrm>
          <a:prstGeom prst="rect">
            <a:avLst/>
          </a:prstGeom>
          <a:noFill/>
        </p:spPr>
        <p:txBody>
          <a:bodyPr wrap="square" rtlCol="0">
            <a:spAutoFit/>
          </a:bodyPr>
          <a:lstStyle/>
          <a:p>
            <a:pPr marL="342900" indent="-342900" algn="just">
              <a:buFontTx/>
              <a:buChar char="-"/>
            </a:pPr>
            <a:r>
              <a:rPr lang="en-US" sz="2000" dirty="0">
                <a:latin typeface="Arial" panose="020B0604020202020204" pitchFamily="34" charset="0"/>
                <a:cs typeface="Arial" panose="020B0604020202020204" pitchFamily="34" charset="0"/>
              </a:rPr>
              <a:t>This report analyzes trends among developers. The majority of respondents are 25–34 years of age, working in Software Development, and hold at least a Bachelor’s degree, with job satisfaction averaging 8/10.</a:t>
            </a:r>
          </a:p>
          <a:p>
            <a:pPr marL="342900" indent="-342900" algn="just">
              <a:buFontTx/>
              <a:buChar char="-"/>
            </a:pPr>
            <a:endParaRPr lang="en-US" sz="2000" dirty="0">
              <a:latin typeface="Arial" panose="020B0604020202020204" pitchFamily="34" charset="0"/>
              <a:cs typeface="Arial" panose="020B0604020202020204" pitchFamily="34" charset="0"/>
            </a:endParaRPr>
          </a:p>
          <a:p>
            <a:pPr marL="342900" indent="-342900" algn="just">
              <a:buFontTx/>
              <a:buChar char="-"/>
            </a:pPr>
            <a:r>
              <a:rPr lang="en-US" sz="2000" dirty="0">
                <a:latin typeface="Arial" panose="020B0604020202020204" pitchFamily="34" charset="0"/>
                <a:cs typeface="Arial" panose="020B0604020202020204" pitchFamily="34" charset="0"/>
              </a:rPr>
              <a:t>In terms of technology, JavaScript, SQL, HTML/CSS, TypeScript, and Python remain the most widely used languages, while PHP and PowerShell are declining. Go and Rust are gaining interest. React and Node.js dominate web frameworks, AWS leads cloud platforms, and PostgreSQL continues as the dominant database. Swift developers command the highest salaries, reflecting the high demand for iOS development skills.</a:t>
            </a:r>
            <a:endParaRPr lang="en-SG" sz="2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7860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11C03B58-7921-A03F-EA5F-EB98B4881DB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E4D2E2D-A8D0-E744-F29B-B06445AC8380}"/>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i="0" kern="1200" dirty="0">
                <a:latin typeface="Arial" panose="020B0604020202020204" pitchFamily="34" charset="0"/>
                <a:ea typeface="IBM Plex Sans SemiBold" panose="020B0503050203000203" pitchFamily="34" charset="0"/>
                <a:cs typeface="Arial" panose="020B0604020202020204" pitchFamily="34" charset="0"/>
              </a:rPr>
              <a:t>Introduction</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BCCED2-5494-584F-ACD2-38EAFB0CA759}"/>
              </a:ext>
            </a:extLst>
          </p:cNvPr>
          <p:cNvSpPr txBox="1">
            <a:spLocks/>
          </p:cNvSpPr>
          <p:nvPr/>
        </p:nvSpPr>
        <p:spPr>
          <a:xfrm>
            <a:off x="261257" y="1193800"/>
            <a:ext cx="7300686" cy="513805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E804E2F-F02D-61AD-58F7-A356E4911AAA}"/>
              </a:ext>
            </a:extLst>
          </p:cNvPr>
          <p:cNvSpPr txBox="1"/>
          <p:nvPr/>
        </p:nvSpPr>
        <p:spPr>
          <a:xfrm>
            <a:off x="856343" y="1494971"/>
            <a:ext cx="10769600" cy="5632311"/>
          </a:xfrm>
          <a:prstGeom prst="rect">
            <a:avLst/>
          </a:prstGeom>
          <a:noFill/>
        </p:spPr>
        <p:txBody>
          <a:bodyPr wrap="square" rtlCol="0">
            <a:spAutoFit/>
          </a:bodyPr>
          <a:lstStyle/>
          <a:p>
            <a:pPr marL="285750" indent="-285750">
              <a:buFontTx/>
              <a:buChar char="-"/>
            </a:pPr>
            <a:r>
              <a:rPr lang="en-US" sz="2400" dirty="0">
                <a:latin typeface="Arial" panose="020B0604020202020204" pitchFamily="34" charset="0"/>
                <a:cs typeface="Arial" panose="020B0604020202020204" pitchFamily="34" charset="0"/>
              </a:rPr>
              <a:t>To analyze the 2025 Stack Overflow Developer Survey and uncover trends in developers’ demographics, technology usage, and workplace preferences.</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a:latin typeface="Arial" panose="020B0604020202020204" pitchFamily="34" charset="0"/>
                <a:cs typeface="Arial" panose="020B0604020202020204" pitchFamily="34" charset="0"/>
              </a:rPr>
              <a:t>To provide actionable insights for tech companies, educators and developers globally.</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a:latin typeface="Arial" panose="020B0604020202020204" pitchFamily="34" charset="0"/>
                <a:cs typeface="Arial" panose="020B0604020202020204" pitchFamily="34" charset="0"/>
              </a:rPr>
              <a:t>Software development languages and technologies are evolving rapidly.</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r>
              <a:rPr lang="en-US" sz="2400" dirty="0">
                <a:latin typeface="Arial" panose="020B0604020202020204" pitchFamily="34" charset="0"/>
                <a:cs typeface="Arial" panose="020B0604020202020204" pitchFamily="34" charset="0"/>
              </a:rPr>
              <a:t>Which direction do you see the industry moving? Where do global tech demands meet developers’ expectations?</a:t>
            </a:r>
          </a:p>
          <a:p>
            <a:pPr marL="285750" indent="-285750">
              <a:buFontTx/>
              <a:buChar char="-"/>
            </a:pPr>
            <a:endParaRPr lang="en-US" sz="2400" dirty="0">
              <a:latin typeface="Arial" panose="020B0604020202020204" pitchFamily="34" charset="0"/>
              <a:cs typeface="Arial" panose="020B0604020202020204" pitchFamily="34" charset="0"/>
            </a:endParaRP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SG" dirty="0"/>
          </a:p>
        </p:txBody>
      </p:sp>
    </p:spTree>
    <p:custDataLst>
      <p:tags r:id="rId1"/>
    </p:custDataLst>
    <p:extLst>
      <p:ext uri="{BB962C8B-B14F-4D97-AF65-F5344CB8AC3E}">
        <p14:creationId xmlns:p14="http://schemas.microsoft.com/office/powerpoint/2010/main" val="124200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FB47BF46-FFB4-B103-CAE1-BED71B57F71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BA2AD33-6DB5-266B-CCB8-B7DFF2298111}"/>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dirty="0">
                <a:latin typeface="Arial" panose="020B0604020202020204" pitchFamily="34" charset="0"/>
                <a:ea typeface="IBM Plex Sans SemiBold" panose="020B0503050203000203" pitchFamily="34" charset="0"/>
                <a:cs typeface="Arial" panose="020B0604020202020204" pitchFamily="34" charset="0"/>
              </a:rPr>
              <a:t>Methodology</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sp>
        <p:nvSpPr>
          <p:cNvPr id="4" name="TextBox 3">
            <a:extLst>
              <a:ext uri="{FF2B5EF4-FFF2-40B4-BE49-F238E27FC236}">
                <a16:creationId xmlns:a16="http://schemas.microsoft.com/office/drawing/2014/main" id="{7BB2BB2C-4864-3C82-E7D3-6BDC5684D038}"/>
              </a:ext>
            </a:extLst>
          </p:cNvPr>
          <p:cNvSpPr txBox="1"/>
          <p:nvPr/>
        </p:nvSpPr>
        <p:spPr>
          <a:xfrm>
            <a:off x="812799" y="1402443"/>
            <a:ext cx="11117943" cy="4862870"/>
          </a:xfrm>
          <a:prstGeom prst="rect">
            <a:avLst/>
          </a:prstGeom>
          <a:noFill/>
        </p:spPr>
        <p:txBody>
          <a:bodyPr wrap="square" rtlCol="0">
            <a:spAutoFit/>
          </a:bodyPr>
          <a:lstStyle/>
          <a:p>
            <a:r>
              <a:rPr lang="en-SG" sz="2400" u="sng" dirty="0">
                <a:latin typeface="Arial" panose="020B0604020202020204" pitchFamily="34" charset="0"/>
                <a:cs typeface="Arial" panose="020B0604020202020204" pitchFamily="34" charset="0"/>
              </a:rPr>
              <a:t>Data Collection</a:t>
            </a:r>
          </a:p>
          <a:p>
            <a:pPr marL="285750" indent="-285750">
              <a:buFontTx/>
              <a:buChar char="-"/>
            </a:pPr>
            <a:r>
              <a:rPr lang="en-SG" sz="2200" dirty="0">
                <a:latin typeface="Arial" panose="020B0604020202020204" pitchFamily="34" charset="0"/>
                <a:cs typeface="Arial" panose="020B0604020202020204" pitchFamily="34" charset="0"/>
              </a:rPr>
              <a:t>Jobs API via GitHub</a:t>
            </a:r>
          </a:p>
          <a:p>
            <a:pPr marL="285750" indent="-285750">
              <a:buFontTx/>
              <a:buChar char="-"/>
            </a:pPr>
            <a:r>
              <a:rPr lang="en-SG" sz="2200" dirty="0">
                <a:latin typeface="Arial" panose="020B0604020202020204" pitchFamily="34" charset="0"/>
                <a:cs typeface="Arial" panose="020B0604020202020204" pitchFamily="34" charset="0"/>
              </a:rPr>
              <a:t>Web Scrapping</a:t>
            </a:r>
          </a:p>
          <a:p>
            <a:pPr marL="285750" indent="-285750">
              <a:buFontTx/>
              <a:buChar char="-"/>
            </a:pPr>
            <a:r>
              <a:rPr lang="en-SG" sz="2200" dirty="0">
                <a:latin typeface="Arial" panose="020B0604020202020204" pitchFamily="34" charset="0"/>
                <a:cs typeface="Arial" panose="020B0604020202020204" pitchFamily="34" charset="0"/>
              </a:rPr>
              <a:t>Stack Overflow Developer Survey</a:t>
            </a:r>
          </a:p>
          <a:p>
            <a:pPr marL="285750" indent="-285750">
              <a:buFontTx/>
              <a:buChar char="-"/>
            </a:pPr>
            <a:endParaRPr lang="en-SG" sz="2400" dirty="0">
              <a:latin typeface="Arial" panose="020B0604020202020204" pitchFamily="34" charset="0"/>
              <a:cs typeface="Arial" panose="020B0604020202020204" pitchFamily="34" charset="0"/>
            </a:endParaRPr>
          </a:p>
          <a:p>
            <a:r>
              <a:rPr lang="en-SG" sz="2400" u="sng" dirty="0">
                <a:latin typeface="Arial" panose="020B0604020202020204" pitchFamily="34" charset="0"/>
                <a:cs typeface="Arial" panose="020B0604020202020204" pitchFamily="34" charset="0"/>
              </a:rPr>
              <a:t>Data Wrangling</a:t>
            </a:r>
          </a:p>
          <a:p>
            <a:pPr marL="285750" indent="-285750">
              <a:buFontTx/>
              <a:buChar char="-"/>
            </a:pPr>
            <a:r>
              <a:rPr lang="en-SG" sz="2200" dirty="0">
                <a:latin typeface="Arial" panose="020B0604020202020204" pitchFamily="34" charset="0"/>
                <a:cs typeface="Arial" panose="020B0604020202020204" pitchFamily="34" charset="0"/>
              </a:rPr>
              <a:t>Duplicates, Outliers, Missing values, ETL</a:t>
            </a:r>
          </a:p>
          <a:p>
            <a:pPr marL="285750" indent="-285750">
              <a:buFontTx/>
              <a:buChar char="-"/>
            </a:pPr>
            <a:r>
              <a:rPr lang="en-SG" sz="2200" dirty="0">
                <a:latin typeface="Arial" panose="020B0604020202020204" pitchFamily="34" charset="0"/>
                <a:cs typeface="Arial" panose="020B0604020202020204" pitchFamily="34" charset="0"/>
              </a:rPr>
              <a:t>Normalization</a:t>
            </a:r>
          </a:p>
          <a:p>
            <a:pPr marL="285750" indent="-285750">
              <a:buFontTx/>
              <a:buChar char="-"/>
            </a:pPr>
            <a:endParaRPr lang="en-SG" sz="2400" dirty="0">
              <a:latin typeface="Arial" panose="020B0604020202020204" pitchFamily="34" charset="0"/>
              <a:cs typeface="Arial" panose="020B0604020202020204" pitchFamily="34" charset="0"/>
            </a:endParaRPr>
          </a:p>
          <a:p>
            <a:r>
              <a:rPr lang="en-SG" sz="2400" u="sng" dirty="0">
                <a:latin typeface="Arial" panose="020B0604020202020204" pitchFamily="34" charset="0"/>
                <a:cs typeface="Arial" panose="020B0604020202020204" pitchFamily="34" charset="0"/>
              </a:rPr>
              <a:t>Data Exploration &amp; Visualization</a:t>
            </a:r>
          </a:p>
          <a:p>
            <a:pPr marL="285750" indent="-285750">
              <a:buFontTx/>
              <a:buChar char="-"/>
            </a:pPr>
            <a:r>
              <a:rPr lang="en-SG" sz="2200" dirty="0">
                <a:latin typeface="Arial" panose="020B0604020202020204" pitchFamily="34" charset="0"/>
                <a:cs typeface="Arial" panose="020B0604020202020204" pitchFamily="34" charset="0"/>
              </a:rPr>
              <a:t>Python </a:t>
            </a:r>
          </a:p>
          <a:p>
            <a:pPr marL="285750" indent="-285750">
              <a:buFontTx/>
              <a:buChar char="-"/>
            </a:pPr>
            <a:r>
              <a:rPr lang="en-SG" sz="2200" dirty="0">
                <a:latin typeface="Arial" panose="020B0604020202020204" pitchFamily="34" charset="0"/>
                <a:cs typeface="Arial" panose="020B0604020202020204" pitchFamily="34" charset="0"/>
              </a:rPr>
              <a:t>IBM Cognos Analytics</a:t>
            </a:r>
          </a:p>
          <a:p>
            <a:endParaRPr lang="en-SG"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 </a:t>
            </a:r>
          </a:p>
        </p:txBody>
      </p:sp>
    </p:spTree>
    <p:custDataLst>
      <p:tags r:id="rId1"/>
    </p:custDataLst>
    <p:extLst>
      <p:ext uri="{BB962C8B-B14F-4D97-AF65-F5344CB8AC3E}">
        <p14:creationId xmlns:p14="http://schemas.microsoft.com/office/powerpoint/2010/main" val="256293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73BE14C1-F5EC-AD3A-3458-5F28F6877B9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549D9B5-196F-479D-EEE1-2BF7C4E0E477}"/>
              </a:ext>
            </a:extLst>
          </p:cNvPr>
          <p:cNvSpPr txBox="1"/>
          <p:nvPr/>
        </p:nvSpPr>
        <p:spPr>
          <a:xfrm>
            <a:off x="1932531" y="1883229"/>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6600" b="1" dirty="0">
                <a:latin typeface="Arial" panose="020B0604020202020204" pitchFamily="34" charset="0"/>
                <a:ea typeface="IBM Plex Sans SemiBold" panose="020B0503050203000203" pitchFamily="34" charset="0"/>
                <a:cs typeface="Arial" panose="020B0604020202020204" pitchFamily="34" charset="0"/>
              </a:rPr>
              <a:t>Results</a:t>
            </a:r>
            <a:endParaRPr lang="en-US" sz="6600" b="1" i="0" kern="1200" dirty="0">
              <a:latin typeface="Arial" panose="020B0604020202020204" pitchFamily="34" charset="0"/>
              <a:ea typeface="IBM Plex Sans SemiBold" panose="020B0503050203000203"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1889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1314BFF9-D935-A883-E70F-79BF8737C91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2B3EB20-CBDA-D8F9-BBDA-B101B08879D0}"/>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i="0" kern="1200" dirty="0">
                <a:latin typeface="Arial" panose="020B0604020202020204" pitchFamily="34" charset="0"/>
                <a:ea typeface="IBM Plex Sans SemiBold" panose="020B0503050203000203" pitchFamily="34" charset="0"/>
                <a:cs typeface="Arial" panose="020B0604020202020204" pitchFamily="34" charset="0"/>
              </a:rPr>
              <a:t>Programming</a:t>
            </a:r>
            <a:r>
              <a:rPr lang="en-SG" sz="4000" b="1" dirty="0">
                <a:latin typeface="Arial" panose="020B0604020202020204" pitchFamily="34" charset="0"/>
                <a:ea typeface="IBM Plex Sans SemiBold" panose="020B0503050203000203" pitchFamily="34" charset="0"/>
                <a:cs typeface="Arial" panose="020B0604020202020204" pitchFamily="34" charset="0"/>
              </a:rPr>
              <a:t> Languages Trend</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11" name="Picture 10">
            <a:extLst>
              <a:ext uri="{FF2B5EF4-FFF2-40B4-BE49-F238E27FC236}">
                <a16:creationId xmlns:a16="http://schemas.microsoft.com/office/drawing/2014/main" id="{62D90B6F-DE98-D68B-1091-42C3820151BA}"/>
              </a:ext>
            </a:extLst>
          </p:cNvPr>
          <p:cNvPicPr>
            <a:picLocks noChangeAspect="1"/>
          </p:cNvPicPr>
          <p:nvPr/>
        </p:nvPicPr>
        <p:blipFill>
          <a:blip r:embed="rId4"/>
          <a:stretch>
            <a:fillRect/>
          </a:stretch>
        </p:blipFill>
        <p:spPr>
          <a:xfrm>
            <a:off x="146087" y="1872776"/>
            <a:ext cx="5878286" cy="3556483"/>
          </a:xfrm>
          <a:prstGeom prst="rect">
            <a:avLst/>
          </a:prstGeom>
        </p:spPr>
      </p:pic>
      <p:pic>
        <p:nvPicPr>
          <p:cNvPr id="13" name="Picture 12">
            <a:extLst>
              <a:ext uri="{FF2B5EF4-FFF2-40B4-BE49-F238E27FC236}">
                <a16:creationId xmlns:a16="http://schemas.microsoft.com/office/drawing/2014/main" id="{D1E9ACC6-AD5A-8B12-61A8-735489E4586E}"/>
              </a:ext>
            </a:extLst>
          </p:cNvPr>
          <p:cNvPicPr>
            <a:picLocks noChangeAspect="1"/>
          </p:cNvPicPr>
          <p:nvPr/>
        </p:nvPicPr>
        <p:blipFill>
          <a:blip r:embed="rId5"/>
          <a:stretch>
            <a:fillRect/>
          </a:stretch>
        </p:blipFill>
        <p:spPr>
          <a:xfrm>
            <a:off x="5861088" y="1872776"/>
            <a:ext cx="5962331" cy="3395910"/>
          </a:xfrm>
          <a:prstGeom prst="rect">
            <a:avLst/>
          </a:prstGeom>
        </p:spPr>
      </p:pic>
    </p:spTree>
    <p:custDataLst>
      <p:tags r:id="rId1"/>
    </p:custDataLst>
    <p:extLst>
      <p:ext uri="{BB962C8B-B14F-4D97-AF65-F5344CB8AC3E}">
        <p14:creationId xmlns:p14="http://schemas.microsoft.com/office/powerpoint/2010/main" val="232584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7000"/>
            <a:lum/>
          </a:blip>
          <a:srcRect/>
          <a:stretch>
            <a:fillRect/>
          </a:stretch>
        </a:blipFill>
        <a:effectLst/>
      </p:bgPr>
    </p:bg>
    <p:spTree>
      <p:nvGrpSpPr>
        <p:cNvPr id="1" name="">
          <a:extLst>
            <a:ext uri="{FF2B5EF4-FFF2-40B4-BE49-F238E27FC236}">
              <a16:creationId xmlns:a16="http://schemas.microsoft.com/office/drawing/2014/main" id="{2ABDF829-79CD-C716-EE8E-37DA21410FE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231EC4E-F44C-4F80-C774-02D02C7A2E1E}"/>
              </a:ext>
            </a:extLst>
          </p:cNvPr>
          <p:cNvSpPr txBox="1"/>
          <p:nvPr/>
        </p:nvSpPr>
        <p:spPr>
          <a:xfrm>
            <a:off x="1318920" y="-985157"/>
            <a:ext cx="9918574"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i="0" kern="1200" dirty="0">
                <a:latin typeface="Arial" panose="020B0604020202020204" pitchFamily="34" charset="0"/>
                <a:ea typeface="IBM Plex Sans SemiBold" panose="020B0503050203000203" pitchFamily="34" charset="0"/>
                <a:cs typeface="Arial" panose="020B0604020202020204" pitchFamily="34" charset="0"/>
              </a:rPr>
              <a:t>Programming Language Trends: </a:t>
            </a:r>
          </a:p>
          <a:p>
            <a:pPr algn="ctr">
              <a:lnSpc>
                <a:spcPct val="90000"/>
              </a:lnSpc>
              <a:spcBef>
                <a:spcPct val="0"/>
              </a:spcBef>
              <a:spcAft>
                <a:spcPts val="600"/>
              </a:spcAft>
            </a:pPr>
            <a:r>
              <a:rPr lang="en-US" sz="3200" b="1" i="0" kern="1200" dirty="0">
                <a:latin typeface="Arial" panose="020B0604020202020204" pitchFamily="34" charset="0"/>
                <a:ea typeface="IBM Plex Sans SemiBold" panose="020B0503050203000203" pitchFamily="34" charset="0"/>
                <a:cs typeface="Arial" panose="020B0604020202020204" pitchFamily="34" charset="0"/>
              </a:rPr>
              <a:t>Findings &amp; Implications</a:t>
            </a:r>
          </a:p>
        </p:txBody>
      </p:sp>
      <p:sp>
        <p:nvSpPr>
          <p:cNvPr id="4" name="TextBox 3">
            <a:extLst>
              <a:ext uri="{FF2B5EF4-FFF2-40B4-BE49-F238E27FC236}">
                <a16:creationId xmlns:a16="http://schemas.microsoft.com/office/drawing/2014/main" id="{50BB7B91-205F-9EFB-84A6-067508D61C72}"/>
              </a:ext>
            </a:extLst>
          </p:cNvPr>
          <p:cNvSpPr txBox="1"/>
          <p:nvPr/>
        </p:nvSpPr>
        <p:spPr>
          <a:xfrm>
            <a:off x="812799" y="1402443"/>
            <a:ext cx="11117943" cy="4154984"/>
          </a:xfrm>
          <a:prstGeom prst="rect">
            <a:avLst/>
          </a:prstGeom>
          <a:noFill/>
        </p:spPr>
        <p:txBody>
          <a:bodyPr wrap="square" rtlCol="0">
            <a:spAutoFit/>
          </a:bodyPr>
          <a:lstStyle/>
          <a:p>
            <a:pPr algn="just"/>
            <a:r>
              <a:rPr lang="en-SG" sz="2400" u="sng" dirty="0">
                <a:latin typeface="Arial" panose="020B0604020202020204" pitchFamily="34" charset="0"/>
                <a:cs typeface="Arial" panose="020B0604020202020204" pitchFamily="34" charset="0"/>
              </a:rPr>
              <a:t>Findings</a:t>
            </a:r>
          </a:p>
          <a:p>
            <a:pPr marL="342900" indent="-342900" algn="just">
              <a:buFontTx/>
              <a:buChar char="-"/>
            </a:pPr>
            <a:r>
              <a:rPr lang="en-SG" sz="2200" dirty="0">
                <a:latin typeface="Arial" panose="020B0604020202020204" pitchFamily="34" charset="0"/>
                <a:cs typeface="Arial" panose="020B0604020202020204" pitchFamily="34" charset="0"/>
              </a:rPr>
              <a:t>JavaScript, SQL, HTML/CSS, TypeScript and Python continues to be the leading programming languages.</a:t>
            </a:r>
          </a:p>
          <a:p>
            <a:pPr marL="342900" indent="-342900" algn="just">
              <a:buFontTx/>
              <a:buChar char="-"/>
            </a:pPr>
            <a:r>
              <a:rPr lang="en-SG" sz="2200" dirty="0">
                <a:latin typeface="Arial" panose="020B0604020202020204" pitchFamily="34" charset="0"/>
                <a:cs typeface="Arial" panose="020B0604020202020204" pitchFamily="34" charset="0"/>
              </a:rPr>
              <a:t>PHP and PowerShell seems to be of declining interest.</a:t>
            </a:r>
          </a:p>
          <a:p>
            <a:pPr marL="342900" indent="-342900" algn="just">
              <a:buFontTx/>
              <a:buChar char="-"/>
            </a:pPr>
            <a:r>
              <a:rPr lang="en-SG" sz="2200" dirty="0">
                <a:latin typeface="Arial" panose="020B0604020202020204" pitchFamily="34" charset="0"/>
                <a:cs typeface="Arial" panose="020B0604020202020204" pitchFamily="34" charset="0"/>
              </a:rPr>
              <a:t>Go and Rust have garnered increasing interest. </a:t>
            </a:r>
          </a:p>
          <a:p>
            <a:pPr marL="342900" indent="-342900" algn="just">
              <a:buFontTx/>
              <a:buChar char="-"/>
            </a:pPr>
            <a:endParaRPr lang="en-SG" sz="2200" dirty="0">
              <a:latin typeface="Arial" panose="020B0604020202020204" pitchFamily="34" charset="0"/>
              <a:cs typeface="Arial" panose="020B0604020202020204" pitchFamily="34" charset="0"/>
            </a:endParaRPr>
          </a:p>
          <a:p>
            <a:pPr algn="just"/>
            <a:r>
              <a:rPr lang="en-SG" sz="2400" u="sng" dirty="0">
                <a:latin typeface="Arial" panose="020B0604020202020204" pitchFamily="34" charset="0"/>
                <a:cs typeface="Arial" panose="020B0604020202020204" pitchFamily="34" charset="0"/>
              </a:rPr>
              <a:t>Implications</a:t>
            </a:r>
          </a:p>
          <a:p>
            <a:pPr marL="342900" indent="-342900" algn="just">
              <a:buFontTx/>
              <a:buChar char="-"/>
            </a:pPr>
            <a:r>
              <a:rPr lang="en-US" sz="2200" dirty="0">
                <a:latin typeface="Arial" panose="020B0604020202020204" pitchFamily="34" charset="0"/>
                <a:cs typeface="Arial" panose="020B0604020202020204" pitchFamily="34" charset="0"/>
              </a:rPr>
              <a:t>Developers may need to consider upskilling in emerging languages like Go and Rust to stay competitive in areas like system programming &amp; backend development.</a:t>
            </a:r>
          </a:p>
          <a:p>
            <a:pPr marL="342900" indent="-342900" algn="just">
              <a:buFontTx/>
              <a:buChar char="-"/>
            </a:pPr>
            <a:r>
              <a:rPr lang="en-US" sz="2200" dirty="0">
                <a:latin typeface="Arial" panose="020B0604020202020204" pitchFamily="34" charset="0"/>
                <a:cs typeface="Arial" panose="020B0604020202020204" pitchFamily="34" charset="0"/>
              </a:rPr>
              <a:t>Organizations relying on PHP or PowerShell may need to evaluate the long-term viability of these technologies and consider migration or diversification.</a:t>
            </a:r>
            <a:endParaRPr lang="en-SG"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 </a:t>
            </a:r>
          </a:p>
        </p:txBody>
      </p:sp>
    </p:spTree>
    <p:custDataLst>
      <p:tags r:id="rId1"/>
    </p:custDataLst>
    <p:extLst>
      <p:ext uri="{BB962C8B-B14F-4D97-AF65-F5344CB8AC3E}">
        <p14:creationId xmlns:p14="http://schemas.microsoft.com/office/powerpoint/2010/main" val="426282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7000"/>
            <a:lum/>
          </a:blip>
          <a:srcRect/>
          <a:stretch>
            <a:fillRect/>
          </a:stretch>
        </a:blipFill>
        <a:effectLst/>
      </p:bgPr>
    </p:bg>
    <p:spTree>
      <p:nvGrpSpPr>
        <p:cNvPr id="1" name="">
          <a:extLst>
            <a:ext uri="{FF2B5EF4-FFF2-40B4-BE49-F238E27FC236}">
              <a16:creationId xmlns:a16="http://schemas.microsoft.com/office/drawing/2014/main" id="{96BC89DB-139A-3296-DEF3-2DCD595A890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93516B4-0657-E87F-9311-FC0EE4E0A220}"/>
              </a:ext>
            </a:extLst>
          </p:cNvPr>
          <p:cNvSpPr txBox="1"/>
          <p:nvPr/>
        </p:nvSpPr>
        <p:spPr>
          <a:xfrm>
            <a:off x="1932531" y="-1193800"/>
            <a:ext cx="8326938"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SG" sz="4000" b="1" dirty="0">
                <a:latin typeface="Arial" panose="020B0604020202020204" pitchFamily="34" charset="0"/>
                <a:ea typeface="IBM Plex Sans SemiBold" panose="020B0503050203000203" pitchFamily="34" charset="0"/>
                <a:cs typeface="Arial" panose="020B0604020202020204" pitchFamily="34" charset="0"/>
              </a:rPr>
              <a:t>Database Trends</a:t>
            </a:r>
            <a:endParaRPr lang="en-US" sz="4000" b="1" i="0" kern="1200" dirty="0">
              <a:latin typeface="Arial" panose="020B0604020202020204" pitchFamily="34" charset="0"/>
              <a:ea typeface="IBM Plex Sans SemiBold" panose="020B0503050203000203" pitchFamily="34" charset="0"/>
              <a:cs typeface="Arial" panose="020B0604020202020204" pitchFamily="34" charset="0"/>
            </a:endParaRPr>
          </a:p>
        </p:txBody>
      </p:sp>
      <p:pic>
        <p:nvPicPr>
          <p:cNvPr id="5" name="Picture 4">
            <a:extLst>
              <a:ext uri="{FF2B5EF4-FFF2-40B4-BE49-F238E27FC236}">
                <a16:creationId xmlns:a16="http://schemas.microsoft.com/office/drawing/2014/main" id="{ED36A83C-3F8E-651B-1C71-1D1C4E80DAF8}"/>
              </a:ext>
            </a:extLst>
          </p:cNvPr>
          <p:cNvPicPr>
            <a:picLocks noChangeAspect="1"/>
          </p:cNvPicPr>
          <p:nvPr/>
        </p:nvPicPr>
        <p:blipFill>
          <a:blip r:embed="rId4"/>
          <a:stretch>
            <a:fillRect/>
          </a:stretch>
        </p:blipFill>
        <p:spPr>
          <a:xfrm>
            <a:off x="467439" y="1643743"/>
            <a:ext cx="5628561" cy="3367069"/>
          </a:xfrm>
          <a:prstGeom prst="rect">
            <a:avLst/>
          </a:prstGeom>
        </p:spPr>
      </p:pic>
      <p:pic>
        <p:nvPicPr>
          <p:cNvPr id="10" name="Picture 9">
            <a:extLst>
              <a:ext uri="{FF2B5EF4-FFF2-40B4-BE49-F238E27FC236}">
                <a16:creationId xmlns:a16="http://schemas.microsoft.com/office/drawing/2014/main" id="{7A834152-8178-827C-3273-8FCBFE03C2B5}"/>
              </a:ext>
            </a:extLst>
          </p:cNvPr>
          <p:cNvPicPr>
            <a:picLocks noChangeAspect="1"/>
          </p:cNvPicPr>
          <p:nvPr/>
        </p:nvPicPr>
        <p:blipFill>
          <a:blip r:embed="rId5"/>
          <a:stretch>
            <a:fillRect/>
          </a:stretch>
        </p:blipFill>
        <p:spPr>
          <a:xfrm>
            <a:off x="5945205" y="1643743"/>
            <a:ext cx="5996331" cy="3367068"/>
          </a:xfrm>
          <a:prstGeom prst="rect">
            <a:avLst/>
          </a:prstGeom>
        </p:spPr>
      </p:pic>
    </p:spTree>
    <p:custDataLst>
      <p:tags r:id="rId1"/>
    </p:custDataLst>
    <p:extLst>
      <p:ext uri="{BB962C8B-B14F-4D97-AF65-F5344CB8AC3E}">
        <p14:creationId xmlns:p14="http://schemas.microsoft.com/office/powerpoint/2010/main" val="2521100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purl.org/dc/terms/"/>
    <ds:schemaRef ds:uri="http://purl.org/dc/dcmitype/"/>
    <ds:schemaRef ds:uri="f80a141d-92ca-4d3d-9308-f7e7b1d44ce8"/>
    <ds:schemaRef ds:uri="http://purl.org/dc/elements/1.1/"/>
    <ds:schemaRef ds:uri="http://schemas.microsoft.com/office/2006/documentManagement/types"/>
    <ds:schemaRef ds:uri="http://www.w3.org/XML/1998/namespace"/>
    <ds:schemaRef ds:uri="http://schemas.microsoft.com/office/2006/metadata/properties"/>
    <ds:schemaRef ds:uri="155be751-a274-42e8-93fb-f39d3b9bccc8"/>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521</TotalTime>
  <Words>713</Words>
  <Application>Microsoft Office PowerPoint</Application>
  <PresentationFormat>Widescreen</PresentationFormat>
  <Paragraphs>107</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Helv</vt:lpstr>
      <vt:lpstr>Arial</vt:lpstr>
      <vt:lpstr>Calibri</vt:lpstr>
      <vt:lpstr>IBM Plex Mono</vt:lpstr>
      <vt:lpstr>IBM Plex Sans</vt:lpstr>
      <vt:lpstr>IBM Plex Sans SemiBold</vt:lpstr>
      <vt:lpstr>SLIDE_TEMPLATE_skill_network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Daryl Lim</cp:lastModifiedBy>
  <cp:revision>11</cp:revision>
  <dcterms:created xsi:type="dcterms:W3CDTF">2024-10-30T05:40:03Z</dcterms:created>
  <dcterms:modified xsi:type="dcterms:W3CDTF">2025-10-06T10:34:22Z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