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57" r:id="rId4"/>
    <p:sldId id="258" r:id="rId5"/>
    <p:sldId id="261" r:id="rId6"/>
    <p:sldId id="260" r:id="rId7"/>
    <p:sldId id="262" r:id="rId8"/>
    <p:sldId id="259" r:id="rId9"/>
  </p:sldIdLst>
  <p:sldSz cx="12192000" cy="6858000"/>
  <p:notesSz cx="12192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39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7300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4563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4773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4354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9936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6228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8775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6330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15993" y="2874924"/>
            <a:ext cx="4160012" cy="1708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900" b="0" i="0">
                <a:solidFill>
                  <a:srgbClr val="FF000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762279"/>
            <a:ext cx="10358120" cy="5600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873549"/>
            <a:ext cx="10358120" cy="3576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44876" y="1436014"/>
            <a:ext cx="7610475" cy="1470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6375"/>
              </a:lnSpc>
            </a:pPr>
            <a:r>
              <a:rPr sz="5900" b="0" spc="-140" dirty="0">
                <a:solidFill>
                  <a:srgbClr val="FF0000"/>
                </a:solidFill>
                <a:latin typeface="Calibri Light"/>
                <a:cs typeface="Calibri Light"/>
              </a:rPr>
              <a:t>A</a:t>
            </a:r>
            <a:r>
              <a:rPr sz="5900" b="0" spc="-80" dirty="0">
                <a:solidFill>
                  <a:srgbClr val="FF0000"/>
                </a:solidFill>
                <a:latin typeface="Calibri Light"/>
                <a:cs typeface="Calibri Light"/>
              </a:rPr>
              <a:t>t</a:t>
            </a:r>
            <a:r>
              <a:rPr sz="5900" b="0" spc="-5" dirty="0">
                <a:solidFill>
                  <a:srgbClr val="FF0000"/>
                </a:solidFill>
                <a:latin typeface="Calibri Light"/>
                <a:cs typeface="Calibri Light"/>
              </a:rPr>
              <a:t>eli</a:t>
            </a:r>
            <a:r>
              <a:rPr sz="5900" b="0" dirty="0">
                <a:solidFill>
                  <a:srgbClr val="FF0000"/>
                </a:solidFill>
                <a:latin typeface="Calibri Light"/>
                <a:cs typeface="Calibri Light"/>
              </a:rPr>
              <a:t>e</a:t>
            </a:r>
            <a:r>
              <a:rPr sz="5900" b="0" spc="-114" dirty="0">
                <a:solidFill>
                  <a:srgbClr val="FF0000"/>
                </a:solidFill>
                <a:latin typeface="Calibri Light"/>
                <a:cs typeface="Calibri Light"/>
              </a:rPr>
              <a:t>r</a:t>
            </a:r>
            <a:r>
              <a:rPr sz="5900" b="0" dirty="0">
                <a:solidFill>
                  <a:srgbClr val="FF0000"/>
                </a:solidFill>
                <a:latin typeface="Calibri Light"/>
                <a:cs typeface="Calibri Light"/>
              </a:rPr>
              <a:t>s</a:t>
            </a:r>
            <a:endParaRPr sz="5900">
              <a:latin typeface="Calibri Light"/>
              <a:cs typeface="Calibri Light"/>
            </a:endParaRPr>
          </a:p>
          <a:p>
            <a:pPr algn="ctr">
              <a:lnSpc>
                <a:spcPts val="6375"/>
              </a:lnSpc>
              <a:tabLst>
                <a:tab pos="2510790" algn="l"/>
              </a:tabLst>
            </a:pPr>
            <a:r>
              <a:rPr sz="5900" b="0" dirty="0">
                <a:solidFill>
                  <a:srgbClr val="FF0000"/>
                </a:solidFill>
                <a:latin typeface="Calibri Light"/>
                <a:cs typeface="Calibri Light"/>
              </a:rPr>
              <a:t>Modu</a:t>
            </a:r>
            <a:r>
              <a:rPr sz="5900" b="0" spc="10" dirty="0">
                <a:solidFill>
                  <a:srgbClr val="FF0000"/>
                </a:solidFill>
                <a:latin typeface="Calibri Light"/>
                <a:cs typeface="Calibri Light"/>
              </a:rPr>
              <a:t>l</a:t>
            </a:r>
            <a:r>
              <a:rPr sz="5900" b="0" dirty="0">
                <a:solidFill>
                  <a:srgbClr val="FF0000"/>
                </a:solidFill>
                <a:latin typeface="Calibri Light"/>
                <a:cs typeface="Calibri Light"/>
              </a:rPr>
              <a:t>e	</a:t>
            </a:r>
            <a:r>
              <a:rPr sz="5900" b="0" spc="-540" dirty="0">
                <a:solidFill>
                  <a:srgbClr val="FF0000"/>
                </a:solidFill>
                <a:latin typeface="Calibri Light"/>
                <a:cs typeface="Calibri Light"/>
              </a:rPr>
              <a:t>T</a:t>
            </a:r>
            <a:r>
              <a:rPr sz="5900" b="0" spc="-5" dirty="0">
                <a:solidFill>
                  <a:srgbClr val="FF0000"/>
                </a:solidFill>
                <a:latin typeface="Calibri Light"/>
                <a:cs typeface="Calibri Light"/>
              </a:rPr>
              <a:t>e</a:t>
            </a:r>
            <a:r>
              <a:rPr sz="5900" b="0" spc="-75" dirty="0">
                <a:solidFill>
                  <a:srgbClr val="FF0000"/>
                </a:solidFill>
                <a:latin typeface="Calibri Light"/>
                <a:cs typeface="Calibri Light"/>
              </a:rPr>
              <a:t>s</a:t>
            </a:r>
            <a:r>
              <a:rPr sz="5900" b="0" spc="-20" dirty="0">
                <a:solidFill>
                  <a:srgbClr val="FF0000"/>
                </a:solidFill>
                <a:latin typeface="Calibri Light"/>
                <a:cs typeface="Calibri Light"/>
              </a:rPr>
              <a:t>t</a:t>
            </a:r>
            <a:r>
              <a:rPr sz="5900" b="0" spc="-3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5900" b="0" spc="-25" dirty="0">
                <a:solidFill>
                  <a:srgbClr val="FF0000"/>
                </a:solidFill>
                <a:latin typeface="Calibri Light"/>
                <a:cs typeface="Calibri Light"/>
              </a:rPr>
              <a:t>e</a:t>
            </a:r>
            <a:r>
              <a:rPr sz="5900" b="0" spc="-20" dirty="0">
                <a:solidFill>
                  <a:srgbClr val="FF0000"/>
                </a:solidFill>
                <a:latin typeface="Calibri Light"/>
                <a:cs typeface="Calibri Light"/>
              </a:rPr>
              <a:t>t</a:t>
            </a:r>
            <a:r>
              <a:rPr sz="5900" b="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5900" b="0" spc="-100" dirty="0">
                <a:solidFill>
                  <a:srgbClr val="FF0000"/>
                </a:solidFill>
                <a:latin typeface="Calibri Light"/>
                <a:cs typeface="Calibri Light"/>
              </a:rPr>
              <a:t>v</a:t>
            </a:r>
            <a:r>
              <a:rPr sz="5900" b="0" spc="-25" dirty="0">
                <a:solidFill>
                  <a:srgbClr val="FF0000"/>
                </a:solidFill>
                <a:latin typeface="Calibri Light"/>
                <a:cs typeface="Calibri Light"/>
              </a:rPr>
              <a:t>alid</a:t>
            </a:r>
            <a:r>
              <a:rPr sz="5900" b="0" spc="-75" dirty="0">
                <a:solidFill>
                  <a:srgbClr val="FF0000"/>
                </a:solidFill>
                <a:latin typeface="Calibri Light"/>
                <a:cs typeface="Calibri Light"/>
              </a:rPr>
              <a:t>a</a:t>
            </a:r>
            <a:r>
              <a:rPr sz="5900" b="0" dirty="0">
                <a:solidFill>
                  <a:srgbClr val="FF0000"/>
                </a:solidFill>
                <a:latin typeface="Calibri Light"/>
                <a:cs typeface="Calibri Light"/>
              </a:rPr>
              <a:t>tion</a:t>
            </a:r>
            <a:endParaRPr sz="59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4015993" y="2874924"/>
            <a:ext cx="4160012" cy="907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4910">
              <a:lnSpc>
                <a:spcPct val="100000"/>
              </a:lnSpc>
            </a:pPr>
            <a:r>
              <a:rPr dirty="0" err="1"/>
              <a:t>logiciel</a:t>
            </a:r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4751832" y="5023103"/>
            <a:ext cx="3092195" cy="1501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D2A42A-3464-40B6-BD2F-3A3EA5DA4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939" y="762279"/>
            <a:ext cx="10358120" cy="677108"/>
          </a:xfrm>
        </p:spPr>
        <p:txBody>
          <a:bodyPr/>
          <a:lstStyle/>
          <a:p>
            <a:r>
              <a:rPr lang="fr-FR" dirty="0"/>
              <a:t>Travaux à rendre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F35E0D-0394-4CDC-BA07-CD3F309F7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6939" y="1873549"/>
            <a:ext cx="10358120" cy="830997"/>
          </a:xfrm>
        </p:spPr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BAC6C779-819C-4432-B066-6EC8DEB2C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419356"/>
              </p:ext>
            </p:extLst>
          </p:nvPr>
        </p:nvGraphicFramePr>
        <p:xfrm>
          <a:off x="1524000" y="2397028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2179919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60412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Semaine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Travail à rendre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876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Semaine 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Atelier 1 et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439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Semaine 4 et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437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Semaine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Atelier 3, 4 et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916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5284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8784" y="517057"/>
            <a:ext cx="10358120" cy="1354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95" dirty="0"/>
              <a:t>A</a:t>
            </a:r>
            <a:r>
              <a:rPr spc="-45" dirty="0"/>
              <a:t>t</a:t>
            </a:r>
            <a:r>
              <a:rPr spc="-5" dirty="0"/>
              <a:t>elie</a:t>
            </a:r>
            <a:r>
              <a:rPr dirty="0"/>
              <a:t>r</a:t>
            </a:r>
            <a:r>
              <a:rPr spc="5" dirty="0"/>
              <a:t> </a:t>
            </a:r>
            <a:r>
              <a:rPr dirty="0"/>
              <a:t>1</a:t>
            </a:r>
            <a:r>
              <a:rPr lang="fr-FR" dirty="0"/>
              <a:t>  Description des besoins fonctionnels du projet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873549"/>
            <a:ext cx="7106284" cy="44422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P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ése</a:t>
            </a:r>
            <a:r>
              <a:rPr sz="2800" spc="-35" dirty="0">
                <a:latin typeface="Calibri"/>
                <a:cs typeface="Calibri"/>
              </a:rPr>
              <a:t>n</a:t>
            </a:r>
            <a:r>
              <a:rPr sz="2800" spc="-45" dirty="0">
                <a:latin typeface="Calibri"/>
                <a:cs typeface="Calibri"/>
              </a:rPr>
              <a:t>t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tion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229" dirty="0">
                <a:latin typeface="Calibri"/>
                <a:cs typeface="Calibri"/>
              </a:rPr>
              <a:t>’</a:t>
            </a:r>
            <a:r>
              <a:rPr sz="2800" spc="-35" dirty="0">
                <a:latin typeface="Calibri"/>
                <a:cs typeface="Calibri"/>
              </a:rPr>
              <a:t>at</a:t>
            </a:r>
            <a:r>
              <a:rPr sz="2800" dirty="0">
                <a:latin typeface="Calibri"/>
                <a:cs typeface="Calibri"/>
              </a:rPr>
              <a:t>el</a:t>
            </a:r>
            <a:r>
              <a:rPr sz="2800" spc="-15" dirty="0">
                <a:latin typeface="Calibri"/>
                <a:cs typeface="Calibri"/>
              </a:rPr>
              <a:t>ier</a:t>
            </a:r>
            <a:endParaRPr sz="28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éa</a:t>
            </a:r>
            <a:r>
              <a:rPr sz="2400" dirty="0">
                <a:latin typeface="Calibri"/>
                <a:cs typeface="Calibri"/>
              </a:rPr>
              <a:t>lisé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du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 la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0" dirty="0" err="1">
                <a:latin typeface="Calibri"/>
                <a:cs typeface="Calibri"/>
              </a:rPr>
              <a:t>sem</a:t>
            </a:r>
            <a:r>
              <a:rPr sz="2400" spc="-10" dirty="0" err="1">
                <a:latin typeface="Calibri"/>
                <a:cs typeface="Calibri"/>
              </a:rPr>
              <a:t>a</a:t>
            </a:r>
            <a:r>
              <a:rPr sz="2400" dirty="0" err="1">
                <a:latin typeface="Calibri"/>
                <a:cs typeface="Calibri"/>
              </a:rPr>
              <a:t>ine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lang="fr-FR" sz="2400" spc="-15" dirty="0">
                <a:latin typeface="Calibri"/>
                <a:cs typeface="Calibri"/>
              </a:rPr>
              <a:t>1</a:t>
            </a:r>
            <a:endParaRPr sz="24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150" dirty="0">
                <a:latin typeface="Calibri"/>
                <a:cs typeface="Calibri"/>
              </a:rPr>
              <a:t>T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spc="-35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ail </a:t>
            </a:r>
            <a:r>
              <a:rPr sz="2400" spc="-20" dirty="0">
                <a:latin typeface="Calibri"/>
                <a:cs typeface="Calibri"/>
              </a:rPr>
              <a:t>d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oupe</a:t>
            </a:r>
            <a:endParaRPr sz="24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 err="1">
                <a:latin typeface="Calibri"/>
                <a:cs typeface="Calibri"/>
              </a:rPr>
              <a:t>Du</a:t>
            </a:r>
            <a:r>
              <a:rPr sz="2400" spc="-40" dirty="0" err="1">
                <a:latin typeface="Calibri"/>
                <a:cs typeface="Calibri"/>
              </a:rPr>
              <a:t>r</a:t>
            </a:r>
            <a:r>
              <a:rPr sz="2400" dirty="0" err="1">
                <a:latin typeface="Calibri"/>
                <a:cs typeface="Calibri"/>
              </a:rPr>
              <a:t>é</a:t>
            </a:r>
            <a:r>
              <a:rPr sz="2400" spc="5" dirty="0" err="1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: </a:t>
            </a:r>
            <a:r>
              <a:rPr sz="2400" dirty="0">
                <a:latin typeface="Calibri"/>
                <a:cs typeface="Calibri"/>
              </a:rPr>
              <a:t>1H</a:t>
            </a:r>
            <a:r>
              <a:rPr sz="2400" spc="-10" dirty="0">
                <a:latin typeface="Calibri"/>
                <a:cs typeface="Calibri"/>
              </a:rPr>
              <a:t>3</a:t>
            </a:r>
            <a:r>
              <a:rPr sz="2400" dirty="0">
                <a:latin typeface="Calibri"/>
                <a:cs typeface="Calibri"/>
              </a:rPr>
              <a:t>0</a:t>
            </a:r>
          </a:p>
          <a:p>
            <a:pPr marL="241300" indent="-228600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L'obj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if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</a:t>
            </a:r>
            <a:r>
              <a:rPr sz="2800" spc="-25" dirty="0">
                <a:latin typeface="Calibri"/>
                <a:cs typeface="Calibri"/>
              </a:rPr>
              <a:t>'</a:t>
            </a:r>
            <a:r>
              <a:rPr sz="2800" spc="-35" dirty="0">
                <a:latin typeface="Calibri"/>
                <a:cs typeface="Calibri"/>
              </a:rPr>
              <a:t>at</a:t>
            </a:r>
            <a:r>
              <a:rPr sz="2800" spc="-15" dirty="0">
                <a:latin typeface="Calibri"/>
                <a:cs typeface="Calibri"/>
              </a:rPr>
              <a:t>el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er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0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de:</a:t>
            </a:r>
            <a:endParaRPr sz="28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44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Choisi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-20" dirty="0">
                <a:latin typeface="Calibri"/>
                <a:cs typeface="Calibri"/>
              </a:rPr>
              <a:t>ot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oj</a:t>
            </a:r>
            <a:r>
              <a:rPr sz="2400" spc="-10" dirty="0">
                <a:latin typeface="Calibri"/>
                <a:cs typeface="Calibri"/>
              </a:rPr>
              <a:t>et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PI </a:t>
            </a:r>
            <a:r>
              <a:rPr sz="2400" spc="-20" dirty="0">
                <a:latin typeface="Calibri"/>
                <a:cs typeface="Calibri"/>
              </a:rPr>
              <a:t>d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4ème</a:t>
            </a:r>
            <a:r>
              <a:rPr lang="fr-FR" sz="2400" spc="-15" dirty="0">
                <a:latin typeface="Calibri"/>
                <a:cs typeface="Calibri"/>
              </a:rPr>
              <a:t> ( ou autre projet)</a:t>
            </a:r>
            <a:endParaRPr sz="24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15" dirty="0">
                <a:latin typeface="Calibri"/>
                <a:cs typeface="Calibri"/>
              </a:rPr>
              <a:t>Presenter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lang="fr-FR" sz="2400" spc="-50" dirty="0">
                <a:latin typeface="Calibri"/>
                <a:cs typeface="Calibri"/>
              </a:rPr>
              <a:t>textuellement vos besoins fonctionnels et non fonctionnels</a:t>
            </a:r>
          </a:p>
          <a:p>
            <a:pPr marL="698500" lvl="1" indent="-22860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9135" algn="l"/>
              </a:tabLst>
            </a:pPr>
            <a:r>
              <a:rPr lang="fr-FR" sz="2400" spc="-50" dirty="0">
                <a:latin typeface="Calibri"/>
                <a:cs typeface="Calibri"/>
              </a:rPr>
              <a:t>Présenter d’autres éléments de la base de test</a:t>
            </a:r>
          </a:p>
          <a:p>
            <a:pPr marL="698500" lvl="1" indent="-22860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9135" algn="l"/>
              </a:tabLst>
            </a:pPr>
            <a:r>
              <a:rPr lang="fr-FR" sz="2400" spc="-50" dirty="0">
                <a:cs typeface="Calibri"/>
              </a:rPr>
              <a:t>Utiliser un outil de gestion de test qui permet la gestion d</a:t>
            </a:r>
            <a:r>
              <a:rPr lang="fr-FR" sz="2400" dirty="0"/>
              <a:t>es exigences afin de décrire les besoins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62279"/>
            <a:ext cx="10358120" cy="1354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95" dirty="0"/>
              <a:t>A</a:t>
            </a:r>
            <a:r>
              <a:rPr spc="-45" dirty="0"/>
              <a:t>t</a:t>
            </a:r>
            <a:r>
              <a:rPr spc="-5" dirty="0"/>
              <a:t>elie</a:t>
            </a:r>
            <a:r>
              <a:rPr dirty="0"/>
              <a:t>r</a:t>
            </a:r>
            <a:r>
              <a:rPr spc="5" dirty="0"/>
              <a:t> </a:t>
            </a:r>
            <a:r>
              <a:rPr dirty="0"/>
              <a:t>2 </a:t>
            </a:r>
            <a:r>
              <a:rPr lang="fr-FR" dirty="0"/>
              <a:t>Elaboration d’un plan de tests fonctionnels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2286000"/>
            <a:ext cx="10060940" cy="35855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P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ése</a:t>
            </a:r>
            <a:r>
              <a:rPr sz="2800" spc="-35" dirty="0">
                <a:latin typeface="Calibri"/>
                <a:cs typeface="Calibri"/>
              </a:rPr>
              <a:t>n</a:t>
            </a:r>
            <a:r>
              <a:rPr sz="2800" spc="-45" dirty="0">
                <a:latin typeface="Calibri"/>
                <a:cs typeface="Calibri"/>
              </a:rPr>
              <a:t>t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tion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229" dirty="0">
                <a:latin typeface="Calibri"/>
                <a:cs typeface="Calibri"/>
              </a:rPr>
              <a:t>’</a:t>
            </a:r>
            <a:r>
              <a:rPr sz="2800" spc="-35" dirty="0">
                <a:latin typeface="Calibri"/>
                <a:cs typeface="Calibri"/>
              </a:rPr>
              <a:t>at</a:t>
            </a:r>
            <a:r>
              <a:rPr sz="2800" dirty="0">
                <a:latin typeface="Calibri"/>
                <a:cs typeface="Calibri"/>
              </a:rPr>
              <a:t>el</a:t>
            </a:r>
            <a:r>
              <a:rPr sz="2800" spc="-15" dirty="0">
                <a:latin typeface="Calibri"/>
                <a:cs typeface="Calibri"/>
              </a:rPr>
              <a:t>ier</a:t>
            </a:r>
            <a:endParaRPr sz="28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éa</a:t>
            </a:r>
            <a:r>
              <a:rPr sz="2400" dirty="0">
                <a:latin typeface="Calibri"/>
                <a:cs typeface="Calibri"/>
              </a:rPr>
              <a:t>lisé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du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 la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0" dirty="0" err="1">
                <a:latin typeface="Calibri"/>
                <a:cs typeface="Calibri"/>
              </a:rPr>
              <a:t>sem</a:t>
            </a:r>
            <a:r>
              <a:rPr sz="2400" spc="-10" dirty="0" err="1">
                <a:latin typeface="Calibri"/>
                <a:cs typeface="Calibri"/>
              </a:rPr>
              <a:t>a</a:t>
            </a:r>
            <a:r>
              <a:rPr sz="2400" dirty="0" err="1">
                <a:latin typeface="Calibri"/>
                <a:cs typeface="Calibri"/>
              </a:rPr>
              <a:t>ine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lang="fr-FR" sz="2400" spc="-15" dirty="0">
                <a:latin typeface="Calibri"/>
                <a:cs typeface="Calibri"/>
              </a:rPr>
              <a:t>2</a:t>
            </a:r>
            <a:endParaRPr sz="24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150" dirty="0">
                <a:latin typeface="Calibri"/>
                <a:cs typeface="Calibri"/>
              </a:rPr>
              <a:t>T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spc="-35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ail </a:t>
            </a:r>
            <a:r>
              <a:rPr sz="2400" spc="-20" dirty="0">
                <a:latin typeface="Calibri"/>
                <a:cs typeface="Calibri"/>
              </a:rPr>
              <a:t>d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oupe</a:t>
            </a:r>
            <a:endParaRPr sz="24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 err="1">
                <a:latin typeface="Calibri"/>
                <a:cs typeface="Calibri"/>
              </a:rPr>
              <a:t>Du</a:t>
            </a:r>
            <a:r>
              <a:rPr sz="2400" spc="-40" dirty="0" err="1">
                <a:latin typeface="Calibri"/>
                <a:cs typeface="Calibri"/>
              </a:rPr>
              <a:t>r</a:t>
            </a:r>
            <a:r>
              <a:rPr sz="2400" dirty="0" err="1">
                <a:latin typeface="Calibri"/>
                <a:cs typeface="Calibri"/>
              </a:rPr>
              <a:t>é</a:t>
            </a:r>
            <a:r>
              <a:rPr sz="2400" spc="5" dirty="0" err="1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: </a:t>
            </a:r>
            <a:r>
              <a:rPr sz="2400" dirty="0">
                <a:latin typeface="Calibri"/>
                <a:cs typeface="Calibri"/>
              </a:rPr>
              <a:t>1H</a:t>
            </a:r>
            <a:r>
              <a:rPr sz="2400" spc="-10" dirty="0">
                <a:latin typeface="Calibri"/>
                <a:cs typeface="Calibri"/>
              </a:rPr>
              <a:t>3</a:t>
            </a:r>
            <a:r>
              <a:rPr sz="2400" dirty="0">
                <a:latin typeface="Calibri"/>
                <a:cs typeface="Calibri"/>
              </a:rPr>
              <a:t>0</a:t>
            </a:r>
          </a:p>
          <a:p>
            <a:pPr marL="241300" indent="-228600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L'obj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if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</a:t>
            </a:r>
            <a:r>
              <a:rPr sz="2800" spc="-25" dirty="0">
                <a:latin typeface="Calibri"/>
                <a:cs typeface="Calibri"/>
              </a:rPr>
              <a:t>'</a:t>
            </a:r>
            <a:r>
              <a:rPr sz="2800" spc="-35" dirty="0">
                <a:latin typeface="Calibri"/>
                <a:cs typeface="Calibri"/>
              </a:rPr>
              <a:t>at</a:t>
            </a:r>
            <a:r>
              <a:rPr sz="2800" spc="-15" dirty="0">
                <a:latin typeface="Calibri"/>
                <a:cs typeface="Calibri"/>
              </a:rPr>
              <a:t>el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er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0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de:</a:t>
            </a:r>
            <a:endParaRPr sz="2800" dirty="0">
              <a:latin typeface="Calibri"/>
              <a:cs typeface="Calibri"/>
            </a:endParaRPr>
          </a:p>
          <a:p>
            <a:pPr marL="698500" lvl="1" indent="-228600">
              <a:lnSpc>
                <a:spcPts val="2735"/>
              </a:lnSpc>
              <a:spcBef>
                <a:spcPts val="244"/>
              </a:spcBef>
              <a:buFont typeface="Arial"/>
              <a:buChar char="•"/>
              <a:tabLst>
                <a:tab pos="699135" algn="l"/>
              </a:tabLst>
            </a:pPr>
            <a:r>
              <a:rPr lang="fr-FR" sz="2400" dirty="0"/>
              <a:t>Proposer un plan de test  pour les exigences d’un module du projet en utilisant le même outils de l’atelier 1</a:t>
            </a:r>
            <a:r>
              <a:rPr lang="fr-FR" sz="2400" spc="-50" dirty="0">
                <a:cs typeface="Calibri"/>
              </a:rPr>
              <a:t>. </a:t>
            </a:r>
          </a:p>
          <a:p>
            <a:pPr marL="698500" lvl="1" indent="-228600">
              <a:lnSpc>
                <a:spcPts val="2735"/>
              </a:lnSpc>
              <a:spcBef>
                <a:spcPts val="244"/>
              </a:spcBef>
              <a:buFont typeface="Arial"/>
              <a:buChar char="•"/>
              <a:tabLst>
                <a:tab pos="699135" algn="l"/>
              </a:tabLst>
            </a:pPr>
            <a:r>
              <a:rPr lang="fr-FR" sz="2400" spc="-50" dirty="0">
                <a:cs typeface="Calibri"/>
              </a:rPr>
              <a:t>Affecter des priorités aux cas de test</a:t>
            </a:r>
          </a:p>
          <a:p>
            <a:pPr marL="698500" lvl="1" indent="-228600">
              <a:lnSpc>
                <a:spcPts val="2735"/>
              </a:lnSpc>
              <a:spcBef>
                <a:spcPts val="244"/>
              </a:spcBef>
              <a:buFont typeface="Arial"/>
              <a:buChar char="•"/>
              <a:tabLst>
                <a:tab pos="699135" algn="l"/>
              </a:tabLst>
            </a:pPr>
            <a:r>
              <a:rPr lang="fr-FR" sz="2400" spc="-50" dirty="0">
                <a:cs typeface="Calibri"/>
              </a:rPr>
              <a:t>Exécuter manuellement ce plan de test </a:t>
            </a:r>
            <a:r>
              <a:rPr lang="fr-FR" sz="2400" dirty="0"/>
              <a:t>(Bonus)</a:t>
            </a:r>
            <a:endParaRPr lang="fr-FR" sz="2400" spc="-50" dirty="0"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6939" y="762279"/>
            <a:ext cx="10358120" cy="677108"/>
          </a:xfrm>
        </p:spPr>
        <p:txBody>
          <a:bodyPr/>
          <a:lstStyle/>
          <a:p>
            <a:r>
              <a:rPr lang="fr-FR" dirty="0"/>
              <a:t>Format d’un plan de test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6939" y="1873549"/>
            <a:ext cx="10358120" cy="553998"/>
          </a:xfrm>
        </p:spPr>
        <p:txBody>
          <a:bodyPr/>
          <a:lstStyle/>
          <a:p>
            <a:r>
              <a:rPr lang="fr-FR" dirty="0"/>
              <a:t>Niveau de test: ………………..</a:t>
            </a:r>
          </a:p>
          <a:p>
            <a:r>
              <a:rPr lang="fr-FR" dirty="0"/>
              <a:t>Type de test:………………..</a:t>
            </a:r>
          </a:p>
        </p:txBody>
      </p:sp>
      <p:pic>
        <p:nvPicPr>
          <p:cNvPr id="6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516" y="2603339"/>
            <a:ext cx="8712968" cy="165132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53712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62279"/>
            <a:ext cx="10358120" cy="1354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95" dirty="0"/>
              <a:t>A</a:t>
            </a:r>
            <a:r>
              <a:rPr spc="-45" dirty="0"/>
              <a:t>t</a:t>
            </a:r>
            <a:r>
              <a:rPr spc="-5" dirty="0"/>
              <a:t>elie</a:t>
            </a:r>
            <a:r>
              <a:rPr dirty="0"/>
              <a:t>r</a:t>
            </a:r>
            <a:r>
              <a:rPr spc="5" dirty="0"/>
              <a:t> </a:t>
            </a:r>
            <a:r>
              <a:rPr lang="fr-FR" dirty="0"/>
              <a:t>3</a:t>
            </a:r>
            <a:r>
              <a:rPr dirty="0"/>
              <a:t> </a:t>
            </a:r>
            <a:r>
              <a:rPr lang="fr-FR" dirty="0"/>
              <a:t> travail de recherche: outils de test statique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2438400"/>
            <a:ext cx="10060940" cy="321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P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ése</a:t>
            </a:r>
            <a:r>
              <a:rPr sz="2800" spc="-35" dirty="0">
                <a:latin typeface="Calibri"/>
                <a:cs typeface="Calibri"/>
              </a:rPr>
              <a:t>n</a:t>
            </a:r>
            <a:r>
              <a:rPr sz="2800" spc="-45" dirty="0">
                <a:latin typeface="Calibri"/>
                <a:cs typeface="Calibri"/>
              </a:rPr>
              <a:t>t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tion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229" dirty="0">
                <a:latin typeface="Calibri"/>
                <a:cs typeface="Calibri"/>
              </a:rPr>
              <a:t>’</a:t>
            </a:r>
            <a:r>
              <a:rPr sz="2800" spc="-35" dirty="0">
                <a:latin typeface="Calibri"/>
                <a:cs typeface="Calibri"/>
              </a:rPr>
              <a:t>at</a:t>
            </a:r>
            <a:r>
              <a:rPr sz="2800" dirty="0">
                <a:latin typeface="Calibri"/>
                <a:cs typeface="Calibri"/>
              </a:rPr>
              <a:t>el</a:t>
            </a:r>
            <a:r>
              <a:rPr sz="2800" spc="-15" dirty="0">
                <a:latin typeface="Calibri"/>
                <a:cs typeface="Calibri"/>
              </a:rPr>
              <a:t>ier</a:t>
            </a:r>
            <a:endParaRPr sz="28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éa</a:t>
            </a:r>
            <a:r>
              <a:rPr sz="2400" dirty="0">
                <a:latin typeface="Calibri"/>
                <a:cs typeface="Calibri"/>
              </a:rPr>
              <a:t>lisé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du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 la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0" dirty="0" err="1">
                <a:latin typeface="Calibri"/>
                <a:cs typeface="Calibri"/>
              </a:rPr>
              <a:t>sem</a:t>
            </a:r>
            <a:r>
              <a:rPr sz="2400" spc="-10" dirty="0" err="1">
                <a:latin typeface="Calibri"/>
                <a:cs typeface="Calibri"/>
              </a:rPr>
              <a:t>a</a:t>
            </a:r>
            <a:r>
              <a:rPr sz="2400" dirty="0" err="1">
                <a:latin typeface="Calibri"/>
                <a:cs typeface="Calibri"/>
              </a:rPr>
              <a:t>ine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lang="fr-FR" sz="2400" spc="-15" dirty="0">
                <a:latin typeface="Calibri"/>
                <a:cs typeface="Calibri"/>
              </a:rPr>
              <a:t>3</a:t>
            </a:r>
            <a:endParaRPr sz="24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150" dirty="0">
                <a:latin typeface="Calibri"/>
                <a:cs typeface="Calibri"/>
              </a:rPr>
              <a:t>T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spc="-35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ail </a:t>
            </a:r>
            <a:r>
              <a:rPr sz="2400" spc="-20" dirty="0">
                <a:latin typeface="Calibri"/>
                <a:cs typeface="Calibri"/>
              </a:rPr>
              <a:t>d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oupe</a:t>
            </a:r>
            <a:endParaRPr sz="24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 err="1">
                <a:latin typeface="Calibri"/>
                <a:cs typeface="Calibri"/>
              </a:rPr>
              <a:t>Du</a:t>
            </a:r>
            <a:r>
              <a:rPr sz="2400" spc="-40" dirty="0" err="1">
                <a:latin typeface="Calibri"/>
                <a:cs typeface="Calibri"/>
              </a:rPr>
              <a:t>r</a:t>
            </a:r>
            <a:r>
              <a:rPr sz="2400" dirty="0" err="1">
                <a:latin typeface="Calibri"/>
                <a:cs typeface="Calibri"/>
              </a:rPr>
              <a:t>é</a:t>
            </a:r>
            <a:r>
              <a:rPr sz="2400" spc="5" dirty="0" err="1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: </a:t>
            </a:r>
            <a:r>
              <a:rPr sz="2400" dirty="0">
                <a:latin typeface="Calibri"/>
                <a:cs typeface="Calibri"/>
              </a:rPr>
              <a:t>1H</a:t>
            </a:r>
            <a:r>
              <a:rPr sz="2400" spc="-10" dirty="0">
                <a:latin typeface="Calibri"/>
                <a:cs typeface="Calibri"/>
              </a:rPr>
              <a:t>3</a:t>
            </a:r>
            <a:r>
              <a:rPr sz="2400" dirty="0">
                <a:latin typeface="Calibri"/>
                <a:cs typeface="Calibri"/>
              </a:rPr>
              <a:t>0</a:t>
            </a:r>
          </a:p>
          <a:p>
            <a:pPr marL="241300" indent="-228600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L'obj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if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</a:t>
            </a:r>
            <a:r>
              <a:rPr sz="2800" spc="-25" dirty="0">
                <a:latin typeface="Calibri"/>
                <a:cs typeface="Calibri"/>
              </a:rPr>
              <a:t>'</a:t>
            </a:r>
            <a:r>
              <a:rPr sz="2800" spc="-35" dirty="0">
                <a:latin typeface="Calibri"/>
                <a:cs typeface="Calibri"/>
              </a:rPr>
              <a:t>at</a:t>
            </a:r>
            <a:r>
              <a:rPr sz="2800" spc="-15" dirty="0">
                <a:latin typeface="Calibri"/>
                <a:cs typeface="Calibri"/>
              </a:rPr>
              <a:t>el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er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0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de:</a:t>
            </a:r>
            <a:endParaRPr sz="2800" dirty="0">
              <a:latin typeface="Calibri"/>
              <a:cs typeface="Calibri"/>
            </a:endParaRPr>
          </a:p>
          <a:p>
            <a:pPr marL="698500" lvl="1" indent="-228600">
              <a:lnSpc>
                <a:spcPts val="2735"/>
              </a:lnSpc>
              <a:spcBef>
                <a:spcPts val="244"/>
              </a:spcBef>
              <a:buFont typeface="Arial"/>
              <a:buChar char="•"/>
              <a:tabLst>
                <a:tab pos="699135" algn="l"/>
              </a:tabLst>
            </a:pPr>
            <a:r>
              <a:rPr lang="fr-FR" sz="2400" dirty="0">
                <a:latin typeface="Calibri"/>
                <a:cs typeface="Calibri"/>
              </a:rPr>
              <a:t>Présenter un outil de test statique</a:t>
            </a:r>
          </a:p>
          <a:p>
            <a:pPr marL="698500" lvl="1" indent="-228600">
              <a:lnSpc>
                <a:spcPts val="2735"/>
              </a:lnSpc>
              <a:spcBef>
                <a:spcPts val="244"/>
              </a:spcBef>
              <a:buFont typeface="Arial"/>
              <a:buChar char="•"/>
              <a:tabLst>
                <a:tab pos="699135" algn="l"/>
              </a:tabLst>
            </a:pPr>
            <a:r>
              <a:rPr lang="fr-FR" sz="2400" dirty="0">
                <a:latin typeface="Calibri"/>
                <a:cs typeface="Calibri"/>
              </a:rPr>
              <a:t>Appliquer cet outil sur le projet que vous avez utilisé au niveau des ateliers précédents </a:t>
            </a:r>
            <a:r>
              <a:rPr lang="fr-FR" sz="2400" dirty="0"/>
              <a:t>(Bonus)</a:t>
            </a:r>
            <a:endParaRPr lang="fr-FR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2916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62279"/>
            <a:ext cx="10358120" cy="1354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95" dirty="0"/>
              <a:t>A</a:t>
            </a:r>
            <a:r>
              <a:rPr spc="-45" dirty="0"/>
              <a:t>t</a:t>
            </a:r>
            <a:r>
              <a:rPr spc="-5" dirty="0"/>
              <a:t>elie</a:t>
            </a:r>
            <a:r>
              <a:rPr dirty="0"/>
              <a:t>r</a:t>
            </a:r>
            <a:r>
              <a:rPr spc="5" dirty="0"/>
              <a:t> </a:t>
            </a:r>
            <a:r>
              <a:rPr lang="fr-FR" dirty="0"/>
              <a:t>4</a:t>
            </a:r>
            <a:r>
              <a:rPr dirty="0"/>
              <a:t> </a:t>
            </a:r>
            <a:r>
              <a:rPr lang="fr-FR" dirty="0"/>
              <a:t>Elaboration d’un plan de tests structurels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65529" y="2286000"/>
            <a:ext cx="10060940" cy="2841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P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ése</a:t>
            </a:r>
            <a:r>
              <a:rPr sz="2800" spc="-35" dirty="0">
                <a:latin typeface="Calibri"/>
                <a:cs typeface="Calibri"/>
              </a:rPr>
              <a:t>n</a:t>
            </a:r>
            <a:r>
              <a:rPr sz="2800" spc="-45" dirty="0">
                <a:latin typeface="Calibri"/>
                <a:cs typeface="Calibri"/>
              </a:rPr>
              <a:t>t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tion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229" dirty="0">
                <a:latin typeface="Calibri"/>
                <a:cs typeface="Calibri"/>
              </a:rPr>
              <a:t>’</a:t>
            </a:r>
            <a:r>
              <a:rPr sz="2800" spc="-35" dirty="0">
                <a:latin typeface="Calibri"/>
                <a:cs typeface="Calibri"/>
              </a:rPr>
              <a:t>at</a:t>
            </a:r>
            <a:r>
              <a:rPr sz="2800" dirty="0">
                <a:latin typeface="Calibri"/>
                <a:cs typeface="Calibri"/>
              </a:rPr>
              <a:t>el</a:t>
            </a:r>
            <a:r>
              <a:rPr sz="2800" spc="-15" dirty="0">
                <a:latin typeface="Calibri"/>
                <a:cs typeface="Calibri"/>
              </a:rPr>
              <a:t>ier</a:t>
            </a:r>
            <a:endParaRPr sz="28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éa</a:t>
            </a:r>
            <a:r>
              <a:rPr sz="2400" dirty="0">
                <a:latin typeface="Calibri"/>
                <a:cs typeface="Calibri"/>
              </a:rPr>
              <a:t>lisé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du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 la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0" dirty="0" err="1">
                <a:latin typeface="Calibri"/>
                <a:cs typeface="Calibri"/>
              </a:rPr>
              <a:t>sem</a:t>
            </a:r>
            <a:r>
              <a:rPr sz="2400" spc="-10" dirty="0" err="1">
                <a:latin typeface="Calibri"/>
                <a:cs typeface="Calibri"/>
              </a:rPr>
              <a:t>a</a:t>
            </a:r>
            <a:r>
              <a:rPr sz="2400" dirty="0" err="1">
                <a:latin typeface="Calibri"/>
                <a:cs typeface="Calibri"/>
              </a:rPr>
              <a:t>ine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lang="fr-FR" sz="2400" spc="-15" dirty="0">
                <a:latin typeface="Calibri"/>
                <a:cs typeface="Calibri"/>
              </a:rPr>
              <a:t>5</a:t>
            </a:r>
            <a:endParaRPr sz="24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150" dirty="0">
                <a:latin typeface="Calibri"/>
                <a:cs typeface="Calibri"/>
              </a:rPr>
              <a:t>T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spc="-35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ail </a:t>
            </a:r>
            <a:r>
              <a:rPr sz="2400" spc="-20" dirty="0">
                <a:latin typeface="Calibri"/>
                <a:cs typeface="Calibri"/>
              </a:rPr>
              <a:t>d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oupe</a:t>
            </a:r>
            <a:endParaRPr sz="24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 err="1">
                <a:latin typeface="Calibri"/>
                <a:cs typeface="Calibri"/>
              </a:rPr>
              <a:t>Du</a:t>
            </a:r>
            <a:r>
              <a:rPr sz="2400" spc="-40" dirty="0" err="1">
                <a:latin typeface="Calibri"/>
                <a:cs typeface="Calibri"/>
              </a:rPr>
              <a:t>r</a:t>
            </a:r>
            <a:r>
              <a:rPr sz="2400" dirty="0" err="1">
                <a:latin typeface="Calibri"/>
                <a:cs typeface="Calibri"/>
              </a:rPr>
              <a:t>é</a:t>
            </a:r>
            <a:r>
              <a:rPr sz="2400" spc="5" dirty="0" err="1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: </a:t>
            </a:r>
            <a:r>
              <a:rPr sz="2400" dirty="0">
                <a:latin typeface="Calibri"/>
                <a:cs typeface="Calibri"/>
              </a:rPr>
              <a:t>1H</a:t>
            </a:r>
            <a:r>
              <a:rPr sz="2400" spc="-10" dirty="0">
                <a:latin typeface="Calibri"/>
                <a:cs typeface="Calibri"/>
              </a:rPr>
              <a:t>3</a:t>
            </a:r>
            <a:r>
              <a:rPr sz="2400" dirty="0">
                <a:latin typeface="Calibri"/>
                <a:cs typeface="Calibri"/>
              </a:rPr>
              <a:t>0</a:t>
            </a:r>
          </a:p>
          <a:p>
            <a:pPr marL="241300" indent="-228600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L'obj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if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</a:t>
            </a:r>
            <a:r>
              <a:rPr sz="2800" spc="-25" dirty="0">
                <a:latin typeface="Calibri"/>
                <a:cs typeface="Calibri"/>
              </a:rPr>
              <a:t>'</a:t>
            </a:r>
            <a:r>
              <a:rPr sz="2800" spc="-35" dirty="0">
                <a:latin typeface="Calibri"/>
                <a:cs typeface="Calibri"/>
              </a:rPr>
              <a:t>at</a:t>
            </a:r>
            <a:r>
              <a:rPr sz="2800" spc="-15" dirty="0">
                <a:latin typeface="Calibri"/>
                <a:cs typeface="Calibri"/>
              </a:rPr>
              <a:t>el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er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0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de:</a:t>
            </a:r>
            <a:endParaRPr sz="2800" dirty="0">
              <a:latin typeface="Calibri"/>
              <a:cs typeface="Calibri"/>
            </a:endParaRPr>
          </a:p>
          <a:p>
            <a:pPr marL="812800" lvl="1" indent="-342900">
              <a:lnSpc>
                <a:spcPts val="2735"/>
              </a:lnSpc>
              <a:spcBef>
                <a:spcPts val="244"/>
              </a:spcBef>
              <a:buFont typeface="Arial" panose="020B0604020202020204" pitchFamily="34" charset="0"/>
              <a:buChar char="•"/>
              <a:tabLst>
                <a:tab pos="699135" algn="l"/>
              </a:tabLst>
            </a:pPr>
            <a:r>
              <a:rPr lang="fr-FR" sz="2400" spc="-50" dirty="0">
                <a:cs typeface="Calibri"/>
              </a:rPr>
              <a:t>Proposer un plan de tests structurels </a:t>
            </a:r>
            <a:r>
              <a:rPr lang="fr-FR" sz="2400" dirty="0"/>
              <a:t>pour quelques fonctions du projet.</a:t>
            </a:r>
          </a:p>
          <a:p>
            <a:pPr marL="812800" lvl="1" indent="-342900">
              <a:lnSpc>
                <a:spcPts val="2735"/>
              </a:lnSpc>
              <a:spcBef>
                <a:spcPts val="244"/>
              </a:spcBef>
              <a:buFont typeface="Arial" panose="020B0604020202020204" pitchFamily="34" charset="0"/>
              <a:buChar char="•"/>
              <a:tabLst>
                <a:tab pos="699135" algn="l"/>
              </a:tabLst>
            </a:pPr>
            <a:r>
              <a:rPr lang="fr-FR" sz="2400" spc="-50" dirty="0">
                <a:cs typeface="Calibri"/>
              </a:rPr>
              <a:t>Exécuter ce plan de test avec </a:t>
            </a:r>
            <a:r>
              <a:rPr lang="fr-FR" sz="2400" dirty="0"/>
              <a:t>un outil de test   (Bonus)</a:t>
            </a:r>
          </a:p>
        </p:txBody>
      </p:sp>
    </p:spTree>
    <p:extLst>
      <p:ext uri="{BB962C8B-B14F-4D97-AF65-F5344CB8AC3E}">
        <p14:creationId xmlns:p14="http://schemas.microsoft.com/office/powerpoint/2010/main" val="1200874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62279"/>
            <a:ext cx="1035812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95" dirty="0"/>
              <a:t>A</a:t>
            </a:r>
            <a:r>
              <a:rPr spc="-45" dirty="0"/>
              <a:t>t</a:t>
            </a:r>
            <a:r>
              <a:rPr spc="-5" dirty="0"/>
              <a:t>elie</a:t>
            </a:r>
            <a:r>
              <a:rPr dirty="0"/>
              <a:t>r</a:t>
            </a:r>
            <a:r>
              <a:rPr spc="5" dirty="0"/>
              <a:t> </a:t>
            </a:r>
            <a:r>
              <a:rPr lang="fr-FR" dirty="0"/>
              <a:t>5</a:t>
            </a:r>
            <a:r>
              <a:rPr dirty="0"/>
              <a:t> </a:t>
            </a:r>
            <a:r>
              <a:rPr lang="fr-FR" dirty="0"/>
              <a:t> Outil de gestion des tests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873549"/>
            <a:ext cx="9748520" cy="321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P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ése</a:t>
            </a:r>
            <a:r>
              <a:rPr sz="2800" spc="-35" dirty="0">
                <a:latin typeface="Calibri"/>
                <a:cs typeface="Calibri"/>
              </a:rPr>
              <a:t>n</a:t>
            </a:r>
            <a:r>
              <a:rPr sz="2800" spc="-45" dirty="0">
                <a:latin typeface="Calibri"/>
                <a:cs typeface="Calibri"/>
              </a:rPr>
              <a:t>t</a:t>
            </a:r>
            <a:r>
              <a:rPr sz="2800" spc="-3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tion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229" dirty="0">
                <a:latin typeface="Calibri"/>
                <a:cs typeface="Calibri"/>
              </a:rPr>
              <a:t>’</a:t>
            </a:r>
            <a:r>
              <a:rPr sz="2800" spc="-35" dirty="0">
                <a:latin typeface="Calibri"/>
                <a:cs typeface="Calibri"/>
              </a:rPr>
              <a:t>at</a:t>
            </a:r>
            <a:r>
              <a:rPr sz="2800" dirty="0">
                <a:latin typeface="Calibri"/>
                <a:cs typeface="Calibri"/>
              </a:rPr>
              <a:t>el</a:t>
            </a:r>
            <a:r>
              <a:rPr sz="2800" spc="-15" dirty="0">
                <a:latin typeface="Calibri"/>
                <a:cs typeface="Calibri"/>
              </a:rPr>
              <a:t>ier</a:t>
            </a:r>
            <a:endParaRPr sz="28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éa</a:t>
            </a:r>
            <a:r>
              <a:rPr sz="2400" dirty="0">
                <a:latin typeface="Calibri"/>
                <a:cs typeface="Calibri"/>
              </a:rPr>
              <a:t>lisé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du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 la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0" dirty="0" err="1">
                <a:latin typeface="Calibri"/>
                <a:cs typeface="Calibri"/>
              </a:rPr>
              <a:t>sem</a:t>
            </a:r>
            <a:r>
              <a:rPr sz="2400" spc="-10" dirty="0" err="1">
                <a:latin typeface="Calibri"/>
                <a:cs typeface="Calibri"/>
              </a:rPr>
              <a:t>a</a:t>
            </a:r>
            <a:r>
              <a:rPr sz="2400" dirty="0" err="1">
                <a:latin typeface="Calibri"/>
                <a:cs typeface="Calibri"/>
              </a:rPr>
              <a:t>ine</a:t>
            </a:r>
            <a:r>
              <a:rPr lang="fr-FR" sz="2400" spc="-5" dirty="0">
                <a:latin typeface="Calibri"/>
                <a:cs typeface="Calibri"/>
              </a:rPr>
              <a:t> 6</a:t>
            </a:r>
            <a:endParaRPr sz="24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150" dirty="0">
                <a:latin typeface="Calibri"/>
                <a:cs typeface="Calibri"/>
              </a:rPr>
              <a:t>T</a:t>
            </a:r>
            <a:r>
              <a:rPr sz="2400" spc="-55" dirty="0">
                <a:latin typeface="Calibri"/>
                <a:cs typeface="Calibri"/>
              </a:rPr>
              <a:t>r</a:t>
            </a:r>
            <a:r>
              <a:rPr sz="2400" spc="-35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ail </a:t>
            </a:r>
            <a:r>
              <a:rPr sz="2400" spc="-20" dirty="0">
                <a:latin typeface="Calibri"/>
                <a:cs typeface="Calibri"/>
              </a:rPr>
              <a:t>d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oupe</a:t>
            </a:r>
            <a:endParaRPr sz="24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 err="1">
                <a:latin typeface="Calibri"/>
                <a:cs typeface="Calibri"/>
              </a:rPr>
              <a:t>Du</a:t>
            </a:r>
            <a:r>
              <a:rPr sz="2400" spc="-40" dirty="0" err="1">
                <a:latin typeface="Calibri"/>
                <a:cs typeface="Calibri"/>
              </a:rPr>
              <a:t>r</a:t>
            </a:r>
            <a:r>
              <a:rPr sz="2400" dirty="0" err="1">
                <a:latin typeface="Calibri"/>
                <a:cs typeface="Calibri"/>
              </a:rPr>
              <a:t>é</a:t>
            </a:r>
            <a:r>
              <a:rPr sz="2400" spc="5" dirty="0" err="1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: </a:t>
            </a:r>
            <a:r>
              <a:rPr sz="2400" dirty="0">
                <a:latin typeface="Calibri"/>
                <a:cs typeface="Calibri"/>
              </a:rPr>
              <a:t>1H</a:t>
            </a:r>
            <a:r>
              <a:rPr sz="2400" spc="-10" dirty="0">
                <a:latin typeface="Calibri"/>
                <a:cs typeface="Calibri"/>
              </a:rPr>
              <a:t>3</a:t>
            </a:r>
            <a:r>
              <a:rPr sz="2400" dirty="0">
                <a:latin typeface="Calibri"/>
                <a:cs typeface="Calibri"/>
              </a:rPr>
              <a:t>0</a:t>
            </a:r>
          </a:p>
          <a:p>
            <a:pPr marL="241300" indent="-228600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L'obj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if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</a:t>
            </a:r>
            <a:r>
              <a:rPr sz="2800" spc="-25" dirty="0">
                <a:latin typeface="Calibri"/>
                <a:cs typeface="Calibri"/>
              </a:rPr>
              <a:t>'</a:t>
            </a:r>
            <a:r>
              <a:rPr sz="2800" spc="-35" dirty="0">
                <a:latin typeface="Calibri"/>
                <a:cs typeface="Calibri"/>
              </a:rPr>
              <a:t>at</a:t>
            </a:r>
            <a:r>
              <a:rPr sz="2800" spc="-15" dirty="0">
                <a:latin typeface="Calibri"/>
                <a:cs typeface="Calibri"/>
              </a:rPr>
              <a:t>el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er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0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de:</a:t>
            </a:r>
            <a:endParaRPr sz="2800" dirty="0">
              <a:latin typeface="Calibri"/>
              <a:cs typeface="Calibri"/>
            </a:endParaRPr>
          </a:p>
          <a:p>
            <a:pPr marL="698500" lvl="1" indent="-228600">
              <a:lnSpc>
                <a:spcPts val="274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sz="2400" dirty="0">
                <a:latin typeface="Calibri"/>
                <a:cs typeface="Calibri"/>
              </a:rPr>
              <a:t>Presenter</a:t>
            </a:r>
            <a:r>
              <a:rPr lang="fr-FR" sz="2400" dirty="0">
                <a:latin typeface="Calibri"/>
                <a:cs typeface="Calibri"/>
              </a:rPr>
              <a:t> un outil </a:t>
            </a:r>
            <a:r>
              <a:rPr lang="fr-FR" sz="2400" spc="-5" dirty="0">
                <a:latin typeface="Calibri"/>
                <a:cs typeface="Calibri"/>
              </a:rPr>
              <a:t>pour la gestion et le </a:t>
            </a:r>
            <a:r>
              <a:rPr sz="2400" spc="-5" dirty="0" err="1">
                <a:latin typeface="Calibri"/>
                <a:cs typeface="Calibri"/>
              </a:rPr>
              <a:t>sui</a:t>
            </a:r>
            <a:r>
              <a:rPr sz="2400" spc="-10" dirty="0" err="1">
                <a:latin typeface="Calibri"/>
                <a:cs typeface="Calibri"/>
              </a:rPr>
              <a:t>v</a:t>
            </a:r>
            <a:r>
              <a:rPr sz="2400" dirty="0" err="1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l'activi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é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t.</a:t>
            </a:r>
            <a:endParaRPr lang="fr-FR" sz="2400" dirty="0">
              <a:latin typeface="Calibri"/>
              <a:cs typeface="Calibri"/>
            </a:endParaRPr>
          </a:p>
          <a:p>
            <a:pPr marL="698500" lvl="1" indent="-228600">
              <a:lnSpc>
                <a:spcPts val="2740"/>
              </a:lnSpc>
              <a:spcBef>
                <a:spcPts val="215"/>
              </a:spcBef>
              <a:buFont typeface="Arial"/>
              <a:buChar char="•"/>
              <a:tabLst>
                <a:tab pos="699135" algn="l"/>
              </a:tabLst>
            </a:pPr>
            <a:r>
              <a:rPr lang="fr-FR" sz="2400" dirty="0">
                <a:cs typeface="Calibri"/>
              </a:rPr>
              <a:t>Appliquer cet outil sur le projet que vous avez utilisé au niveau des ateliers précédents </a:t>
            </a:r>
            <a:r>
              <a:rPr lang="fr-FR" sz="2400" dirty="0"/>
              <a:t>(Bonus)</a:t>
            </a:r>
            <a:endParaRPr lang="fr-FR" sz="2400" dirty="0"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645</TotalTime>
  <Words>351</Words>
  <Application>Microsoft Office PowerPoint</Application>
  <PresentationFormat>Grand écran</PresentationFormat>
  <Paragraphs>59</Paragraphs>
  <Slides>8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logiciel</vt:lpstr>
      <vt:lpstr>Travaux à rendre</vt:lpstr>
      <vt:lpstr>Atelier 1  Description des besoins fonctionnels du projet</vt:lpstr>
      <vt:lpstr>Atelier 2 Elaboration d’un plan de tests fonctionnels</vt:lpstr>
      <vt:lpstr>Format d’un plan de test</vt:lpstr>
      <vt:lpstr>Atelier 3  travail de recherche: outils de test statique</vt:lpstr>
      <vt:lpstr>Atelier 4 Elaboration d’un plan de tests structurels</vt:lpstr>
      <vt:lpstr>Atelier 5  Outil de gestion des tests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mdkhalil.redissi@gmail.com</dc:creator>
  <cp:lastModifiedBy>Hajer Berhouma</cp:lastModifiedBy>
  <cp:revision>29</cp:revision>
  <dcterms:created xsi:type="dcterms:W3CDTF">2020-09-15T12:44:46Z</dcterms:created>
  <dcterms:modified xsi:type="dcterms:W3CDTF">2023-09-12T15:49:04Z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2020-02-15T00:00:00Z</vt:filetime>
  </property>
  <property fmtid="{D5CDD505-2E9C-101B-9397-08002B2CF9AE}" pid="3" name="LastSaved">
    <vt:filetime>2020-09-15T00:00:00Z</vt:filetime>
  </property>
</Properties>
</file>