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770D-86F7-4254-BF38-1BBD8DA273D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7772C6-B021-4E3C-9403-00C9EAF8B8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050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770D-86F7-4254-BF38-1BBD8DA273D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7772C6-B021-4E3C-9403-00C9EAF8B8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957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770D-86F7-4254-BF38-1BBD8DA273D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7772C6-B021-4E3C-9403-00C9EAF8B803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639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770D-86F7-4254-BF38-1BBD8DA273D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7772C6-B021-4E3C-9403-00C9EAF8B8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3958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770D-86F7-4254-BF38-1BBD8DA273D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7772C6-B021-4E3C-9403-00C9EAF8B803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167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770D-86F7-4254-BF38-1BBD8DA273D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7772C6-B021-4E3C-9403-00C9EAF8B8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9487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770D-86F7-4254-BF38-1BBD8DA273D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72C6-B021-4E3C-9403-00C9EAF8B8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3388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770D-86F7-4254-BF38-1BBD8DA273D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72C6-B021-4E3C-9403-00C9EAF8B8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983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770D-86F7-4254-BF38-1BBD8DA273D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72C6-B021-4E3C-9403-00C9EAF8B8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086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770D-86F7-4254-BF38-1BBD8DA273D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7772C6-B021-4E3C-9403-00C9EAF8B8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112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770D-86F7-4254-BF38-1BBD8DA273D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7772C6-B021-4E3C-9403-00C9EAF8B8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080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770D-86F7-4254-BF38-1BBD8DA273D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7772C6-B021-4E3C-9403-00C9EAF8B8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733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770D-86F7-4254-BF38-1BBD8DA273D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72C6-B021-4E3C-9403-00C9EAF8B8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474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770D-86F7-4254-BF38-1BBD8DA273D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72C6-B021-4E3C-9403-00C9EAF8B8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031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770D-86F7-4254-BF38-1BBD8DA273D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72C6-B021-4E3C-9403-00C9EAF8B8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214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770D-86F7-4254-BF38-1BBD8DA273D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7772C6-B021-4E3C-9403-00C9EAF8B8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313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2770D-86F7-4254-BF38-1BBD8DA273DD}" type="datetimeFigureOut">
              <a:rPr lang="tr-TR" smtClean="0"/>
              <a:t>24.08.2022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7772C6-B021-4E3C-9403-00C9EAF8B8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906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3104587" y="3461604"/>
            <a:ext cx="8422395" cy="106883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PRODUCT MANAGEMENT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621567" y="5012909"/>
            <a:ext cx="2328863" cy="612037"/>
          </a:xfrm>
        </p:spPr>
        <p:txBody>
          <a:bodyPr>
            <a:normAutofit/>
          </a:bodyPr>
          <a:lstStyle/>
          <a:p>
            <a:r>
              <a:rPr lang="tr-TR" sz="2000" b="1" dirty="0" smtClean="0"/>
              <a:t>MELEK İLARSLAN</a:t>
            </a:r>
            <a:endParaRPr lang="tr-TR" sz="2000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042" y="-454776"/>
            <a:ext cx="8186868" cy="429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6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Referanslar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https://</a:t>
            </a:r>
            <a:r>
              <a:rPr lang="tr-TR" dirty="0" smtClean="0"/>
              <a:t>tr.wikipedia.org/wiki/Udemy</a:t>
            </a:r>
          </a:p>
          <a:p>
            <a:r>
              <a:rPr lang="tr-TR" dirty="0"/>
              <a:t>https://investors.udemy.com</a:t>
            </a:r>
            <a:r>
              <a:rPr lang="tr-TR" dirty="0" smtClean="0"/>
              <a:t>/</a:t>
            </a:r>
          </a:p>
          <a:p>
            <a:r>
              <a:rPr lang="tr-TR" dirty="0"/>
              <a:t>https://investors.udemy.com/financial-information/sec-filings?field_nir_sec_form_group_target_id%5B%5D=476&amp;field_nir_sec_date_filed_value=#</a:t>
            </a:r>
            <a:r>
              <a:rPr lang="tr-TR" dirty="0" smtClean="0"/>
              <a:t>views-exposed-form-widget-sec-filings-table</a:t>
            </a:r>
          </a:p>
          <a:p>
            <a:r>
              <a:rPr lang="tr-TR" dirty="0"/>
              <a:t>https://</a:t>
            </a:r>
            <a:r>
              <a:rPr lang="tr-TR" dirty="0" smtClean="0"/>
              <a:t>support.udemy.com/hc/en-us/sections/4411122874519-Learn-More-About-Udemy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84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006089" y="2743855"/>
            <a:ext cx="6869729" cy="1280890"/>
          </a:xfrm>
        </p:spPr>
        <p:txBody>
          <a:bodyPr>
            <a:noAutofit/>
          </a:bodyPr>
          <a:lstStyle/>
          <a:p>
            <a:r>
              <a:rPr lang="tr-TR" sz="6000" b="1" dirty="0" smtClean="0"/>
              <a:t>Teşekkür ederim!</a:t>
            </a:r>
            <a:endParaRPr lang="tr-TR" sz="6000" b="1" dirty="0"/>
          </a:p>
        </p:txBody>
      </p:sp>
    </p:spTree>
    <p:extLst>
      <p:ext uri="{BB962C8B-B14F-4D97-AF65-F5344CB8AC3E}">
        <p14:creationId xmlns:p14="http://schemas.microsoft.com/office/powerpoint/2010/main" val="273191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1280890"/>
          </a:xfrm>
        </p:spPr>
        <p:txBody>
          <a:bodyPr/>
          <a:lstStyle/>
          <a:p>
            <a:r>
              <a:rPr lang="tr-TR" dirty="0" smtClean="0"/>
              <a:t>İÇİNDEKİLER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UDEMY Hakkında</a:t>
            </a:r>
          </a:p>
          <a:p>
            <a:r>
              <a:rPr lang="tr-TR" dirty="0" smtClean="0"/>
              <a:t>Pazar: Online </a:t>
            </a:r>
            <a:r>
              <a:rPr lang="tr-TR" dirty="0"/>
              <a:t>E</a:t>
            </a:r>
            <a:r>
              <a:rPr lang="tr-TR" dirty="0" smtClean="0"/>
              <a:t>ğitim Siteleri</a:t>
            </a:r>
          </a:p>
          <a:p>
            <a:r>
              <a:rPr lang="tr-TR" dirty="0" smtClean="0"/>
              <a:t>Müşteri: Eğitim </a:t>
            </a:r>
            <a:r>
              <a:rPr lang="tr-TR" dirty="0"/>
              <a:t>A</a:t>
            </a:r>
            <a:r>
              <a:rPr lang="tr-TR" dirty="0" smtClean="0"/>
              <a:t>lmak İsteyen ve İnternete Erişimi Olan Kişiler</a:t>
            </a:r>
          </a:p>
          <a:p>
            <a:r>
              <a:rPr lang="tr-TR" dirty="0" smtClean="0"/>
              <a:t>Pazarlama Stratejileri</a:t>
            </a:r>
          </a:p>
          <a:p>
            <a:r>
              <a:rPr lang="tr-TR" dirty="0" smtClean="0"/>
              <a:t>Riskler</a:t>
            </a:r>
          </a:p>
          <a:p>
            <a:r>
              <a:rPr lang="tr-TR" dirty="0" smtClean="0"/>
              <a:t>Finans</a:t>
            </a:r>
          </a:p>
          <a:p>
            <a:r>
              <a:rPr lang="tr-TR" dirty="0" smtClean="0"/>
              <a:t>Çıkış Stratejisi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36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UDEMY Hakkında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Çevrimiçi öğrenme platformu</a:t>
            </a:r>
          </a:p>
          <a:p>
            <a:r>
              <a:rPr lang="tr-TR" sz="2400" dirty="0" smtClean="0"/>
              <a:t>Kuruluş tarihi: 10 Ocak 2010</a:t>
            </a:r>
          </a:p>
          <a:p>
            <a:r>
              <a:rPr lang="tr-TR" sz="2400" dirty="0" smtClean="0"/>
              <a:t>Kurucular</a:t>
            </a:r>
            <a:r>
              <a:rPr lang="tr-TR" sz="2400" dirty="0"/>
              <a:t>: Oktay Çağlar, Gagan </a:t>
            </a:r>
            <a:r>
              <a:rPr lang="tr-TR" sz="2400" dirty="0" err="1"/>
              <a:t>Biyani</a:t>
            </a:r>
            <a:r>
              <a:rPr lang="tr-TR" sz="2400" dirty="0"/>
              <a:t>, Eren </a:t>
            </a:r>
            <a:r>
              <a:rPr lang="tr-TR" sz="2400" dirty="0" smtClean="0"/>
              <a:t>Bali</a:t>
            </a:r>
          </a:p>
          <a:p>
            <a:r>
              <a:rPr lang="tr-TR" sz="2400" dirty="0"/>
              <a:t>Genel merkez: San Francisco, Kaliforniya, </a:t>
            </a:r>
            <a:r>
              <a:rPr lang="tr-TR" sz="2400" dirty="0" smtClean="0"/>
              <a:t>ABD</a:t>
            </a:r>
          </a:p>
          <a:p>
            <a:r>
              <a:rPr lang="tr-TR" sz="2400" dirty="0" smtClean="0"/>
              <a:t>75 dil, 54 milyondan fazla kullanıcı, 71 binden fazla eğitmen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5329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PAZAR: Çevrimiçi Eğitim Siteleri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En bol Türkçe içeriğe sahip online eğitim platformu: </a:t>
            </a:r>
            <a:r>
              <a:rPr lang="tr-TR" sz="2000" dirty="0" err="1" smtClean="0"/>
              <a:t>Khan</a:t>
            </a:r>
            <a:r>
              <a:rPr lang="tr-TR" sz="2000" dirty="0" smtClean="0"/>
              <a:t> Academy</a:t>
            </a:r>
          </a:p>
          <a:p>
            <a:r>
              <a:rPr lang="tr-TR" sz="2000" dirty="0" smtClean="0"/>
              <a:t>En köklü eğitim platformlarından biri: </a:t>
            </a:r>
            <a:r>
              <a:rPr lang="tr-TR" sz="2000" dirty="0" err="1" smtClean="0"/>
              <a:t>Coursera</a:t>
            </a:r>
            <a:endParaRPr lang="tr-TR" sz="2000" dirty="0" smtClean="0"/>
          </a:p>
          <a:p>
            <a:r>
              <a:rPr lang="tr-TR" sz="2000" dirty="0" smtClean="0"/>
              <a:t>Dünyanın en iyi üniversitelerindeki hocaların verdiği kursları içeren: </a:t>
            </a:r>
            <a:r>
              <a:rPr lang="tr-TR" sz="2000" dirty="0" err="1" smtClean="0"/>
              <a:t>EdX</a:t>
            </a:r>
            <a:endParaRPr lang="tr-TR" sz="2000" dirty="0" smtClean="0"/>
          </a:p>
          <a:p>
            <a:r>
              <a:rPr lang="tr-TR" sz="2000" dirty="0" smtClean="0"/>
              <a:t>Yazılım dili öğrenmek için: </a:t>
            </a:r>
            <a:r>
              <a:rPr lang="tr-TR" sz="2000" dirty="0" err="1" smtClean="0"/>
              <a:t>Codeacademy</a:t>
            </a:r>
            <a:endParaRPr lang="tr-TR" sz="2000" dirty="0" smtClean="0"/>
          </a:p>
          <a:p>
            <a:r>
              <a:rPr lang="tr-TR" sz="2000" dirty="0" smtClean="0"/>
              <a:t>CV güçlendirmek için</a:t>
            </a:r>
            <a:r>
              <a:rPr lang="tr-TR" sz="2000" dirty="0"/>
              <a:t>: </a:t>
            </a:r>
            <a:r>
              <a:rPr lang="tr-TR" sz="2000" dirty="0" err="1"/>
              <a:t>Toptalent</a:t>
            </a:r>
            <a:r>
              <a:rPr lang="tr-TR" sz="2000" dirty="0"/>
              <a:t> Business School</a:t>
            </a:r>
          </a:p>
        </p:txBody>
      </p:sp>
    </p:spTree>
    <p:extLst>
      <p:ext uri="{BB962C8B-B14F-4D97-AF65-F5344CB8AC3E}">
        <p14:creationId xmlns:p14="http://schemas.microsoft.com/office/powerpoint/2010/main" val="72068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Müşteri: Eğitim Almak </a:t>
            </a:r>
            <a:r>
              <a:rPr lang="tr-TR" dirty="0"/>
              <a:t>İ</a:t>
            </a:r>
            <a:r>
              <a:rPr lang="tr-TR" dirty="0" smtClean="0"/>
              <a:t>steyen </a:t>
            </a:r>
            <a:r>
              <a:rPr lang="tr-TR" dirty="0"/>
              <a:t>K</a:t>
            </a:r>
            <a:r>
              <a:rPr lang="tr-TR" dirty="0" smtClean="0"/>
              <a:t>işiler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Öğrenciler</a:t>
            </a:r>
          </a:p>
          <a:p>
            <a:r>
              <a:rPr lang="tr-TR" sz="2800" dirty="0" smtClean="0"/>
              <a:t>Yetişkinler</a:t>
            </a:r>
          </a:p>
          <a:p>
            <a:r>
              <a:rPr lang="tr-TR" sz="2800" dirty="0" smtClean="0"/>
              <a:t>Kurumsal şirketler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402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Pazarlama Stratejileri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Google </a:t>
            </a:r>
            <a:r>
              <a:rPr lang="tr-TR" sz="2800" dirty="0" err="1" smtClean="0"/>
              <a:t>ads</a:t>
            </a:r>
            <a:endParaRPr lang="tr-TR" sz="2800" dirty="0" smtClean="0"/>
          </a:p>
          <a:p>
            <a:r>
              <a:rPr lang="tr-TR" sz="2800" dirty="0" smtClean="0"/>
              <a:t>Kurumsal şirketler</a:t>
            </a:r>
          </a:p>
          <a:p>
            <a:r>
              <a:rPr lang="tr-TR" sz="2800" dirty="0" smtClean="0"/>
              <a:t>Okullar, üniversiteler</a:t>
            </a:r>
          </a:p>
          <a:p>
            <a:r>
              <a:rPr lang="tr-TR" sz="2800" dirty="0" smtClean="0"/>
              <a:t>Bilgi içeren siteler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468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Riskler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Teknolojik riskler</a:t>
            </a:r>
          </a:p>
          <a:p>
            <a:r>
              <a:rPr lang="tr-TR" sz="2800" dirty="0" smtClean="0"/>
              <a:t>Eğitmen, öğrenci riskleri</a:t>
            </a:r>
          </a:p>
          <a:p>
            <a:r>
              <a:rPr lang="tr-TR" sz="2800" dirty="0" smtClean="0"/>
              <a:t>Hukuksal riskler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433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Finans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607127"/>
            <a:ext cx="6208424" cy="2396836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1</a:t>
            </a:r>
            <a:r>
              <a:rPr lang="tr-TR" dirty="0" smtClean="0"/>
              <a:t>.çeyrek 2022 mali sonuçlar:</a:t>
            </a:r>
          </a:p>
          <a:p>
            <a:r>
              <a:rPr lang="tr-TR" dirty="0" smtClean="0"/>
              <a:t>Tüketici </a:t>
            </a:r>
            <a:r>
              <a:rPr lang="tr-TR" dirty="0"/>
              <a:t>geliri </a:t>
            </a:r>
            <a:r>
              <a:rPr lang="tr-TR" dirty="0" smtClean="0"/>
              <a:t>yıllık </a:t>
            </a:r>
            <a:r>
              <a:rPr lang="tr-TR" dirty="0"/>
              <a:t>%1 düşüşle 87,3 milyon </a:t>
            </a:r>
            <a:r>
              <a:rPr lang="tr-TR" dirty="0" smtClean="0"/>
              <a:t>$</a:t>
            </a:r>
          </a:p>
          <a:p>
            <a:r>
              <a:rPr lang="tr-TR" dirty="0" err="1" smtClean="0"/>
              <a:t>Udemy</a:t>
            </a:r>
            <a:r>
              <a:rPr lang="tr-TR" dirty="0" smtClean="0"/>
              <a:t> </a:t>
            </a:r>
            <a:r>
              <a:rPr lang="tr-TR" dirty="0"/>
              <a:t>Business geliri, yıllık %77 artışla 64,9 milyon </a:t>
            </a:r>
            <a:r>
              <a:rPr lang="tr-TR" dirty="0" smtClean="0"/>
              <a:t>$</a:t>
            </a:r>
          </a:p>
          <a:p>
            <a:r>
              <a:rPr lang="tr-TR" dirty="0" smtClean="0"/>
              <a:t>Toplam </a:t>
            </a:r>
            <a:r>
              <a:rPr lang="tr-TR" dirty="0"/>
              <a:t>gelir, </a:t>
            </a:r>
            <a:r>
              <a:rPr lang="tr-TR" dirty="0" smtClean="0"/>
              <a:t>yıllık </a:t>
            </a:r>
            <a:r>
              <a:rPr lang="tr-TR" dirty="0"/>
              <a:t>%22 artışla 152,2 milyon </a:t>
            </a:r>
            <a:r>
              <a:rPr lang="tr-TR" dirty="0" smtClean="0"/>
              <a:t>$</a:t>
            </a:r>
            <a:endParaRPr lang="tr-TR" dirty="0"/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2589212" y="3788562"/>
            <a:ext cx="6208424" cy="2396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tr-TR" dirty="0" smtClean="0"/>
              <a:t>2.çeyrek 2022 mali sonuçlar:</a:t>
            </a:r>
          </a:p>
          <a:p>
            <a:r>
              <a:rPr lang="tr-TR" dirty="0" smtClean="0"/>
              <a:t>Tüketici geliri yıllık %7 düşüşle 78,5 milyon $</a:t>
            </a:r>
          </a:p>
          <a:p>
            <a:r>
              <a:rPr lang="tr-TR" dirty="0" err="1" smtClean="0"/>
              <a:t>Udemy</a:t>
            </a:r>
            <a:r>
              <a:rPr lang="tr-TR" dirty="0" smtClean="0"/>
              <a:t> Business geliri, yıllık %77 artışla 74,6 milyon $</a:t>
            </a:r>
          </a:p>
          <a:p>
            <a:r>
              <a:rPr lang="tr-TR" dirty="0" smtClean="0"/>
              <a:t>Toplam gelir, yıllık %21 artışla 153.1 milyon $ </a:t>
            </a:r>
          </a:p>
          <a:p>
            <a:endParaRPr lang="tr-TR" dirty="0" smtClean="0"/>
          </a:p>
          <a:p>
            <a:endParaRPr lang="tr-TR" dirty="0" smtClean="0"/>
          </a:p>
          <a:p>
            <a:pPr marL="0" indent="0">
              <a:buFont typeface="Wingdings 3" charset="2"/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176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Çıkış stratejileri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Ortaklıklar </a:t>
            </a:r>
          </a:p>
          <a:p>
            <a:r>
              <a:rPr lang="tr-TR" sz="2800" dirty="0" smtClean="0"/>
              <a:t>Devretme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9076913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287</TotalTime>
  <Words>241</Words>
  <Application>Microsoft Office PowerPoint</Application>
  <PresentationFormat>Geniş ekran</PresentationFormat>
  <Paragraphs>55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Duman</vt:lpstr>
      <vt:lpstr>PRODUCT MANAGEMENT</vt:lpstr>
      <vt:lpstr>İÇİNDEKİLER</vt:lpstr>
      <vt:lpstr>UDEMY Hakkında</vt:lpstr>
      <vt:lpstr>PAZAR: Çevrimiçi Eğitim Siteleri </vt:lpstr>
      <vt:lpstr>Müşteri: Eğitim Almak İsteyen Kişiler </vt:lpstr>
      <vt:lpstr>Pazarlama Stratejileri</vt:lpstr>
      <vt:lpstr>Riskler</vt:lpstr>
      <vt:lpstr>Finans </vt:lpstr>
      <vt:lpstr>Çıkış stratejileri</vt:lpstr>
      <vt:lpstr>Referanslar </vt:lpstr>
      <vt:lpstr>Teşekkür ederim!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Melek İlarslan</dc:creator>
  <cp:lastModifiedBy>Melek İlarslan</cp:lastModifiedBy>
  <cp:revision>13</cp:revision>
  <dcterms:created xsi:type="dcterms:W3CDTF">2022-08-22T14:34:07Z</dcterms:created>
  <dcterms:modified xsi:type="dcterms:W3CDTF">2022-08-24T12:19:24Z</dcterms:modified>
</cp:coreProperties>
</file>