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5" r:id="rId9"/>
    <p:sldId id="264" r:id="rId10"/>
    <p:sldId id="263"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B5B11-4C56-4CB5-99A8-D25698B8A9CF}" type="datetimeFigureOut">
              <a:rPr lang="tr-TR" smtClean="0"/>
              <a:t>8.03.2020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9009F-1D31-41F5-9CB4-E5EAA2A306FE}" type="slidenum">
              <a:rPr lang="tr-TR" smtClean="0"/>
              <a:t>‹#›</a:t>
            </a:fld>
            <a:endParaRPr lang="tr-TR"/>
          </a:p>
        </p:txBody>
      </p:sp>
    </p:spTree>
    <p:extLst>
      <p:ext uri="{BB962C8B-B14F-4D97-AF65-F5344CB8AC3E}">
        <p14:creationId xmlns:p14="http://schemas.microsoft.com/office/powerpoint/2010/main" val="364152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3789009F-1D31-41F5-9CB4-E5EAA2A306FE}" type="slidenum">
              <a:rPr lang="tr-TR" smtClean="0"/>
              <a:t>8</a:t>
            </a:fld>
            <a:endParaRPr lang="tr-TR"/>
          </a:p>
        </p:txBody>
      </p:sp>
    </p:spTree>
    <p:extLst>
      <p:ext uri="{BB962C8B-B14F-4D97-AF65-F5344CB8AC3E}">
        <p14:creationId xmlns:p14="http://schemas.microsoft.com/office/powerpoint/2010/main" val="280912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AB359F-F1E0-4414-A42E-F0201F847907}"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7288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87252D-299D-4814-B15B-2BDDD46B84A9}"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130429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629178-7676-425D-AFC8-C9F4798355C1}"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1280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64E597-6891-42F5-BB4A-C02BA2D61D63}"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1543927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596F1F-A11D-46F9-8AEE-98E92B498342}"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253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5F5FC2-A5E5-4D1E-BEEE-F6ADC18C7799}"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347114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783D8-D04A-4FC9-96EF-F44B5DF2FBCA}"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226346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4733C3-8F92-453B-8A2B-AE679E744E16}"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9616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635F6-0B08-4716-A213-AF0D67FE9C73}"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287139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A15C1-C33F-43E6-A064-700A21C11C3D}" type="datetime1">
              <a:rPr lang="tr-TR" smtClean="0"/>
              <a:t>8.03.2020</a:t>
            </a:fld>
            <a:endParaRPr lang="tr-TR"/>
          </a:p>
        </p:txBody>
      </p:sp>
      <p:sp>
        <p:nvSpPr>
          <p:cNvPr id="5" name="Footer Placeholder 4"/>
          <p:cNvSpPr>
            <a:spLocks noGrp="1"/>
          </p:cNvSpPr>
          <p:nvPr>
            <p:ph type="ftr" sz="quarter" idx="11"/>
          </p:nvPr>
        </p:nvSpPr>
        <p:spPr/>
        <p:txBody>
          <a:bodyPr/>
          <a:lstStyle/>
          <a:p>
            <a:r>
              <a:rPr lang="tr-TR" smtClean="0"/>
              <a:t>Gebze Teknik Üniversitesi - 2020 </a:t>
            </a:r>
            <a:endParaRPr lang="tr-TR"/>
          </a:p>
        </p:txBody>
      </p:sp>
      <p:sp>
        <p:nvSpPr>
          <p:cNvPr id="6" name="Slide Number Placeholder 5"/>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121166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22DEF-2F78-4D71-91CD-112C49C41136}" type="datetime1">
              <a:rPr lang="tr-TR" smtClean="0"/>
              <a:t>8.03.2020</a:t>
            </a:fld>
            <a:endParaRPr lang="tr-TR"/>
          </a:p>
        </p:txBody>
      </p:sp>
      <p:sp>
        <p:nvSpPr>
          <p:cNvPr id="6" name="Footer Placeholder 5"/>
          <p:cNvSpPr>
            <a:spLocks noGrp="1"/>
          </p:cNvSpPr>
          <p:nvPr>
            <p:ph type="ftr" sz="quarter" idx="11"/>
          </p:nvPr>
        </p:nvSpPr>
        <p:spPr/>
        <p:txBody>
          <a:bodyPr/>
          <a:lstStyle/>
          <a:p>
            <a:r>
              <a:rPr lang="tr-TR" smtClean="0"/>
              <a:t>Gebze Teknik Üniversitesi - 2020 </a:t>
            </a:r>
            <a:endParaRPr lang="tr-TR"/>
          </a:p>
        </p:txBody>
      </p:sp>
      <p:sp>
        <p:nvSpPr>
          <p:cNvPr id="7" name="Slide Number Placeholder 6"/>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5097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86467-BA5B-475D-9F1D-1E78A623DD18}" type="datetime1">
              <a:rPr lang="tr-TR" smtClean="0"/>
              <a:t>8.03.2020</a:t>
            </a:fld>
            <a:endParaRPr lang="tr-TR"/>
          </a:p>
        </p:txBody>
      </p:sp>
      <p:sp>
        <p:nvSpPr>
          <p:cNvPr id="8" name="Footer Placeholder 7"/>
          <p:cNvSpPr>
            <a:spLocks noGrp="1"/>
          </p:cNvSpPr>
          <p:nvPr>
            <p:ph type="ftr" sz="quarter" idx="11"/>
          </p:nvPr>
        </p:nvSpPr>
        <p:spPr/>
        <p:txBody>
          <a:bodyPr/>
          <a:lstStyle/>
          <a:p>
            <a:r>
              <a:rPr lang="tr-TR" smtClean="0"/>
              <a:t>Gebze Teknik Üniversitesi - 2020 </a:t>
            </a:r>
            <a:endParaRPr lang="tr-TR"/>
          </a:p>
        </p:txBody>
      </p:sp>
      <p:sp>
        <p:nvSpPr>
          <p:cNvPr id="9" name="Slide Number Placeholder 8"/>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145924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011D75-9839-4CCF-B89B-193B2C7B9787}" type="datetime1">
              <a:rPr lang="tr-TR" smtClean="0"/>
              <a:t>8.03.2020</a:t>
            </a:fld>
            <a:endParaRPr lang="tr-TR"/>
          </a:p>
        </p:txBody>
      </p:sp>
      <p:sp>
        <p:nvSpPr>
          <p:cNvPr id="4" name="Footer Placeholder 3"/>
          <p:cNvSpPr>
            <a:spLocks noGrp="1"/>
          </p:cNvSpPr>
          <p:nvPr>
            <p:ph type="ftr" sz="quarter" idx="11"/>
          </p:nvPr>
        </p:nvSpPr>
        <p:spPr/>
        <p:txBody>
          <a:bodyPr/>
          <a:lstStyle/>
          <a:p>
            <a:r>
              <a:rPr lang="tr-TR" smtClean="0"/>
              <a:t>Gebze Teknik Üniversitesi - 2020 </a:t>
            </a:r>
            <a:endParaRPr lang="tr-TR"/>
          </a:p>
        </p:txBody>
      </p:sp>
      <p:sp>
        <p:nvSpPr>
          <p:cNvPr id="5" name="Slide Number Placeholder 4"/>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369175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905F4-8824-466A-8BB7-5EF282F6D900}" type="datetime1">
              <a:rPr lang="tr-TR" smtClean="0"/>
              <a:t>8.03.2020</a:t>
            </a:fld>
            <a:endParaRPr lang="tr-TR"/>
          </a:p>
        </p:txBody>
      </p:sp>
      <p:sp>
        <p:nvSpPr>
          <p:cNvPr id="3" name="Footer Placeholder 2"/>
          <p:cNvSpPr>
            <a:spLocks noGrp="1"/>
          </p:cNvSpPr>
          <p:nvPr>
            <p:ph type="ftr" sz="quarter" idx="11"/>
          </p:nvPr>
        </p:nvSpPr>
        <p:spPr/>
        <p:txBody>
          <a:bodyPr/>
          <a:lstStyle/>
          <a:p>
            <a:r>
              <a:rPr lang="tr-TR" smtClean="0"/>
              <a:t>Gebze Teknik Üniversitesi - 2020 </a:t>
            </a:r>
            <a:endParaRPr lang="tr-TR"/>
          </a:p>
        </p:txBody>
      </p:sp>
      <p:sp>
        <p:nvSpPr>
          <p:cNvPr id="4" name="Slide Number Placeholder 3"/>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386236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2C5EB-D44F-4C44-8795-165212489F1F}" type="datetime1">
              <a:rPr lang="tr-TR" smtClean="0"/>
              <a:t>8.03.2020</a:t>
            </a:fld>
            <a:endParaRPr lang="tr-TR"/>
          </a:p>
        </p:txBody>
      </p:sp>
      <p:sp>
        <p:nvSpPr>
          <p:cNvPr id="6" name="Footer Placeholder 5"/>
          <p:cNvSpPr>
            <a:spLocks noGrp="1"/>
          </p:cNvSpPr>
          <p:nvPr>
            <p:ph type="ftr" sz="quarter" idx="11"/>
          </p:nvPr>
        </p:nvSpPr>
        <p:spPr/>
        <p:txBody>
          <a:bodyPr/>
          <a:lstStyle/>
          <a:p>
            <a:r>
              <a:rPr lang="tr-TR" smtClean="0"/>
              <a:t>Gebze Teknik Üniversitesi - 2020 </a:t>
            </a:r>
            <a:endParaRPr lang="tr-TR"/>
          </a:p>
        </p:txBody>
      </p:sp>
      <p:sp>
        <p:nvSpPr>
          <p:cNvPr id="7" name="Slide Number Placeholder 6"/>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372686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0E1C72-9BDF-451F-B66B-DE90FDD55577}" type="datetime1">
              <a:rPr lang="tr-TR" smtClean="0"/>
              <a:t>8.03.2020</a:t>
            </a:fld>
            <a:endParaRPr lang="tr-TR"/>
          </a:p>
        </p:txBody>
      </p:sp>
      <p:sp>
        <p:nvSpPr>
          <p:cNvPr id="6" name="Footer Placeholder 5"/>
          <p:cNvSpPr>
            <a:spLocks noGrp="1"/>
          </p:cNvSpPr>
          <p:nvPr>
            <p:ph type="ftr" sz="quarter" idx="11"/>
          </p:nvPr>
        </p:nvSpPr>
        <p:spPr/>
        <p:txBody>
          <a:bodyPr/>
          <a:lstStyle/>
          <a:p>
            <a:r>
              <a:rPr lang="tr-TR" smtClean="0"/>
              <a:t>Gebze Teknik Üniversitesi - 2020 </a:t>
            </a:r>
            <a:endParaRPr lang="tr-TR"/>
          </a:p>
        </p:txBody>
      </p:sp>
      <p:sp>
        <p:nvSpPr>
          <p:cNvPr id="7" name="Slide Number Placeholder 6"/>
          <p:cNvSpPr>
            <a:spLocks noGrp="1"/>
          </p:cNvSpPr>
          <p:nvPr>
            <p:ph type="sldNum" sz="quarter" idx="12"/>
          </p:nvPr>
        </p:nvSpPr>
        <p:spPr/>
        <p:txBody>
          <a:bodyPr/>
          <a:lstStyle/>
          <a:p>
            <a:fld id="{A5F7F058-EDE0-4C56-8844-2AD7E3486D6E}" type="slidenum">
              <a:rPr lang="tr-TR" smtClean="0"/>
              <a:t>‹#›</a:t>
            </a:fld>
            <a:endParaRPr lang="tr-TR"/>
          </a:p>
        </p:txBody>
      </p:sp>
    </p:spTree>
    <p:extLst>
      <p:ext uri="{BB962C8B-B14F-4D97-AF65-F5344CB8AC3E}">
        <p14:creationId xmlns:p14="http://schemas.microsoft.com/office/powerpoint/2010/main" val="394463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697E8A-78D1-4754-BD2E-78B160E8BEF5}" type="datetime1">
              <a:rPr lang="tr-TR" smtClean="0"/>
              <a:t>8.03.2020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tr-TR" smtClean="0"/>
              <a:t>Gebze Teknik Üniversitesi - 2020 </a:t>
            </a:r>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7F058-EDE0-4C56-8844-2AD7E3486D6E}" type="slidenum">
              <a:rPr lang="tr-TR" smtClean="0"/>
              <a:t>‹#›</a:t>
            </a:fld>
            <a:endParaRPr lang="tr-TR"/>
          </a:p>
        </p:txBody>
      </p:sp>
    </p:spTree>
    <p:extLst>
      <p:ext uri="{BB962C8B-B14F-4D97-AF65-F5344CB8AC3E}">
        <p14:creationId xmlns:p14="http://schemas.microsoft.com/office/powerpoint/2010/main" val="24749500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gkwatson@cs.umd.edu" TargetMode="External"/><Relationship Id="rId2" Type="http://schemas.openxmlformats.org/officeDocument/2006/relationships/hyperlink" Target="mailto:rscheng@cs.umd.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youtube.com/watch?v=dvDcwHPoD9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283" y="1817631"/>
            <a:ext cx="10982325" cy="2552700"/>
          </a:xfrm>
          <a:prstGeom prst="rect">
            <a:avLst/>
          </a:prstGeom>
        </p:spPr>
      </p:pic>
      <p:sp>
        <p:nvSpPr>
          <p:cNvPr id="5" name="Footer Placeholder 4"/>
          <p:cNvSpPr>
            <a:spLocks noGrp="1"/>
          </p:cNvSpPr>
          <p:nvPr>
            <p:ph type="ftr" sz="quarter" idx="11"/>
          </p:nvPr>
        </p:nvSpPr>
        <p:spPr/>
        <p:txBody>
          <a:bodyPr/>
          <a:lstStyle/>
          <a:p>
            <a:r>
              <a:rPr lang="tr-TR" smtClean="0"/>
              <a:t>Gebze Teknik Üniversitesi - 2020 </a:t>
            </a:r>
            <a:endParaRPr lang="tr-TR" dirty="0"/>
          </a:p>
        </p:txBody>
      </p:sp>
      <p:sp>
        <p:nvSpPr>
          <p:cNvPr id="6" name="Slide Number Placeholder 5"/>
          <p:cNvSpPr>
            <a:spLocks noGrp="1"/>
          </p:cNvSpPr>
          <p:nvPr>
            <p:ph type="sldNum" sz="quarter" idx="12"/>
          </p:nvPr>
        </p:nvSpPr>
        <p:spPr/>
        <p:txBody>
          <a:bodyPr/>
          <a:lstStyle/>
          <a:p>
            <a:fld id="{A5F7F058-EDE0-4C56-8844-2AD7E3486D6E}" type="slidenum">
              <a:rPr lang="tr-TR" smtClean="0"/>
              <a:t>1</a:t>
            </a:fld>
            <a:endParaRPr lang="tr-TR"/>
          </a:p>
        </p:txBody>
      </p:sp>
      <p:sp>
        <p:nvSpPr>
          <p:cNvPr id="7" name="TextBox 6"/>
          <p:cNvSpPr txBox="1"/>
          <p:nvPr/>
        </p:nvSpPr>
        <p:spPr>
          <a:xfrm>
            <a:off x="5185831" y="4592317"/>
            <a:ext cx="1037230" cy="369332"/>
          </a:xfrm>
          <a:prstGeom prst="rect">
            <a:avLst/>
          </a:prstGeom>
          <a:noFill/>
        </p:spPr>
        <p:txBody>
          <a:bodyPr wrap="square" rtlCol="0">
            <a:spAutoFit/>
          </a:bodyPr>
          <a:lstStyle/>
          <a:p>
            <a:r>
              <a:rPr lang="tr-TR" dirty="0" smtClean="0"/>
              <a:t>2017</a:t>
            </a:r>
            <a:endParaRPr lang="tr-TR" dirty="0"/>
          </a:p>
        </p:txBody>
      </p:sp>
    </p:spTree>
    <p:extLst>
      <p:ext uri="{BB962C8B-B14F-4D97-AF65-F5344CB8AC3E}">
        <p14:creationId xmlns:p14="http://schemas.microsoft.com/office/powerpoint/2010/main" val="107019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chemeClr val="tx1"/>
                </a:solidFill>
              </a:rPr>
              <a:t>Sonuçlar</a:t>
            </a:r>
            <a:endParaRPr lang="tr-TR" dirty="0">
              <a:solidFill>
                <a:schemeClr val="tx1"/>
              </a:solidFill>
            </a:endParaRP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10</a:t>
            </a:fld>
            <a:endParaRPr lang="tr-T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70000"/>
            <a:ext cx="8913905" cy="3612833"/>
          </a:xfrm>
          <a:prstGeom prst="rect">
            <a:avLst/>
          </a:prstGeom>
        </p:spPr>
      </p:pic>
      <p:pic>
        <p:nvPicPr>
          <p:cNvPr id="7" name="Picture 6"/>
          <p:cNvPicPr>
            <a:picLocks noChangeAspect="1"/>
          </p:cNvPicPr>
          <p:nvPr/>
        </p:nvPicPr>
        <p:blipFill>
          <a:blip r:embed="rId3"/>
          <a:stretch>
            <a:fillRect/>
          </a:stretch>
        </p:blipFill>
        <p:spPr>
          <a:xfrm>
            <a:off x="2541425" y="4830955"/>
            <a:ext cx="5292391" cy="1424556"/>
          </a:xfrm>
          <a:prstGeom prst="rect">
            <a:avLst/>
          </a:prstGeom>
        </p:spPr>
      </p:pic>
    </p:spTree>
    <p:extLst>
      <p:ext uri="{BB962C8B-B14F-4D97-AF65-F5344CB8AC3E}">
        <p14:creationId xmlns:p14="http://schemas.microsoft.com/office/powerpoint/2010/main" val="3304339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0" y="350293"/>
            <a:ext cx="4770241" cy="1320800"/>
          </a:xfrm>
        </p:spPr>
        <p:txBody>
          <a:bodyPr/>
          <a:lstStyle/>
          <a:p>
            <a:pPr algn="ctr"/>
            <a:r>
              <a:rPr lang="tr-TR" dirty="0" smtClean="0">
                <a:solidFill>
                  <a:schemeClr val="tx1"/>
                </a:solidFill>
              </a:rPr>
              <a:t>Sonuçlar</a:t>
            </a:r>
            <a:endParaRPr lang="tr-TR" dirty="0">
              <a:solidFill>
                <a:schemeClr val="tx1"/>
              </a:solidFill>
            </a:endParaRP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11</a:t>
            </a:fld>
            <a:endParaRPr lang="tr-TR"/>
          </a:p>
        </p:txBody>
      </p:sp>
      <p:pic>
        <p:nvPicPr>
          <p:cNvPr id="7" name="Picture 6"/>
          <p:cNvPicPr>
            <a:picLocks noChangeAspect="1"/>
          </p:cNvPicPr>
          <p:nvPr/>
        </p:nvPicPr>
        <p:blipFill>
          <a:blip r:embed="rId2"/>
          <a:stretch>
            <a:fillRect/>
          </a:stretch>
        </p:blipFill>
        <p:spPr>
          <a:xfrm>
            <a:off x="4694830" y="150125"/>
            <a:ext cx="6449229" cy="6492496"/>
          </a:xfrm>
          <a:prstGeom prst="rect">
            <a:avLst/>
          </a:prstGeom>
        </p:spPr>
      </p:pic>
      <p:sp>
        <p:nvSpPr>
          <p:cNvPr id="8" name="Rectangle 7"/>
          <p:cNvSpPr/>
          <p:nvPr/>
        </p:nvSpPr>
        <p:spPr>
          <a:xfrm>
            <a:off x="220636" y="1070845"/>
            <a:ext cx="4540155" cy="1477328"/>
          </a:xfrm>
          <a:prstGeom prst="rect">
            <a:avLst/>
          </a:prstGeom>
        </p:spPr>
        <p:txBody>
          <a:bodyPr wrap="square">
            <a:spAutoFit/>
          </a:bodyPr>
          <a:lstStyle/>
          <a:p>
            <a:r>
              <a:rPr lang="tr-TR" dirty="0"/>
              <a:t>«Her ne kadar makaledeki tasarım sınıflandırıcısı bu çalışma sırasında canlı bir sistemde kullanılmasa da, analizimizin böyle bir ortamda iyi performans gösterebileceğine inanıyoruz» demişlerdir.</a:t>
            </a:r>
          </a:p>
        </p:txBody>
      </p:sp>
      <p:sp>
        <p:nvSpPr>
          <p:cNvPr id="10" name="Rectangle 9"/>
          <p:cNvSpPr/>
          <p:nvPr/>
        </p:nvSpPr>
        <p:spPr>
          <a:xfrm>
            <a:off x="232010" y="3773903"/>
            <a:ext cx="4517409" cy="2031325"/>
          </a:xfrm>
          <a:prstGeom prst="rect">
            <a:avLst/>
          </a:prstGeom>
        </p:spPr>
        <p:txBody>
          <a:bodyPr wrap="square">
            <a:spAutoFit/>
          </a:bodyPr>
          <a:lstStyle/>
          <a:p>
            <a:r>
              <a:rPr lang="tr-TR" dirty="0"/>
              <a:t>Sınıflandırıcının F1 puanı 0,7724 iken, </a:t>
            </a:r>
            <a:r>
              <a:rPr lang="tr-TR" dirty="0" err="1"/>
              <a:t>Snort’un</a:t>
            </a:r>
            <a:r>
              <a:rPr lang="tr-TR" dirty="0"/>
              <a:t> değeri yalnızca 0,6003'tür. Tablo 1'de gösterildiği gibi, </a:t>
            </a:r>
            <a:r>
              <a:rPr lang="tr-TR" dirty="0" err="1"/>
              <a:t>Snort'un</a:t>
            </a:r>
            <a:r>
              <a:rPr lang="tr-TR" dirty="0"/>
              <a:t> iyi huylu trafiği tahmin ederken mükemmel olduğunu ve sınıflandırıcımızın olmadığını belirttiğimiz halde, bu sınıflandırıcı için umut verici bir sonuçtur.</a:t>
            </a:r>
          </a:p>
        </p:txBody>
      </p:sp>
      <p:pic>
        <p:nvPicPr>
          <p:cNvPr id="11" name="Picture 10"/>
          <p:cNvPicPr>
            <a:picLocks noChangeAspect="1"/>
          </p:cNvPicPr>
          <p:nvPr/>
        </p:nvPicPr>
        <p:blipFill>
          <a:blip r:embed="rId3"/>
          <a:stretch>
            <a:fillRect/>
          </a:stretch>
        </p:blipFill>
        <p:spPr>
          <a:xfrm>
            <a:off x="640011" y="2671760"/>
            <a:ext cx="3635445" cy="978555"/>
          </a:xfrm>
          <a:prstGeom prst="rect">
            <a:avLst/>
          </a:prstGeom>
        </p:spPr>
      </p:pic>
    </p:spTree>
    <p:extLst>
      <p:ext uri="{BB962C8B-B14F-4D97-AF65-F5344CB8AC3E}">
        <p14:creationId xmlns:p14="http://schemas.microsoft.com/office/powerpoint/2010/main" val="673495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6" name="Content Placeholder 5"/>
          <p:cNvPicPr>
            <a:picLocks noGrp="1" noChangeAspect="1"/>
          </p:cNvPicPr>
          <p:nvPr>
            <p:ph idx="1"/>
          </p:nvPr>
        </p:nvPicPr>
        <p:blipFill>
          <a:blip r:embed="rId2"/>
          <a:stretch>
            <a:fillRect/>
          </a:stretch>
        </p:blipFill>
        <p:spPr>
          <a:xfrm>
            <a:off x="273406" y="117211"/>
            <a:ext cx="10153483" cy="6289276"/>
          </a:xfrm>
          <a:prstGeom prst="rect">
            <a:avLst/>
          </a:prstGeom>
        </p:spPr>
      </p:pic>
      <p:sp>
        <p:nvSpPr>
          <p:cNvPr id="4" name="Footer Placeholder 3"/>
          <p:cNvSpPr>
            <a:spLocks noGrp="1"/>
          </p:cNvSpPr>
          <p:nvPr>
            <p:ph type="ftr" sz="quarter" idx="11"/>
          </p:nvPr>
        </p:nvSpPr>
        <p:spPr/>
        <p:txBody>
          <a:bodyPr/>
          <a:lstStyle/>
          <a:p>
            <a:r>
              <a:rPr lang="tr-TR" smtClean="0"/>
              <a:t>Gebze Teknik Üniversitesi - 2020 </a:t>
            </a:r>
            <a:endParaRPr lang="tr-TR"/>
          </a:p>
        </p:txBody>
      </p:sp>
      <p:sp>
        <p:nvSpPr>
          <p:cNvPr id="5" name="Slide Number Placeholder 4"/>
          <p:cNvSpPr>
            <a:spLocks noGrp="1"/>
          </p:cNvSpPr>
          <p:nvPr>
            <p:ph type="sldNum" sz="quarter" idx="12"/>
          </p:nvPr>
        </p:nvSpPr>
        <p:spPr/>
        <p:txBody>
          <a:bodyPr/>
          <a:lstStyle/>
          <a:p>
            <a:fld id="{A5F7F058-EDE0-4C56-8844-2AD7E3486D6E}" type="slidenum">
              <a:rPr lang="tr-TR" smtClean="0"/>
              <a:t>12</a:t>
            </a:fld>
            <a:endParaRPr lang="tr-TR"/>
          </a:p>
        </p:txBody>
      </p:sp>
    </p:spTree>
    <p:extLst>
      <p:ext uri="{BB962C8B-B14F-4D97-AF65-F5344CB8AC3E}">
        <p14:creationId xmlns:p14="http://schemas.microsoft.com/office/powerpoint/2010/main" val="257233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chemeClr val="tx1"/>
                </a:solidFill>
              </a:rPr>
              <a:t>Referanslar</a:t>
            </a:r>
            <a:endParaRPr lang="tr-TR" dirty="0">
              <a:solidFill>
                <a:schemeClr val="tx1"/>
              </a:solidFill>
            </a:endParaRP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13</a:t>
            </a:fld>
            <a:endParaRPr lang="tr-TR"/>
          </a:p>
        </p:txBody>
      </p:sp>
      <p:sp>
        <p:nvSpPr>
          <p:cNvPr id="3" name="Rectangle 2"/>
          <p:cNvSpPr/>
          <p:nvPr/>
        </p:nvSpPr>
        <p:spPr>
          <a:xfrm>
            <a:off x="859809" y="1774209"/>
            <a:ext cx="8270543" cy="3139321"/>
          </a:xfrm>
          <a:prstGeom prst="rect">
            <a:avLst/>
          </a:prstGeom>
        </p:spPr>
        <p:txBody>
          <a:bodyPr wrap="square">
            <a:spAutoFit/>
          </a:bodyPr>
          <a:lstStyle/>
          <a:p>
            <a:r>
              <a:rPr lang="tr-TR" dirty="0" smtClean="0">
                <a:solidFill>
                  <a:srgbClr val="000000"/>
                </a:solidFill>
                <a:latin typeface="Times New Roman" panose="02020603050405020304" pitchFamily="18" charset="0"/>
              </a:rPr>
              <a:t>[1] </a:t>
            </a:r>
            <a:r>
              <a:rPr lang="en-US" dirty="0">
                <a:solidFill>
                  <a:srgbClr val="000000"/>
                </a:solidFill>
                <a:latin typeface="Times New Roman" panose="02020603050405020304" pitchFamily="18" charset="0"/>
              </a:rPr>
              <a:t>D2PI: Identifying Malware through Deep Packet Inspection with Deep Learning</a:t>
            </a:r>
          </a:p>
          <a:p>
            <a:r>
              <a:rPr lang="en-US" dirty="0">
                <a:solidFill>
                  <a:srgbClr val="000000"/>
                </a:solidFill>
                <a:latin typeface="Times New Roman" panose="02020603050405020304" pitchFamily="18" charset="0"/>
              </a:rPr>
              <a:t>Ronald Cheng, </a:t>
            </a:r>
            <a:r>
              <a:rPr lang="en-US" dirty="0" smtClean="0">
                <a:solidFill>
                  <a:srgbClr val="000000"/>
                </a:solidFill>
                <a:latin typeface="Times New Roman" panose="02020603050405020304" pitchFamily="18" charset="0"/>
                <a:hlinkClick r:id="rId2"/>
              </a:rPr>
              <a:t>rscheng@cs.umd.edu</a:t>
            </a:r>
            <a:r>
              <a:rPr lang="tr-TR" dirty="0" smtClean="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Gavin </a:t>
            </a:r>
            <a:r>
              <a:rPr lang="en-US" dirty="0">
                <a:solidFill>
                  <a:srgbClr val="000000"/>
                </a:solidFill>
                <a:latin typeface="Times New Roman" panose="02020603050405020304" pitchFamily="18" charset="0"/>
              </a:rPr>
              <a:t>Watson, </a:t>
            </a:r>
            <a:r>
              <a:rPr lang="en-US" dirty="0" smtClean="0">
                <a:solidFill>
                  <a:srgbClr val="000000"/>
                </a:solidFill>
                <a:latin typeface="Times New Roman" panose="02020603050405020304" pitchFamily="18" charset="0"/>
                <a:hlinkClick r:id="rId3"/>
              </a:rPr>
              <a:t>gkwatson@cs.umd.edu</a:t>
            </a:r>
            <a:r>
              <a:rPr lang="tr-TR" dirty="0" smtClean="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University </a:t>
            </a:r>
            <a:r>
              <a:rPr lang="en-US" dirty="0">
                <a:solidFill>
                  <a:srgbClr val="000000"/>
                </a:solidFill>
                <a:latin typeface="Times New Roman" panose="02020603050405020304" pitchFamily="18" charset="0"/>
              </a:rPr>
              <a:t>of Maryland, College </a:t>
            </a:r>
            <a:r>
              <a:rPr lang="en-US" dirty="0" smtClean="0">
                <a:solidFill>
                  <a:srgbClr val="000000"/>
                </a:solidFill>
                <a:latin typeface="Times New Roman" panose="02020603050405020304" pitchFamily="18" charset="0"/>
              </a:rPr>
              <a:t>Park</a:t>
            </a:r>
            <a:r>
              <a:rPr lang="tr-TR" dirty="0" smtClean="0">
                <a:solidFill>
                  <a:srgbClr val="000000"/>
                </a:solidFill>
                <a:latin typeface="Times New Roman" panose="02020603050405020304" pitchFamily="18" charset="0"/>
              </a:rPr>
              <a:t>,2017</a:t>
            </a:r>
          </a:p>
          <a:p>
            <a:endParaRPr lang="tr-TR" dirty="0" smtClean="0">
              <a:solidFill>
                <a:srgbClr val="000000"/>
              </a:solidFill>
              <a:latin typeface="Times New Roman" panose="02020603050405020304" pitchFamily="18" charset="0"/>
            </a:endParaRPr>
          </a:p>
          <a:p>
            <a:r>
              <a:rPr lang="tr-TR" dirty="0" smtClean="0">
                <a:solidFill>
                  <a:srgbClr val="000000"/>
                </a:solidFill>
                <a:latin typeface="Times New Roman" panose="02020603050405020304" pitchFamily="18" charset="0"/>
              </a:rPr>
              <a:t>[2] </a:t>
            </a:r>
            <a:r>
              <a:rPr lang="tr-TR" dirty="0">
                <a:solidFill>
                  <a:srgbClr val="000000"/>
                </a:solidFill>
                <a:latin typeface="Times New Roman" panose="02020603050405020304" pitchFamily="18" charset="0"/>
              </a:rPr>
              <a:t>M. </a:t>
            </a:r>
            <a:r>
              <a:rPr lang="tr-TR" dirty="0" err="1">
                <a:solidFill>
                  <a:srgbClr val="000000"/>
                </a:solidFill>
                <a:latin typeface="Times New Roman" panose="02020603050405020304" pitchFamily="18" charset="0"/>
              </a:rPr>
              <a:t>Lotfollahi</a:t>
            </a:r>
            <a:r>
              <a:rPr lang="tr-TR" dirty="0">
                <a:solidFill>
                  <a:srgbClr val="000000"/>
                </a:solidFill>
                <a:latin typeface="Times New Roman" panose="02020603050405020304" pitchFamily="18" charset="0"/>
              </a:rPr>
              <a:t>, R. </a:t>
            </a:r>
            <a:r>
              <a:rPr lang="tr-TR" dirty="0" err="1">
                <a:solidFill>
                  <a:srgbClr val="000000"/>
                </a:solidFill>
                <a:latin typeface="Times New Roman" panose="02020603050405020304" pitchFamily="18" charset="0"/>
              </a:rPr>
              <a:t>Hossein</a:t>
            </a:r>
            <a:r>
              <a:rPr lang="tr-TR" dirty="0">
                <a:solidFill>
                  <a:srgbClr val="000000"/>
                </a:solidFill>
                <a:latin typeface="Times New Roman" panose="02020603050405020304" pitchFamily="18" charset="0"/>
              </a:rPr>
              <a:t> Zade, M. </a:t>
            </a:r>
            <a:r>
              <a:rPr lang="tr-TR" dirty="0" err="1">
                <a:solidFill>
                  <a:srgbClr val="000000"/>
                </a:solidFill>
                <a:latin typeface="Times New Roman" panose="02020603050405020304" pitchFamily="18" charset="0"/>
              </a:rPr>
              <a:t>Jafari</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Siavoshani</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and</a:t>
            </a:r>
            <a:r>
              <a:rPr lang="tr-TR" dirty="0">
                <a:solidFill>
                  <a:srgbClr val="000000"/>
                </a:solidFill>
                <a:latin typeface="Times New Roman" panose="02020603050405020304" pitchFamily="18" charset="0"/>
              </a:rPr>
              <a:t> M. </a:t>
            </a:r>
            <a:r>
              <a:rPr lang="tr-TR" dirty="0" err="1">
                <a:solidFill>
                  <a:srgbClr val="000000"/>
                </a:solidFill>
                <a:latin typeface="Times New Roman" panose="02020603050405020304" pitchFamily="18" charset="0"/>
              </a:rPr>
              <a:t>Saberian</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Deep</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Packet</a:t>
            </a:r>
            <a:r>
              <a:rPr lang="tr-TR" dirty="0">
                <a:solidFill>
                  <a:srgbClr val="000000"/>
                </a:solidFill>
                <a:latin typeface="Times New Roman" panose="02020603050405020304" pitchFamily="18" charset="0"/>
              </a:rPr>
              <a:t>: A </a:t>
            </a:r>
            <a:r>
              <a:rPr lang="tr-TR" dirty="0" err="1">
                <a:solidFill>
                  <a:srgbClr val="000000"/>
                </a:solidFill>
                <a:latin typeface="Times New Roman" panose="02020603050405020304" pitchFamily="18" charset="0"/>
              </a:rPr>
              <a:t>Novel</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Approach</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For</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Encrypted</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Traffic</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Classification</a:t>
            </a:r>
            <a:r>
              <a:rPr lang="tr-TR" dirty="0">
                <a:solidFill>
                  <a:srgbClr val="000000"/>
                </a:solidFill>
                <a:latin typeface="Times New Roman" panose="02020603050405020304" pitchFamily="18" charset="0"/>
              </a:rPr>
              <a:t> Using </a:t>
            </a:r>
            <a:r>
              <a:rPr lang="tr-TR" dirty="0" err="1">
                <a:solidFill>
                  <a:srgbClr val="000000"/>
                </a:solidFill>
                <a:latin typeface="Times New Roman" panose="02020603050405020304" pitchFamily="18" charset="0"/>
              </a:rPr>
              <a:t>Deep</a:t>
            </a:r>
            <a:r>
              <a:rPr lang="tr-TR" dirty="0">
                <a:solidFill>
                  <a:srgbClr val="000000"/>
                </a:solidFill>
                <a:latin typeface="Times New Roman" panose="02020603050405020304" pitchFamily="18" charset="0"/>
              </a:rPr>
              <a:t> Learning", ARXIV, </a:t>
            </a:r>
            <a:r>
              <a:rPr lang="tr-TR" dirty="0" err="1">
                <a:solidFill>
                  <a:srgbClr val="000000"/>
                </a:solidFill>
                <a:latin typeface="Times New Roman" panose="02020603050405020304" pitchFamily="18" charset="0"/>
              </a:rPr>
              <a:t>vol</a:t>
            </a:r>
            <a:r>
              <a:rPr lang="tr-TR" dirty="0">
                <a:solidFill>
                  <a:srgbClr val="000000"/>
                </a:solidFill>
                <a:latin typeface="Times New Roman" panose="02020603050405020304" pitchFamily="18" charset="0"/>
              </a:rPr>
              <a:t>. 1709, </a:t>
            </a:r>
            <a:r>
              <a:rPr lang="tr-TR" dirty="0" err="1">
                <a:solidFill>
                  <a:srgbClr val="000000"/>
                </a:solidFill>
                <a:latin typeface="Times New Roman" panose="02020603050405020304" pitchFamily="18" charset="0"/>
              </a:rPr>
              <a:t>no</a:t>
            </a:r>
            <a:r>
              <a:rPr lang="tr-TR" dirty="0">
                <a:solidFill>
                  <a:srgbClr val="000000"/>
                </a:solidFill>
                <a:latin typeface="Times New Roman" panose="02020603050405020304" pitchFamily="18" charset="0"/>
              </a:rPr>
              <a:t>. 02656, 2017. </a:t>
            </a:r>
            <a:endParaRPr lang="tr-TR" dirty="0" smtClean="0">
              <a:solidFill>
                <a:srgbClr val="000000"/>
              </a:solidFill>
              <a:latin typeface="Times New Roman" panose="02020603050405020304" pitchFamily="18" charset="0"/>
            </a:endParaRPr>
          </a:p>
          <a:p>
            <a:endParaRPr lang="tr-TR"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t>
            </a:r>
            <a:r>
              <a:rPr lang="en-US" dirty="0" smtClean="0">
                <a:solidFill>
                  <a:srgbClr val="000000"/>
                </a:solidFill>
                <a:latin typeface="Times New Roman" panose="02020603050405020304" pitchFamily="18" charset="0"/>
              </a:rPr>
              <a:t>1</a:t>
            </a:r>
            <a:r>
              <a:rPr lang="tr-TR" dirty="0" smtClean="0">
                <a:solidFill>
                  <a:srgbClr val="000000"/>
                </a:solidFill>
                <a:latin typeface="Times New Roman" panose="02020603050405020304" pitchFamily="18" charset="0"/>
              </a:rPr>
              <a:t>3</a:t>
            </a:r>
            <a:r>
              <a:rPr lang="en-US" dirty="0" smtClean="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S. </a:t>
            </a:r>
            <a:r>
              <a:rPr lang="en-US" dirty="0" err="1">
                <a:solidFill>
                  <a:srgbClr val="000000"/>
                </a:solidFill>
                <a:latin typeface="Times New Roman" panose="02020603050405020304" pitchFamily="18" charset="0"/>
              </a:rPr>
              <a:t>Bagui</a:t>
            </a:r>
            <a:r>
              <a:rPr lang="en-US" dirty="0">
                <a:solidFill>
                  <a:srgbClr val="000000"/>
                </a:solidFill>
                <a:latin typeface="Times New Roman" panose="02020603050405020304" pitchFamily="18" charset="0"/>
              </a:rPr>
              <a:t>, X. Fang, E. </a:t>
            </a:r>
            <a:r>
              <a:rPr lang="en-US" dirty="0" err="1">
                <a:solidFill>
                  <a:srgbClr val="000000"/>
                </a:solidFill>
                <a:latin typeface="Times New Roman" panose="02020603050405020304" pitchFamily="18" charset="0"/>
              </a:rPr>
              <a:t>Kalaimannan</a:t>
            </a:r>
            <a:r>
              <a:rPr lang="en-US" dirty="0">
                <a:solidFill>
                  <a:srgbClr val="000000"/>
                </a:solidFill>
                <a:latin typeface="Times New Roman" panose="02020603050405020304" pitchFamily="18" charset="0"/>
              </a:rPr>
              <a:t>, S. C. </a:t>
            </a:r>
            <a:r>
              <a:rPr lang="en-US" dirty="0" err="1">
                <a:solidFill>
                  <a:srgbClr val="000000"/>
                </a:solidFill>
                <a:latin typeface="Times New Roman" panose="02020603050405020304" pitchFamily="18" charset="0"/>
              </a:rPr>
              <a:t>Bagui</a:t>
            </a:r>
            <a:r>
              <a:rPr lang="en-US" dirty="0">
                <a:solidFill>
                  <a:srgbClr val="000000"/>
                </a:solidFill>
                <a:latin typeface="Times New Roman" panose="02020603050405020304" pitchFamily="18" charset="0"/>
              </a:rPr>
              <a:t>, J. Sheehan, Comparison of machine-learning algorithms for classification of </a:t>
            </a:r>
            <a:r>
              <a:rPr lang="en-US" dirty="0" err="1">
                <a:solidFill>
                  <a:srgbClr val="000000"/>
                </a:solidFill>
                <a:latin typeface="Times New Roman" panose="02020603050405020304" pitchFamily="18" charset="0"/>
              </a:rPr>
              <a:t>vpn</a:t>
            </a:r>
            <a:r>
              <a:rPr lang="en-US" dirty="0">
                <a:solidFill>
                  <a:srgbClr val="000000"/>
                </a:solidFill>
                <a:latin typeface="Times New Roman" panose="02020603050405020304" pitchFamily="18" charset="0"/>
              </a:rPr>
              <a:t> network traffic flow using time-related features, Journal of Cyber Security Technology (2017) 1–19. </a:t>
            </a:r>
            <a:endParaRPr lang="tr-TR" dirty="0"/>
          </a:p>
        </p:txBody>
      </p:sp>
    </p:spTree>
    <p:extLst>
      <p:ext uri="{BB962C8B-B14F-4D97-AF65-F5344CB8AC3E}">
        <p14:creationId xmlns:p14="http://schemas.microsoft.com/office/powerpoint/2010/main" val="3507972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chemeClr val="tx1"/>
                </a:solidFill>
              </a:rPr>
              <a:t>İçerik</a:t>
            </a:r>
            <a:endParaRPr lang="tr-TR" dirty="0">
              <a:solidFill>
                <a:schemeClr val="tx1"/>
              </a:solidFill>
            </a:endParaRPr>
          </a:p>
        </p:txBody>
      </p:sp>
      <p:sp>
        <p:nvSpPr>
          <p:cNvPr id="3" name="Content Placeholder 2"/>
          <p:cNvSpPr>
            <a:spLocks noGrp="1"/>
          </p:cNvSpPr>
          <p:nvPr>
            <p:ph idx="1"/>
          </p:nvPr>
        </p:nvSpPr>
        <p:spPr>
          <a:xfrm>
            <a:off x="889344" y="1446663"/>
            <a:ext cx="5873592" cy="4594699"/>
          </a:xfrm>
        </p:spPr>
        <p:txBody>
          <a:bodyPr>
            <a:normAutofit/>
          </a:bodyPr>
          <a:lstStyle/>
          <a:p>
            <a:pPr>
              <a:buClr>
                <a:schemeClr val="tx1"/>
              </a:buClr>
            </a:pPr>
            <a:r>
              <a:rPr lang="tr-TR" sz="2200" dirty="0" smtClean="0"/>
              <a:t>Makale Tanımı ve Kapsamı</a:t>
            </a:r>
          </a:p>
          <a:p>
            <a:pPr marL="0" indent="0">
              <a:buClr>
                <a:schemeClr val="tx1"/>
              </a:buClr>
              <a:buNone/>
            </a:pPr>
            <a:endParaRPr lang="tr-TR" sz="2200" dirty="0" smtClean="0"/>
          </a:p>
          <a:p>
            <a:pPr>
              <a:buClr>
                <a:schemeClr val="tx1"/>
              </a:buClr>
            </a:pPr>
            <a:r>
              <a:rPr lang="tr-TR" sz="2200" dirty="0" smtClean="0"/>
              <a:t>Hangi Probleme Yönelik Geliştirilmiştir?</a:t>
            </a:r>
          </a:p>
          <a:p>
            <a:pPr marL="0" indent="0">
              <a:buClr>
                <a:schemeClr val="tx1"/>
              </a:buClr>
              <a:buNone/>
            </a:pPr>
            <a:endParaRPr lang="tr-TR" sz="2200" dirty="0" smtClean="0"/>
          </a:p>
          <a:p>
            <a:pPr>
              <a:buClr>
                <a:schemeClr val="tx1"/>
              </a:buClr>
            </a:pPr>
            <a:r>
              <a:rPr lang="tr-TR" sz="2200" dirty="0" smtClean="0"/>
              <a:t>Tasarım Detayları</a:t>
            </a:r>
          </a:p>
          <a:p>
            <a:pPr marL="0" indent="0">
              <a:buClr>
                <a:schemeClr val="tx1"/>
              </a:buClr>
              <a:buNone/>
            </a:pPr>
            <a:endParaRPr lang="tr-TR" sz="2200" dirty="0" smtClean="0"/>
          </a:p>
          <a:p>
            <a:pPr>
              <a:buClr>
                <a:schemeClr val="tx1"/>
              </a:buClr>
            </a:pPr>
            <a:r>
              <a:rPr lang="tr-TR" sz="2200" dirty="0" smtClean="0"/>
              <a:t>Sonuçları</a:t>
            </a:r>
          </a:p>
          <a:p>
            <a:pPr marL="0" indent="0">
              <a:buClr>
                <a:schemeClr val="tx1"/>
              </a:buClr>
              <a:buNone/>
            </a:pPr>
            <a:endParaRPr lang="tr-TR" sz="2200" dirty="0" smtClean="0"/>
          </a:p>
          <a:p>
            <a:pPr>
              <a:buClr>
                <a:schemeClr val="tx1"/>
              </a:buClr>
            </a:pPr>
            <a:r>
              <a:rPr lang="tr-TR" sz="2200" dirty="0" smtClean="0"/>
              <a:t>Neler Yapılabilir?</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2</a:t>
            </a:fld>
            <a:endParaRPr lang="tr-TR" dirty="0"/>
          </a:p>
        </p:txBody>
      </p:sp>
    </p:spTree>
    <p:extLst>
      <p:ext uri="{BB962C8B-B14F-4D97-AF65-F5344CB8AC3E}">
        <p14:creationId xmlns:p14="http://schemas.microsoft.com/office/powerpoint/2010/main" val="1789613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chemeClr val="tx1"/>
                </a:solidFill>
              </a:rPr>
              <a:t>Derin Öğrenme Yöntemi ile </a:t>
            </a:r>
            <a:r>
              <a:rPr lang="tr-TR" dirty="0" err="1" smtClean="0">
                <a:solidFill>
                  <a:schemeClr val="tx1"/>
                </a:solidFill>
              </a:rPr>
              <a:t>Malware</a:t>
            </a:r>
            <a:r>
              <a:rPr lang="tr-TR" dirty="0" smtClean="0">
                <a:solidFill>
                  <a:schemeClr val="tx1"/>
                </a:solidFill>
              </a:rPr>
              <a:t> Tespiti</a:t>
            </a:r>
            <a:endParaRPr lang="tr-TR" dirty="0">
              <a:solidFill>
                <a:schemeClr val="tx1"/>
              </a:solidFill>
            </a:endParaRPr>
          </a:p>
        </p:txBody>
      </p:sp>
      <p:sp>
        <p:nvSpPr>
          <p:cNvPr id="3" name="Content Placeholder 2"/>
          <p:cNvSpPr>
            <a:spLocks noGrp="1"/>
          </p:cNvSpPr>
          <p:nvPr>
            <p:ph idx="1"/>
          </p:nvPr>
        </p:nvSpPr>
        <p:spPr>
          <a:xfrm>
            <a:off x="677334" y="1946170"/>
            <a:ext cx="5573341" cy="4095192"/>
          </a:xfrm>
        </p:spPr>
        <p:txBody>
          <a:bodyPr>
            <a:normAutofit/>
          </a:bodyPr>
          <a:lstStyle/>
          <a:p>
            <a:pPr marL="0" indent="0">
              <a:buNone/>
            </a:pPr>
            <a:r>
              <a:rPr lang="tr-TR" sz="2200" dirty="0" smtClean="0"/>
              <a:t>Günümüzde internet kullanımının büyümesi ile saldırganlar ağ üzerinden;</a:t>
            </a:r>
          </a:p>
          <a:p>
            <a:r>
              <a:rPr lang="tr-TR" sz="2200" dirty="0" smtClean="0"/>
              <a:t> bilgisayarlara arka kapı açan zararlı yazılım bulaştırma (</a:t>
            </a:r>
            <a:r>
              <a:rPr lang="tr-TR" sz="2200" dirty="0" err="1" smtClean="0"/>
              <a:t>trojan</a:t>
            </a:r>
            <a:r>
              <a:rPr lang="tr-TR" sz="2200" dirty="0" smtClean="0"/>
              <a:t> </a:t>
            </a:r>
            <a:r>
              <a:rPr lang="tr-TR" sz="2200" dirty="0" err="1" smtClean="0"/>
              <a:t>backdoors</a:t>
            </a:r>
            <a:r>
              <a:rPr lang="tr-TR" sz="2200" dirty="0" smtClean="0"/>
              <a:t>),</a:t>
            </a:r>
          </a:p>
          <a:p>
            <a:r>
              <a:rPr lang="tr-TR" sz="2200" dirty="0" smtClean="0"/>
              <a:t> kredi kartı bilgisi gibi önemli bilgileri çalma, </a:t>
            </a:r>
          </a:p>
          <a:p>
            <a:r>
              <a:rPr lang="tr-TR" sz="2200" dirty="0" smtClean="0"/>
              <a:t>Kullanıcıların kişisel verisini şifreleme ve fidye isteme (</a:t>
            </a:r>
            <a:r>
              <a:rPr lang="tr-TR" sz="2200" dirty="0" err="1" smtClean="0"/>
              <a:t>ransomware</a:t>
            </a:r>
            <a:r>
              <a:rPr lang="tr-TR" sz="2200" dirty="0" smtClean="0"/>
              <a:t>),</a:t>
            </a:r>
          </a:p>
          <a:p>
            <a:pPr marL="0" indent="0">
              <a:buNone/>
            </a:pPr>
            <a:r>
              <a:rPr lang="tr-TR" sz="2200" dirty="0"/>
              <a:t>g</a:t>
            </a:r>
            <a:r>
              <a:rPr lang="tr-TR" sz="2200" dirty="0" smtClean="0"/>
              <a:t>ibi saldırılarda avantaj sağlamışlardır.</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3</a:t>
            </a:fld>
            <a:endParaRPr lang="tr-TR"/>
          </a:p>
        </p:txBody>
      </p:sp>
      <p:pic>
        <p:nvPicPr>
          <p:cNvPr id="6" name="Picture 5"/>
          <p:cNvPicPr>
            <a:picLocks noChangeAspect="1"/>
          </p:cNvPicPr>
          <p:nvPr/>
        </p:nvPicPr>
        <p:blipFill>
          <a:blip r:embed="rId2"/>
          <a:stretch>
            <a:fillRect/>
          </a:stretch>
        </p:blipFill>
        <p:spPr>
          <a:xfrm>
            <a:off x="6509556" y="3785524"/>
            <a:ext cx="2764446" cy="2620963"/>
          </a:xfrm>
          <a:prstGeom prst="rect">
            <a:avLst/>
          </a:prstGeom>
          <a:ln>
            <a:noFill/>
          </a:ln>
          <a:effectLst>
            <a:softEdge rad="112500"/>
          </a:effectLst>
        </p:spPr>
      </p:pic>
      <p:pic>
        <p:nvPicPr>
          <p:cNvPr id="7" name="Picture 6"/>
          <p:cNvPicPr>
            <a:picLocks noChangeAspect="1"/>
          </p:cNvPicPr>
          <p:nvPr/>
        </p:nvPicPr>
        <p:blipFill>
          <a:blip r:embed="rId3"/>
          <a:stretch>
            <a:fillRect/>
          </a:stretch>
        </p:blipFill>
        <p:spPr>
          <a:xfrm>
            <a:off x="6116968" y="1581045"/>
            <a:ext cx="3745667" cy="2029180"/>
          </a:xfrm>
          <a:prstGeom prst="rect">
            <a:avLst/>
          </a:prstGeom>
          <a:ln>
            <a:noFill/>
          </a:ln>
          <a:effectLst>
            <a:softEdge rad="112500"/>
          </a:effectLst>
        </p:spPr>
      </p:pic>
    </p:spTree>
    <p:extLst>
      <p:ext uri="{BB962C8B-B14F-4D97-AF65-F5344CB8AC3E}">
        <p14:creationId xmlns:p14="http://schemas.microsoft.com/office/powerpoint/2010/main" val="1759559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solidFill>
                  <a:schemeClr val="tx1"/>
                </a:solidFill>
              </a:rPr>
              <a:t>Hangi Probleme Yönelik Geliştirilmiştir?</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4</a:t>
            </a:fld>
            <a:endParaRPr lang="tr-TR"/>
          </a:p>
        </p:txBody>
      </p:sp>
      <p:sp>
        <p:nvSpPr>
          <p:cNvPr id="8" name="TextBox 7"/>
          <p:cNvSpPr txBox="1"/>
          <p:nvPr/>
        </p:nvSpPr>
        <p:spPr>
          <a:xfrm>
            <a:off x="956283" y="1768689"/>
            <a:ext cx="8556206" cy="4154984"/>
          </a:xfrm>
          <a:prstGeom prst="rect">
            <a:avLst/>
          </a:prstGeom>
          <a:noFill/>
        </p:spPr>
        <p:txBody>
          <a:bodyPr wrap="square" rtlCol="0">
            <a:spAutoFit/>
          </a:bodyPr>
          <a:lstStyle/>
          <a:p>
            <a:r>
              <a:rPr lang="tr-TR" sz="2200" dirty="0" smtClean="0"/>
              <a:t>Zararlı </a:t>
            </a:r>
            <a:r>
              <a:rPr lang="tr-TR" sz="2200" dirty="0"/>
              <a:t>yazılım analizleri </a:t>
            </a:r>
            <a:r>
              <a:rPr lang="tr-TR" sz="2200" dirty="0" smtClean="0"/>
              <a:t>kurumlarda </a:t>
            </a:r>
            <a:r>
              <a:rPr lang="tr-TR" sz="2200" dirty="0"/>
              <a:t>yaygın olarak vaka durumunda tersine mühendislik, statik kod analizi ile yapılmaktadır</a:t>
            </a:r>
            <a:r>
              <a:rPr lang="tr-TR" sz="2200" dirty="0" smtClean="0"/>
              <a:t>. Bu yöntem çok zaman aldığı için ne yazık ki zararlı yazılımların amacına ulaşmasını engelleyememektedir.</a:t>
            </a:r>
            <a:endParaRPr lang="tr-TR" sz="2200" dirty="0"/>
          </a:p>
          <a:p>
            <a:endParaRPr lang="tr-TR" sz="2200" dirty="0" smtClean="0"/>
          </a:p>
          <a:p>
            <a:r>
              <a:rPr lang="tr-TR" sz="2200" dirty="0" smtClean="0"/>
              <a:t>Bu problem için geliştirilmiş olan Network </a:t>
            </a:r>
            <a:r>
              <a:rPr lang="tr-TR" sz="2200" dirty="0" err="1" smtClean="0"/>
              <a:t>Intrusion</a:t>
            </a:r>
            <a:r>
              <a:rPr lang="tr-TR" sz="2200" dirty="0" smtClean="0"/>
              <a:t> </a:t>
            </a:r>
            <a:r>
              <a:rPr lang="tr-TR" sz="2200" dirty="0" err="1" smtClean="0"/>
              <a:t>Detection</a:t>
            </a:r>
            <a:r>
              <a:rPr lang="tr-TR" sz="2200" dirty="0"/>
              <a:t> </a:t>
            </a:r>
            <a:r>
              <a:rPr lang="tr-TR" sz="2200" dirty="0" smtClean="0"/>
              <a:t>Sistemleri (NIDS) ağı </a:t>
            </a:r>
            <a:r>
              <a:rPr lang="tr-TR" sz="2200" dirty="0" err="1" smtClean="0"/>
              <a:t>real</a:t>
            </a:r>
            <a:r>
              <a:rPr lang="tr-TR" sz="2200" dirty="0" smtClean="0"/>
              <a:t> time olarak tarar ve saldırıları tespit etmeye yardımcı olur. (</a:t>
            </a:r>
            <a:r>
              <a:rPr lang="tr-TR" sz="2200" dirty="0" err="1" smtClean="0"/>
              <a:t>Snort</a:t>
            </a:r>
            <a:r>
              <a:rPr lang="tr-TR" sz="2200" dirty="0" smtClean="0"/>
              <a:t>)</a:t>
            </a:r>
          </a:p>
          <a:p>
            <a:r>
              <a:rPr lang="tr-TR" sz="2200" dirty="0" smtClean="0"/>
              <a:t>Bir ağda zafiyetli servise sahip bilgisayarları manipüle etmek, </a:t>
            </a:r>
            <a:r>
              <a:rPr lang="tr-TR" sz="2200" dirty="0" err="1" smtClean="0"/>
              <a:t>host</a:t>
            </a:r>
            <a:r>
              <a:rPr lang="tr-TR" sz="2200" dirty="0" smtClean="0"/>
              <a:t> tabanlı yetkisiz erişim ve yetki yükseltme saldırıları yapmak isteyen zararlı kişileri tespit eden bu NIDS yapıları </a:t>
            </a:r>
            <a:r>
              <a:rPr lang="tr-TR" sz="2200" dirty="0"/>
              <a:t>yazılım </a:t>
            </a:r>
            <a:r>
              <a:rPr lang="tr-TR" sz="2200" dirty="0" smtClean="0"/>
              <a:t>ve/ve ya  donanım tasarımlarından oluşur. </a:t>
            </a:r>
            <a:endParaRPr lang="tr-TR" sz="2200" dirty="0"/>
          </a:p>
        </p:txBody>
      </p:sp>
    </p:spTree>
    <p:extLst>
      <p:ext uri="{BB962C8B-B14F-4D97-AF65-F5344CB8AC3E}">
        <p14:creationId xmlns:p14="http://schemas.microsoft.com/office/powerpoint/2010/main" val="2112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solidFill>
                  <a:schemeClr val="tx1"/>
                </a:solidFill>
              </a:rPr>
              <a:t>Genel Bilgiler - Çalışmalar</a:t>
            </a:r>
            <a:endParaRPr lang="tr-TR" dirty="0">
              <a:solidFill>
                <a:schemeClr val="tx1"/>
              </a:solidFill>
            </a:endParaRPr>
          </a:p>
        </p:txBody>
      </p:sp>
      <p:sp>
        <p:nvSpPr>
          <p:cNvPr id="3" name="Content Placeholder 2"/>
          <p:cNvSpPr>
            <a:spLocks noGrp="1"/>
          </p:cNvSpPr>
          <p:nvPr>
            <p:ph idx="1"/>
          </p:nvPr>
        </p:nvSpPr>
        <p:spPr>
          <a:xfrm>
            <a:off x="409433" y="1364776"/>
            <a:ext cx="4940489" cy="4789714"/>
          </a:xfrm>
        </p:spPr>
        <p:txBody>
          <a:bodyPr>
            <a:normAutofit lnSpcReduction="10000"/>
          </a:bodyPr>
          <a:lstStyle/>
          <a:p>
            <a:pPr marL="0" indent="0">
              <a:buNone/>
            </a:pPr>
            <a:r>
              <a:rPr lang="tr-TR" sz="2000" dirty="0" smtClean="0"/>
              <a:t>Bu tespit yöntemleri iki kategoride sınıflandırılır. </a:t>
            </a:r>
          </a:p>
          <a:p>
            <a:r>
              <a:rPr lang="tr-TR" sz="2000" dirty="0" smtClean="0"/>
              <a:t>Paket içeriğindeki bilgilerden ve imzalardan denetim yapmak </a:t>
            </a:r>
          </a:p>
          <a:p>
            <a:r>
              <a:rPr lang="tr-TR" sz="2000" dirty="0"/>
              <a:t>Trafikte paket içeriklerini direk olarak tespit yöntemleri ile gözlemlemek (</a:t>
            </a:r>
            <a:r>
              <a:rPr lang="tr-TR" sz="2000" dirty="0" err="1"/>
              <a:t>Dynamic</a:t>
            </a:r>
            <a:r>
              <a:rPr lang="tr-TR" sz="2000" dirty="0"/>
              <a:t> (Çalıştırılır ve </a:t>
            </a:r>
            <a:r>
              <a:rPr lang="tr-TR" sz="2000" dirty="0" err="1"/>
              <a:t>memory’deki</a:t>
            </a:r>
            <a:r>
              <a:rPr lang="tr-TR" sz="2000" dirty="0"/>
              <a:t> durumuna bakılır (</a:t>
            </a:r>
            <a:r>
              <a:rPr lang="tr-TR" sz="2000" dirty="0" err="1"/>
              <a:t>sandbox</a:t>
            </a:r>
            <a:r>
              <a:rPr lang="tr-TR" sz="2000" dirty="0"/>
              <a:t>)) </a:t>
            </a:r>
            <a:r>
              <a:rPr lang="tr-TR" sz="2000" dirty="0" err="1"/>
              <a:t>or</a:t>
            </a:r>
            <a:r>
              <a:rPr lang="tr-TR" sz="2000" dirty="0"/>
              <a:t> </a:t>
            </a:r>
            <a:r>
              <a:rPr lang="tr-TR" sz="2000" dirty="0" err="1"/>
              <a:t>Static</a:t>
            </a:r>
            <a:r>
              <a:rPr lang="tr-TR" sz="2000" dirty="0"/>
              <a:t> (</a:t>
            </a:r>
            <a:r>
              <a:rPr lang="tr-TR" sz="2000" dirty="0" err="1"/>
              <a:t>deep</a:t>
            </a:r>
            <a:r>
              <a:rPr lang="tr-TR" sz="2000" dirty="0"/>
              <a:t> </a:t>
            </a:r>
            <a:r>
              <a:rPr lang="tr-TR" sz="2000" dirty="0" err="1"/>
              <a:t>packet</a:t>
            </a:r>
            <a:r>
              <a:rPr lang="tr-TR" sz="2000" dirty="0"/>
              <a:t> </a:t>
            </a:r>
            <a:r>
              <a:rPr lang="tr-TR" sz="2000" dirty="0" err="1" smtClean="0"/>
              <a:t>inspection</a:t>
            </a:r>
            <a:r>
              <a:rPr lang="tr-TR" sz="2000" dirty="0" smtClean="0"/>
              <a:t> vb</a:t>
            </a:r>
            <a:r>
              <a:rPr lang="tr-TR" sz="2000" dirty="0"/>
              <a:t>.))</a:t>
            </a:r>
          </a:p>
          <a:p>
            <a:endParaRPr lang="tr-TR" sz="2000" dirty="0"/>
          </a:p>
          <a:p>
            <a:r>
              <a:rPr lang="tr-TR" sz="2000" dirty="0" smtClean="0"/>
              <a:t>Video:  </a:t>
            </a:r>
            <a:r>
              <a:rPr lang="en-US" dirty="0" smtClean="0"/>
              <a:t>IDS </a:t>
            </a:r>
            <a:r>
              <a:rPr lang="en-US" dirty="0"/>
              <a:t>- SIGNATURE based IDS Vs BEHAVIOR (Anomaly) based IDS</a:t>
            </a:r>
          </a:p>
          <a:p>
            <a:pPr marL="0" indent="0">
              <a:buNone/>
            </a:pPr>
            <a:r>
              <a:rPr lang="tr-TR" sz="2000" b="1" dirty="0" smtClean="0">
                <a:solidFill>
                  <a:schemeClr val="tx1"/>
                </a:solidFill>
                <a:hlinkClick r:id="rId2"/>
              </a:rPr>
              <a:t>https</a:t>
            </a:r>
            <a:r>
              <a:rPr lang="tr-TR" sz="2000" b="1" dirty="0">
                <a:solidFill>
                  <a:schemeClr val="tx1"/>
                </a:solidFill>
                <a:hlinkClick r:id="rId2"/>
              </a:rPr>
              <a:t>://www.youtube.com/watch?v=dvDcwHPoD9w</a:t>
            </a:r>
            <a:endParaRPr lang="tr-TR" sz="2000" b="1" dirty="0" smtClean="0">
              <a:solidFill>
                <a:schemeClr val="tx1"/>
              </a:solidFill>
            </a:endParaRP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5</a:t>
            </a:fld>
            <a:endParaRPr lang="tr-T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922" y="1710075"/>
            <a:ext cx="6626578" cy="3727450"/>
          </a:xfrm>
          <a:prstGeom prst="rect">
            <a:avLst/>
          </a:prstGeom>
        </p:spPr>
      </p:pic>
    </p:spTree>
    <p:extLst>
      <p:ext uri="{BB962C8B-B14F-4D97-AF65-F5344CB8AC3E}">
        <p14:creationId xmlns:p14="http://schemas.microsoft.com/office/powerpoint/2010/main" val="198780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1320800"/>
          </a:xfrm>
        </p:spPr>
        <p:txBody>
          <a:bodyPr/>
          <a:lstStyle/>
          <a:p>
            <a:pPr algn="ctr"/>
            <a:r>
              <a:rPr lang="tr-TR" dirty="0">
                <a:solidFill>
                  <a:schemeClr val="tx1"/>
                </a:solidFill>
              </a:rPr>
              <a:t>Tasarım Detayları</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6</a:t>
            </a:fld>
            <a:endParaRPr lang="tr-TR"/>
          </a:p>
        </p:txBody>
      </p:sp>
      <p:sp>
        <p:nvSpPr>
          <p:cNvPr id="8" name="TextBox 7"/>
          <p:cNvSpPr txBox="1"/>
          <p:nvPr/>
        </p:nvSpPr>
        <p:spPr>
          <a:xfrm>
            <a:off x="677334" y="1078931"/>
            <a:ext cx="9129413" cy="7879080"/>
          </a:xfrm>
          <a:prstGeom prst="rect">
            <a:avLst/>
          </a:prstGeom>
          <a:noFill/>
        </p:spPr>
        <p:txBody>
          <a:bodyPr wrap="square" rtlCol="0">
            <a:spAutoFit/>
          </a:bodyPr>
          <a:lstStyle/>
          <a:p>
            <a:r>
              <a:rPr lang="tr-TR" sz="2200" dirty="0" smtClean="0"/>
              <a:t>Tüm bu yöntemler bilinen zararlıları tanımakta iyidirler fakat 0-day(henüz bilinmeyen) saldırıları tanımakta başarısızdırlar. </a:t>
            </a:r>
          </a:p>
          <a:p>
            <a:endParaRPr lang="tr-TR" sz="2200" dirty="0"/>
          </a:p>
          <a:p>
            <a:r>
              <a:rPr lang="tr-TR" sz="2200" i="1" dirty="0" smtClean="0"/>
              <a:t>«Bu </a:t>
            </a:r>
            <a:r>
              <a:rPr lang="tr-TR" sz="2200" i="1" dirty="0"/>
              <a:t>makalede </a:t>
            </a:r>
            <a:r>
              <a:rPr lang="tr-TR" sz="2200" i="1" dirty="0" smtClean="0"/>
              <a:t>ne </a:t>
            </a:r>
            <a:r>
              <a:rPr lang="tr-TR" sz="2200" i="1" dirty="0" err="1" smtClean="0"/>
              <a:t>malware</a:t>
            </a:r>
            <a:r>
              <a:rPr lang="tr-TR" sz="2200" i="1" dirty="0" smtClean="0"/>
              <a:t> operasyonlarının hakkında ön bilgiye sahip olmasına gerek olan ne de ağdan </a:t>
            </a:r>
            <a:r>
              <a:rPr lang="tr-TR" sz="2200" i="1" dirty="0" err="1" smtClean="0"/>
              <a:t>featureları</a:t>
            </a:r>
            <a:r>
              <a:rPr lang="tr-TR" sz="2200" i="1" dirty="0" smtClean="0"/>
              <a:t> </a:t>
            </a:r>
            <a:r>
              <a:rPr lang="tr-TR" sz="2200" i="1" dirty="0" err="1" smtClean="0"/>
              <a:t>extract</a:t>
            </a:r>
            <a:r>
              <a:rPr lang="tr-TR" sz="2200" i="1" dirty="0" smtClean="0"/>
              <a:t> eden </a:t>
            </a:r>
            <a:r>
              <a:rPr lang="tr-TR" sz="2200" i="1" dirty="0" err="1" smtClean="0"/>
              <a:t>Convolutional</a:t>
            </a:r>
            <a:r>
              <a:rPr lang="tr-TR" sz="2200" i="1" dirty="0" smtClean="0"/>
              <a:t> </a:t>
            </a:r>
            <a:r>
              <a:rPr lang="tr-TR" sz="2200" i="1" dirty="0" err="1"/>
              <a:t>Neural</a:t>
            </a:r>
            <a:r>
              <a:rPr lang="tr-TR" sz="2200" i="1" dirty="0"/>
              <a:t> Network (CNN</a:t>
            </a:r>
            <a:r>
              <a:rPr lang="tr-TR" sz="2200" i="1" dirty="0" smtClean="0"/>
              <a:t>) kullanılan </a:t>
            </a:r>
            <a:r>
              <a:rPr lang="tr-TR" sz="2200" i="1" dirty="0"/>
              <a:t>yeni bir yaklaşım öne sürülmektedir. </a:t>
            </a:r>
            <a:r>
              <a:rPr lang="tr-TR" sz="2200" i="1" dirty="0" smtClean="0"/>
              <a:t>Çünkü </a:t>
            </a:r>
            <a:r>
              <a:rPr lang="tr-TR" sz="2200" i="1" dirty="0" err="1" smtClean="0"/>
              <a:t>featureları</a:t>
            </a:r>
            <a:r>
              <a:rPr lang="tr-TR" sz="2200" i="1" dirty="0" smtClean="0"/>
              <a:t> otomatik öğrenmektedir.»</a:t>
            </a:r>
          </a:p>
          <a:p>
            <a:endParaRPr lang="tr-TR" sz="2200" u="sng" dirty="0" smtClean="0"/>
          </a:p>
          <a:p>
            <a:r>
              <a:rPr lang="tr-TR" sz="2200" dirty="0" smtClean="0"/>
              <a:t>Bu yöntem hem daha az maliyetlidir hem de yeni </a:t>
            </a:r>
            <a:r>
              <a:rPr lang="tr-TR" sz="2200" dirty="0"/>
              <a:t>zararlı </a:t>
            </a:r>
            <a:r>
              <a:rPr lang="tr-TR" sz="2200" dirty="0" smtClean="0"/>
              <a:t>yazılımları tespit etmekte daha beceriklidir. Her yeni zararlı yazılım bulduğunda tekrar birkaç saat içinde kendini </a:t>
            </a:r>
            <a:r>
              <a:rPr lang="tr-TR" sz="2200" dirty="0" err="1" smtClean="0"/>
              <a:t>train</a:t>
            </a:r>
            <a:r>
              <a:rPr lang="tr-TR" sz="2200" dirty="0" smtClean="0"/>
              <a:t> eder. Fakat yöntemimiz çok gelişmiş değildir, ileriki çalışmalarda olacağını düşünüyoruz.</a:t>
            </a:r>
          </a:p>
          <a:p>
            <a:endParaRPr lang="tr-TR" sz="2200" dirty="0"/>
          </a:p>
          <a:p>
            <a:r>
              <a:rPr lang="tr-TR" sz="2200" dirty="0" smtClean="0"/>
              <a:t>Bilgi: Bu makaledeki yönteme en yakın bir başka çalışma da VPN trafiği üzerinden zararlı </a:t>
            </a:r>
            <a:r>
              <a:rPr lang="tr-TR" sz="2200" dirty="0" err="1" smtClean="0"/>
              <a:t>Url</a:t>
            </a:r>
            <a:r>
              <a:rPr lang="tr-TR" sz="2200" dirty="0" smtClean="0"/>
              <a:t> </a:t>
            </a:r>
            <a:r>
              <a:rPr lang="tr-TR" sz="2200" dirty="0" err="1" smtClean="0"/>
              <a:t>leri</a:t>
            </a:r>
            <a:r>
              <a:rPr lang="tr-TR" sz="2200" dirty="0" smtClean="0"/>
              <a:t> CNN ile tanıyan </a:t>
            </a:r>
            <a:r>
              <a:rPr lang="tr-TR" sz="2200" dirty="0" err="1" smtClean="0"/>
              <a:t>Lotfollahi</a:t>
            </a:r>
            <a:r>
              <a:rPr lang="tr-TR" sz="2200" dirty="0" smtClean="0"/>
              <a:t> </a:t>
            </a:r>
            <a:r>
              <a:rPr lang="tr-TR" sz="2200" dirty="0"/>
              <a:t>ve ark. </a:t>
            </a:r>
            <a:r>
              <a:rPr lang="tr-TR" sz="2200" dirty="0" smtClean="0"/>
              <a:t>[</a:t>
            </a:r>
            <a:r>
              <a:rPr lang="tr-TR" sz="2200" dirty="0"/>
              <a:t>2</a:t>
            </a:r>
            <a:r>
              <a:rPr lang="tr-TR" sz="2200" dirty="0" smtClean="0"/>
              <a:t>] [</a:t>
            </a:r>
            <a:r>
              <a:rPr lang="tr-TR" sz="2200" dirty="0"/>
              <a:t>3</a:t>
            </a:r>
            <a:r>
              <a:rPr lang="tr-TR" sz="2200" dirty="0" smtClean="0"/>
              <a:t>]</a:t>
            </a:r>
          </a:p>
          <a:p>
            <a:r>
              <a:rPr lang="tr-TR" sz="2200" dirty="0" smtClean="0"/>
              <a:t>Bu makaledeki sonuç güven vermiştir.</a:t>
            </a:r>
            <a:endParaRPr lang="tr-TR" sz="2200" dirty="0"/>
          </a:p>
          <a:p>
            <a:endParaRPr lang="tr-TR" sz="2200" u="sng" dirty="0" smtClean="0"/>
          </a:p>
          <a:p>
            <a:endParaRPr lang="tr-TR" sz="2200" u="sng" dirty="0"/>
          </a:p>
          <a:p>
            <a:endParaRPr lang="tr-TR" sz="2200" u="sng" dirty="0" smtClean="0"/>
          </a:p>
          <a:p>
            <a:endParaRPr lang="tr-TR" sz="2200" u="sng" dirty="0"/>
          </a:p>
          <a:p>
            <a:endParaRPr lang="tr-TR" sz="2200" u="sng" dirty="0" smtClean="0"/>
          </a:p>
          <a:p>
            <a:endParaRPr lang="tr-TR" sz="2200" u="sng" dirty="0"/>
          </a:p>
          <a:p>
            <a:endParaRPr lang="tr-TR" sz="2200" u="sng" dirty="0"/>
          </a:p>
        </p:txBody>
      </p:sp>
    </p:spTree>
    <p:extLst>
      <p:ext uri="{BB962C8B-B14F-4D97-AF65-F5344CB8AC3E}">
        <p14:creationId xmlns:p14="http://schemas.microsoft.com/office/powerpoint/2010/main" val="1974064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7</a:t>
            </a:fld>
            <a:endParaRPr lang="tr-TR"/>
          </a:p>
        </p:txBody>
      </p:sp>
      <p:pic>
        <p:nvPicPr>
          <p:cNvPr id="3" name="Picture 2"/>
          <p:cNvPicPr>
            <a:picLocks noChangeAspect="1"/>
          </p:cNvPicPr>
          <p:nvPr/>
        </p:nvPicPr>
        <p:blipFill>
          <a:blip r:embed="rId2"/>
          <a:stretch>
            <a:fillRect/>
          </a:stretch>
        </p:blipFill>
        <p:spPr>
          <a:xfrm>
            <a:off x="186020" y="538520"/>
            <a:ext cx="11418991" cy="5867967"/>
          </a:xfrm>
          <a:prstGeom prst="rect">
            <a:avLst/>
          </a:prstGeom>
        </p:spPr>
      </p:pic>
      <p:sp>
        <p:nvSpPr>
          <p:cNvPr id="9" name="TextBox 8"/>
          <p:cNvSpPr txBox="1"/>
          <p:nvPr/>
        </p:nvSpPr>
        <p:spPr>
          <a:xfrm>
            <a:off x="6118114" y="3287837"/>
            <a:ext cx="2076209" cy="646331"/>
          </a:xfrm>
          <a:prstGeom prst="rect">
            <a:avLst/>
          </a:prstGeom>
          <a:noFill/>
        </p:spPr>
        <p:txBody>
          <a:bodyPr wrap="none" rtlCol="0">
            <a:spAutoFit/>
          </a:bodyPr>
          <a:lstStyle/>
          <a:p>
            <a:r>
              <a:rPr lang="tr-TR" dirty="0" smtClean="0">
                <a:solidFill>
                  <a:srgbClr val="000000"/>
                </a:solidFill>
                <a:latin typeface="Times New Roman" panose="02020603050405020304" pitchFamily="18" charset="0"/>
              </a:rPr>
              <a:t>4 </a:t>
            </a:r>
            <a:r>
              <a:rPr lang="tr-TR" dirty="0" err="1" smtClean="0">
                <a:solidFill>
                  <a:srgbClr val="000000"/>
                </a:solidFill>
                <a:latin typeface="Times New Roman" panose="02020603050405020304" pitchFamily="18" charset="0"/>
              </a:rPr>
              <a:t>convolutional</a:t>
            </a:r>
            <a:r>
              <a:rPr lang="tr-TR" dirty="0" smtClean="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and</a:t>
            </a:r>
            <a:r>
              <a:rPr lang="tr-TR" dirty="0">
                <a:solidFill>
                  <a:srgbClr val="000000"/>
                </a:solidFill>
                <a:latin typeface="Times New Roman" panose="02020603050405020304" pitchFamily="18" charset="0"/>
              </a:rPr>
              <a:t> </a:t>
            </a:r>
            <a:endParaRPr lang="tr-TR" dirty="0" smtClean="0">
              <a:solidFill>
                <a:srgbClr val="000000"/>
              </a:solidFill>
              <a:latin typeface="Times New Roman" panose="02020603050405020304" pitchFamily="18" charset="0"/>
            </a:endParaRPr>
          </a:p>
          <a:p>
            <a:r>
              <a:rPr lang="tr-TR" dirty="0" err="1" smtClean="0">
                <a:solidFill>
                  <a:srgbClr val="000000"/>
                </a:solidFill>
                <a:latin typeface="Times New Roman" panose="02020603050405020304" pitchFamily="18" charset="0"/>
              </a:rPr>
              <a:t>pooling</a:t>
            </a:r>
            <a:r>
              <a:rPr lang="tr-TR" dirty="0" smtClean="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layers</a:t>
            </a:r>
            <a:r>
              <a:rPr lang="tr-TR" dirty="0">
                <a:solidFill>
                  <a:srgbClr val="000000"/>
                </a:solidFill>
                <a:latin typeface="Times New Roman" panose="02020603050405020304" pitchFamily="18" charset="0"/>
              </a:rPr>
              <a:t> </a:t>
            </a:r>
            <a:endParaRPr lang="tr-TR" dirty="0"/>
          </a:p>
        </p:txBody>
      </p:sp>
      <p:sp>
        <p:nvSpPr>
          <p:cNvPr id="10" name="Rectangle 9"/>
          <p:cNvSpPr/>
          <p:nvPr/>
        </p:nvSpPr>
        <p:spPr>
          <a:xfrm>
            <a:off x="9450783" y="3776595"/>
            <a:ext cx="2154228" cy="646331"/>
          </a:xfrm>
          <a:prstGeom prst="rect">
            <a:avLst/>
          </a:prstGeom>
        </p:spPr>
        <p:txBody>
          <a:bodyPr wrap="square">
            <a:spAutoFit/>
          </a:bodyPr>
          <a:lstStyle/>
          <a:p>
            <a:r>
              <a:rPr lang="tr-TR" dirty="0" smtClean="0">
                <a:solidFill>
                  <a:srgbClr val="000000"/>
                </a:solidFill>
                <a:latin typeface="Times New Roman" panose="02020603050405020304" pitchFamily="18" charset="0"/>
              </a:rPr>
              <a:t>2 </a:t>
            </a:r>
            <a:r>
              <a:rPr lang="tr-TR" dirty="0" err="1">
                <a:solidFill>
                  <a:srgbClr val="000000"/>
                </a:solidFill>
                <a:latin typeface="Times New Roman" panose="02020603050405020304" pitchFamily="18" charset="0"/>
              </a:rPr>
              <a:t>classification</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softmax</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layer</a:t>
            </a:r>
            <a:r>
              <a:rPr lang="tr-TR" dirty="0">
                <a:solidFill>
                  <a:srgbClr val="000000"/>
                </a:solidFill>
                <a:latin typeface="Times New Roman" panose="02020603050405020304" pitchFamily="18" charset="0"/>
              </a:rPr>
              <a:t> </a:t>
            </a:r>
            <a:endParaRPr lang="tr-TR" dirty="0"/>
          </a:p>
        </p:txBody>
      </p:sp>
    </p:spTree>
    <p:extLst>
      <p:ext uri="{BB962C8B-B14F-4D97-AF65-F5344CB8AC3E}">
        <p14:creationId xmlns:p14="http://schemas.microsoft.com/office/powerpoint/2010/main" val="427081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1320800"/>
          </a:xfrm>
        </p:spPr>
        <p:txBody>
          <a:bodyPr/>
          <a:lstStyle/>
          <a:p>
            <a:pPr algn="ctr"/>
            <a:r>
              <a:rPr lang="tr-TR" dirty="0">
                <a:solidFill>
                  <a:schemeClr val="tx1"/>
                </a:solidFill>
              </a:rPr>
              <a:t>Tasarım Detayları</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8</a:t>
            </a:fld>
            <a:endParaRPr lang="tr-TR"/>
          </a:p>
        </p:txBody>
      </p:sp>
      <p:sp>
        <p:nvSpPr>
          <p:cNvPr id="8" name="TextBox 7"/>
          <p:cNvSpPr txBox="1"/>
          <p:nvPr/>
        </p:nvSpPr>
        <p:spPr>
          <a:xfrm>
            <a:off x="677334" y="1174465"/>
            <a:ext cx="9129413" cy="5847755"/>
          </a:xfrm>
          <a:prstGeom prst="rect">
            <a:avLst/>
          </a:prstGeom>
          <a:noFill/>
        </p:spPr>
        <p:txBody>
          <a:bodyPr wrap="square" rtlCol="0">
            <a:spAutoFit/>
          </a:bodyPr>
          <a:lstStyle/>
          <a:p>
            <a:r>
              <a:rPr lang="tr-TR" sz="2200" dirty="0" smtClean="0"/>
              <a:t>Bir önceki slaytta görülen tasarımın hepsi </a:t>
            </a:r>
            <a:r>
              <a:rPr lang="tr-TR" sz="2200" dirty="0" err="1"/>
              <a:t>Tensorflow'un</a:t>
            </a:r>
            <a:r>
              <a:rPr lang="tr-TR" sz="2200" dirty="0"/>
              <a:t> üstündeki </a:t>
            </a:r>
            <a:r>
              <a:rPr lang="tr-TR" sz="2200" dirty="0" err="1"/>
              <a:t>Keras</a:t>
            </a:r>
            <a:r>
              <a:rPr lang="tr-TR" sz="2200" dirty="0"/>
              <a:t> kütüphanesi aracılığıyla </a:t>
            </a:r>
            <a:r>
              <a:rPr lang="tr-TR" sz="2200" dirty="0" err="1"/>
              <a:t>Python'da</a:t>
            </a:r>
            <a:r>
              <a:rPr lang="tr-TR" sz="2200" dirty="0"/>
              <a:t> </a:t>
            </a:r>
            <a:r>
              <a:rPr lang="tr-TR" sz="2200" dirty="0" smtClean="0"/>
              <a:t>programlanmıştır.</a:t>
            </a:r>
          </a:p>
          <a:p>
            <a:r>
              <a:rPr lang="tr-TR" sz="2200" dirty="0"/>
              <a:t>Katman sayısı, </a:t>
            </a:r>
            <a:r>
              <a:rPr lang="tr-TR" sz="2200" dirty="0" err="1" smtClean="0"/>
              <a:t>window</a:t>
            </a:r>
            <a:r>
              <a:rPr lang="tr-TR" sz="2200" dirty="0" smtClean="0"/>
              <a:t> size, </a:t>
            </a:r>
            <a:r>
              <a:rPr lang="tr-TR" sz="2200" dirty="0"/>
              <a:t>çekirdek sayısı, aktivasyon fonksiyonları ve </a:t>
            </a:r>
            <a:r>
              <a:rPr lang="tr-TR" sz="2200" dirty="0" err="1" smtClean="0"/>
              <a:t>pool</a:t>
            </a:r>
            <a:r>
              <a:rPr lang="tr-TR" sz="2200" dirty="0" smtClean="0"/>
              <a:t> </a:t>
            </a:r>
            <a:r>
              <a:rPr lang="tr-TR" sz="2200" dirty="0"/>
              <a:t>katmanı boyutları gibi parametrelerin çoğu, önceki etkili çalışmaların tasarımlarına veya küçük bir veri kümesiyle </a:t>
            </a:r>
            <a:r>
              <a:rPr lang="tr-TR" sz="2200" dirty="0" smtClean="0"/>
              <a:t>yapılan test sonucunda bulunan değerlerdir.</a:t>
            </a:r>
            <a:endParaRPr lang="tr-TR" sz="2200" dirty="0"/>
          </a:p>
          <a:p>
            <a:r>
              <a:rPr lang="tr-TR" sz="2200" dirty="0" smtClean="0"/>
              <a:t>Gömme </a:t>
            </a:r>
            <a:r>
              <a:rPr lang="tr-TR" sz="2200" dirty="0"/>
              <a:t>katmanı, olası 128 ASCII karakterinin her biri için bağlamın bir vektörünü kodlayan 128x128 değerli önceden eğitilmiş bir karakter-karakter matrisidir. Tüm eğitim yükleri üç karakterden oluşan kayan bir bağlam penceresi ile yürütülür ve orta karakteri temsil eden vektöre, pencerede görülen diğer karakterlerin indeksinde ağırlık olarak bir ağırlık verilir. Gömme matrisindeki her vektör daha sonra bir büyüklüğe normalleştirilir. Bu, kelimeler yerine karakterler üzerinde çalışan bir word2vec modeline geçilerek iyileştirilebilecek nispeten basit bir gömme modelidir.</a:t>
            </a:r>
          </a:p>
          <a:p>
            <a:endParaRPr lang="tr-TR" sz="2200" u="sng" dirty="0"/>
          </a:p>
          <a:p>
            <a:endParaRPr lang="tr-TR" sz="2200" u="sng" dirty="0"/>
          </a:p>
        </p:txBody>
      </p:sp>
    </p:spTree>
    <p:extLst>
      <p:ext uri="{BB962C8B-B14F-4D97-AF65-F5344CB8AC3E}">
        <p14:creationId xmlns:p14="http://schemas.microsoft.com/office/powerpoint/2010/main" val="405523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319"/>
            <a:ext cx="8596668" cy="1320800"/>
          </a:xfrm>
        </p:spPr>
        <p:txBody>
          <a:bodyPr/>
          <a:lstStyle/>
          <a:p>
            <a:pPr algn="ctr"/>
            <a:r>
              <a:rPr lang="tr-TR" dirty="0">
                <a:solidFill>
                  <a:schemeClr val="tx1"/>
                </a:solidFill>
              </a:rPr>
              <a:t>Tasarım Detayları</a:t>
            </a:r>
          </a:p>
        </p:txBody>
      </p:sp>
      <p:sp>
        <p:nvSpPr>
          <p:cNvPr id="4" name="Footer Placeholder 3"/>
          <p:cNvSpPr>
            <a:spLocks noGrp="1"/>
          </p:cNvSpPr>
          <p:nvPr>
            <p:ph type="ftr" sz="quarter" idx="11"/>
          </p:nvPr>
        </p:nvSpPr>
        <p:spPr/>
        <p:txBody>
          <a:bodyPr/>
          <a:lstStyle/>
          <a:p>
            <a:r>
              <a:rPr lang="tr-TR" dirty="0" smtClean="0"/>
              <a:t>Gebze Teknik Üniversitesi - 2020 </a:t>
            </a:r>
            <a:endParaRPr lang="tr-TR" dirty="0"/>
          </a:p>
        </p:txBody>
      </p:sp>
      <p:sp>
        <p:nvSpPr>
          <p:cNvPr id="5" name="Slide Number Placeholder 4"/>
          <p:cNvSpPr>
            <a:spLocks noGrp="1"/>
          </p:cNvSpPr>
          <p:nvPr>
            <p:ph type="sldNum" sz="quarter" idx="12"/>
          </p:nvPr>
        </p:nvSpPr>
        <p:spPr/>
        <p:txBody>
          <a:bodyPr/>
          <a:lstStyle/>
          <a:p>
            <a:fld id="{A5F7F058-EDE0-4C56-8844-2AD7E3486D6E}" type="slidenum">
              <a:rPr lang="tr-TR" smtClean="0"/>
              <a:t>9</a:t>
            </a:fld>
            <a:endParaRPr lang="tr-TR"/>
          </a:p>
        </p:txBody>
      </p:sp>
      <p:sp>
        <p:nvSpPr>
          <p:cNvPr id="8" name="TextBox 7"/>
          <p:cNvSpPr txBox="1"/>
          <p:nvPr/>
        </p:nvSpPr>
        <p:spPr>
          <a:xfrm>
            <a:off x="557628" y="2522357"/>
            <a:ext cx="2366593" cy="2800767"/>
          </a:xfrm>
          <a:prstGeom prst="rect">
            <a:avLst/>
          </a:prstGeom>
          <a:noFill/>
        </p:spPr>
        <p:txBody>
          <a:bodyPr wrap="square" rtlCol="0">
            <a:spAutoFit/>
          </a:bodyPr>
          <a:lstStyle/>
          <a:p>
            <a:r>
              <a:rPr lang="tr-TR" sz="2200" dirty="0" smtClean="0"/>
              <a:t>Tasarımlarında sadece TCP paketleri ile çalışmışlardır. Veri seti detayları yanda verilmiştir.</a:t>
            </a:r>
          </a:p>
          <a:p>
            <a:endParaRPr lang="tr-TR"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27" y="1438995"/>
            <a:ext cx="6540849" cy="4967492"/>
          </a:xfrm>
          <a:prstGeom prst="rect">
            <a:avLst/>
          </a:prstGeom>
        </p:spPr>
      </p:pic>
    </p:spTree>
    <p:extLst>
      <p:ext uri="{BB962C8B-B14F-4D97-AF65-F5344CB8AC3E}">
        <p14:creationId xmlns:p14="http://schemas.microsoft.com/office/powerpoint/2010/main" val="3882706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789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İçerik</vt:lpstr>
      <vt:lpstr>Derin Öğrenme Yöntemi ile Malware Tespiti</vt:lpstr>
      <vt:lpstr>Hangi Probleme Yönelik Geliştirilmiştir?</vt:lpstr>
      <vt:lpstr>Genel Bilgiler - Çalışmalar</vt:lpstr>
      <vt:lpstr>Tasarım Detayları</vt:lpstr>
      <vt:lpstr>PowerPoint Presentation</vt:lpstr>
      <vt:lpstr>Tasarım Detayları</vt:lpstr>
      <vt:lpstr>Tasarım Detayları</vt:lpstr>
      <vt:lpstr>Sonuçlar</vt:lpstr>
      <vt:lpstr>Sonuçlar</vt:lpstr>
      <vt:lpstr>PowerPoint Presentation</vt:lpstr>
      <vt:lpstr>Referanslar</vt:lpstr>
    </vt:vector>
  </TitlesOfParts>
  <Company>Garanti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Melek Nurten Yavuz (Garanti Teknoloji)</dc:creator>
  <cp:lastModifiedBy>Melek Nurten Yavuz (Garanti Teknoloji)</cp:lastModifiedBy>
  <cp:revision>151</cp:revision>
  <dcterms:created xsi:type="dcterms:W3CDTF">2020-03-08T09:46:11Z</dcterms:created>
  <dcterms:modified xsi:type="dcterms:W3CDTF">2020-03-08T12:57:39Z</dcterms:modified>
</cp:coreProperties>
</file>