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7" r:id="rId4"/>
    <p:sldId id="289" r:id="rId5"/>
    <p:sldId id="287" r:id="rId6"/>
    <p:sldId id="281" r:id="rId7"/>
    <p:sldId id="294" r:id="rId8"/>
    <p:sldId id="286" r:id="rId9"/>
    <p:sldId id="284" r:id="rId10"/>
    <p:sldId id="292" r:id="rId11"/>
    <p:sldId id="293" r:id="rId12"/>
    <p:sldId id="290" r:id="rId13"/>
    <p:sldId id="295" r:id="rId14"/>
    <p:sldId id="291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z yavuz" initials="dy" lastIdx="0" clrIdx="0">
    <p:extLst>
      <p:ext uri="{19B8F6BF-5375-455C-9EA6-DF929625EA0E}">
        <p15:presenceInfo xmlns:p15="http://schemas.microsoft.com/office/powerpoint/2012/main" userId="60bda673a94bf3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D6"/>
    <a:srgbClr val="580000"/>
    <a:srgbClr val="FFFFCC"/>
    <a:srgbClr val="E08E34"/>
    <a:srgbClr val="050121"/>
    <a:srgbClr val="333333"/>
    <a:srgbClr val="969696"/>
    <a:srgbClr val="DDDDDD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85" autoAdjust="0"/>
    <p:restoredTop sz="94660"/>
  </p:normalViewPr>
  <p:slideViewPr>
    <p:cSldViewPr>
      <p:cViewPr varScale="1">
        <p:scale>
          <a:sx n="66" d="100"/>
          <a:sy n="66" d="100"/>
        </p:scale>
        <p:origin x="7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9B208-A533-4654-B17E-19B96E888CD6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F9321CF0-A0CB-4289-AAD0-5443DA2A49F8}">
      <dgm:prSet phldrT="[Text]"/>
      <dgm:spPr/>
      <dgm:t>
        <a:bodyPr/>
        <a:lstStyle/>
        <a:p>
          <a:r>
            <a:rPr lang="tr-TR" b="1" dirty="0" err="1" smtClean="0"/>
            <a:t>Code</a:t>
          </a:r>
          <a:endParaRPr lang="en-US" b="1" dirty="0"/>
        </a:p>
      </dgm:t>
    </dgm:pt>
    <dgm:pt modelId="{414DD7A1-9433-4A6E-ADA6-027B5C4C7ABD}" type="parTrans" cxnId="{7C8EC9F3-8B20-4C3A-872C-5A3672E012A2}">
      <dgm:prSet/>
      <dgm:spPr/>
      <dgm:t>
        <a:bodyPr/>
        <a:lstStyle/>
        <a:p>
          <a:endParaRPr lang="en-US"/>
        </a:p>
      </dgm:t>
    </dgm:pt>
    <dgm:pt modelId="{21C116A0-E28B-4844-AE23-70215DD9E26C}" type="sibTrans" cxnId="{7C8EC9F3-8B20-4C3A-872C-5A3672E012A2}">
      <dgm:prSet/>
      <dgm:spPr/>
      <dgm:t>
        <a:bodyPr/>
        <a:lstStyle/>
        <a:p>
          <a:endParaRPr lang="en-US"/>
        </a:p>
      </dgm:t>
    </dgm:pt>
    <dgm:pt modelId="{31366FED-1E7E-4FC0-911A-908B8E574F76}">
      <dgm:prSet phldrT="[Text]"/>
      <dgm:spPr/>
      <dgm:t>
        <a:bodyPr/>
        <a:lstStyle/>
        <a:p>
          <a:r>
            <a:rPr lang="tr-TR" b="1" dirty="0" smtClean="0"/>
            <a:t>Data</a:t>
          </a:r>
          <a:endParaRPr lang="en-US" b="1" dirty="0"/>
        </a:p>
      </dgm:t>
    </dgm:pt>
    <dgm:pt modelId="{47B3F74B-8719-4716-9B85-51F86E375400}" type="parTrans" cxnId="{6637AFE6-975C-44E2-974F-749BE99AAC8B}">
      <dgm:prSet/>
      <dgm:spPr/>
      <dgm:t>
        <a:bodyPr/>
        <a:lstStyle/>
        <a:p>
          <a:endParaRPr lang="en-US"/>
        </a:p>
      </dgm:t>
    </dgm:pt>
    <dgm:pt modelId="{E4E9E022-A8BF-4904-8C56-D0E8BAD8ECD8}" type="sibTrans" cxnId="{6637AFE6-975C-44E2-974F-749BE99AAC8B}">
      <dgm:prSet/>
      <dgm:spPr/>
      <dgm:t>
        <a:bodyPr/>
        <a:lstStyle/>
        <a:p>
          <a:endParaRPr lang="en-US"/>
        </a:p>
      </dgm:t>
    </dgm:pt>
    <dgm:pt modelId="{2C3D9254-918B-4E85-885F-0EF0558E2A7C}">
      <dgm:prSet phldrT="[Text]"/>
      <dgm:spPr/>
      <dgm:t>
        <a:bodyPr/>
        <a:lstStyle/>
        <a:p>
          <a:r>
            <a:rPr lang="tr-TR" dirty="0" err="1" smtClean="0"/>
            <a:t>Miss</a:t>
          </a:r>
          <a:r>
            <a:rPr lang="tr-TR" dirty="0" smtClean="0"/>
            <a:t> data</a:t>
          </a:r>
          <a:endParaRPr lang="en-US" dirty="0"/>
        </a:p>
      </dgm:t>
    </dgm:pt>
    <dgm:pt modelId="{BCB0F225-9DB8-4429-9E78-1F9D5DE2AD66}" type="sibTrans" cxnId="{F09BB978-F759-4FC8-BA15-8CB2FFBFB711}">
      <dgm:prSet/>
      <dgm:spPr/>
      <dgm:t>
        <a:bodyPr/>
        <a:lstStyle/>
        <a:p>
          <a:endParaRPr lang="en-US"/>
        </a:p>
      </dgm:t>
    </dgm:pt>
    <dgm:pt modelId="{95962FEF-B5F1-461D-BE90-789B5BF471E7}" type="parTrans" cxnId="{F09BB978-F759-4FC8-BA15-8CB2FFBFB711}">
      <dgm:prSet/>
      <dgm:spPr/>
      <dgm:t>
        <a:bodyPr/>
        <a:lstStyle/>
        <a:p>
          <a:endParaRPr lang="en-US"/>
        </a:p>
      </dgm:t>
    </dgm:pt>
    <dgm:pt modelId="{5AAEE0C6-6C22-49E8-9418-37C72A54CFA3}" type="pres">
      <dgm:prSet presAssocID="{AE49B208-A533-4654-B17E-19B96E888C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27047F-E582-4CAE-8413-4B2A30ED8CE4}" type="pres">
      <dgm:prSet presAssocID="{F9321CF0-A0CB-4289-AAD0-5443DA2A49F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3C6F3-1ABE-45DC-8B24-B0E2F679997A}" type="pres">
      <dgm:prSet presAssocID="{F9321CF0-A0CB-4289-AAD0-5443DA2A49F8}" presName="gear1srcNode" presStyleLbl="node1" presStyleIdx="0" presStyleCnt="3"/>
      <dgm:spPr/>
      <dgm:t>
        <a:bodyPr/>
        <a:lstStyle/>
        <a:p>
          <a:endParaRPr lang="en-US"/>
        </a:p>
      </dgm:t>
    </dgm:pt>
    <dgm:pt modelId="{B081AF5B-A55E-4BE6-8180-446927E6FB02}" type="pres">
      <dgm:prSet presAssocID="{F9321CF0-A0CB-4289-AAD0-5443DA2A49F8}" presName="gear1dstNode" presStyleLbl="node1" presStyleIdx="0" presStyleCnt="3"/>
      <dgm:spPr/>
      <dgm:t>
        <a:bodyPr/>
        <a:lstStyle/>
        <a:p>
          <a:endParaRPr lang="en-US"/>
        </a:p>
      </dgm:t>
    </dgm:pt>
    <dgm:pt modelId="{55CD12EC-3A7F-4D75-91A7-D4D7549D2378}" type="pres">
      <dgm:prSet presAssocID="{31366FED-1E7E-4FC0-911A-908B8E574F7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5204D-EAE8-4D43-A90F-67F53013F4B9}" type="pres">
      <dgm:prSet presAssocID="{31366FED-1E7E-4FC0-911A-908B8E574F76}" presName="gear2srcNode" presStyleLbl="node1" presStyleIdx="1" presStyleCnt="3"/>
      <dgm:spPr/>
      <dgm:t>
        <a:bodyPr/>
        <a:lstStyle/>
        <a:p>
          <a:endParaRPr lang="en-US"/>
        </a:p>
      </dgm:t>
    </dgm:pt>
    <dgm:pt modelId="{95090A3D-8657-4487-9D59-D6652934ADBB}" type="pres">
      <dgm:prSet presAssocID="{31366FED-1E7E-4FC0-911A-908B8E574F76}" presName="gear2dstNode" presStyleLbl="node1" presStyleIdx="1" presStyleCnt="3"/>
      <dgm:spPr/>
      <dgm:t>
        <a:bodyPr/>
        <a:lstStyle/>
        <a:p>
          <a:endParaRPr lang="en-US"/>
        </a:p>
      </dgm:t>
    </dgm:pt>
    <dgm:pt modelId="{6B5BD931-6EAA-4B78-AFB6-F25E4541F9EA}" type="pres">
      <dgm:prSet presAssocID="{2C3D9254-918B-4E85-885F-0EF0558E2A7C}" presName="gear3" presStyleLbl="node1" presStyleIdx="2" presStyleCnt="3"/>
      <dgm:spPr/>
      <dgm:t>
        <a:bodyPr/>
        <a:lstStyle/>
        <a:p>
          <a:endParaRPr lang="en-US"/>
        </a:p>
      </dgm:t>
    </dgm:pt>
    <dgm:pt modelId="{2D3E6EB0-12A1-4811-8BC0-57604A9A40F6}" type="pres">
      <dgm:prSet presAssocID="{2C3D9254-918B-4E85-885F-0EF0558E2A7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382-8E03-4B99-BFE4-918F4A04804A}" type="pres">
      <dgm:prSet presAssocID="{2C3D9254-918B-4E85-885F-0EF0558E2A7C}" presName="gear3srcNode" presStyleLbl="node1" presStyleIdx="2" presStyleCnt="3"/>
      <dgm:spPr/>
      <dgm:t>
        <a:bodyPr/>
        <a:lstStyle/>
        <a:p>
          <a:endParaRPr lang="en-US"/>
        </a:p>
      </dgm:t>
    </dgm:pt>
    <dgm:pt modelId="{67FF3390-706D-4289-963F-B4D4C8D5714A}" type="pres">
      <dgm:prSet presAssocID="{2C3D9254-918B-4E85-885F-0EF0558E2A7C}" presName="gear3dstNode" presStyleLbl="node1" presStyleIdx="2" presStyleCnt="3"/>
      <dgm:spPr/>
      <dgm:t>
        <a:bodyPr/>
        <a:lstStyle/>
        <a:p>
          <a:endParaRPr lang="en-US"/>
        </a:p>
      </dgm:t>
    </dgm:pt>
    <dgm:pt modelId="{30CEBA34-5997-4B07-ACAD-B9F5FF72572C}" type="pres">
      <dgm:prSet presAssocID="{21C116A0-E28B-4844-AE23-70215DD9E26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876B90-AE6B-4E56-B2BB-7566BCD333F8}" type="pres">
      <dgm:prSet presAssocID="{E4E9E022-A8BF-4904-8C56-D0E8BAD8ECD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B464068-020E-4343-BCD0-00263F023643}" type="pres">
      <dgm:prSet presAssocID="{BCB0F225-9DB8-4429-9E78-1F9D5DE2AD66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58B7C1D-7B11-4C69-ACFE-09019536EC7E}" type="presOf" srcId="{2C3D9254-918B-4E85-885F-0EF0558E2A7C}" destId="{67FF3390-706D-4289-963F-B4D4C8D5714A}" srcOrd="3" destOrd="0" presId="urn:microsoft.com/office/officeart/2005/8/layout/gear1"/>
    <dgm:cxn modelId="{1AC7A42B-E726-4018-BB66-BF15CB3E2C85}" type="presOf" srcId="{31366FED-1E7E-4FC0-911A-908B8E574F76}" destId="{D755204D-EAE8-4D43-A90F-67F53013F4B9}" srcOrd="1" destOrd="0" presId="urn:microsoft.com/office/officeart/2005/8/layout/gear1"/>
    <dgm:cxn modelId="{736A81F5-22A9-4A3F-8682-723C2052A330}" type="presOf" srcId="{F9321CF0-A0CB-4289-AAD0-5443DA2A49F8}" destId="{B081AF5B-A55E-4BE6-8180-446927E6FB02}" srcOrd="2" destOrd="0" presId="urn:microsoft.com/office/officeart/2005/8/layout/gear1"/>
    <dgm:cxn modelId="{6637AFE6-975C-44E2-974F-749BE99AAC8B}" srcId="{AE49B208-A533-4654-B17E-19B96E888CD6}" destId="{31366FED-1E7E-4FC0-911A-908B8E574F76}" srcOrd="1" destOrd="0" parTransId="{47B3F74B-8719-4716-9B85-51F86E375400}" sibTransId="{E4E9E022-A8BF-4904-8C56-D0E8BAD8ECD8}"/>
    <dgm:cxn modelId="{85BA793F-AC49-4ECE-A0AA-CE72BCAC580B}" type="presOf" srcId="{2C3D9254-918B-4E85-885F-0EF0558E2A7C}" destId="{6B5BD931-6EAA-4B78-AFB6-F25E4541F9EA}" srcOrd="0" destOrd="0" presId="urn:microsoft.com/office/officeart/2005/8/layout/gear1"/>
    <dgm:cxn modelId="{7C8EC9F3-8B20-4C3A-872C-5A3672E012A2}" srcId="{AE49B208-A533-4654-B17E-19B96E888CD6}" destId="{F9321CF0-A0CB-4289-AAD0-5443DA2A49F8}" srcOrd="0" destOrd="0" parTransId="{414DD7A1-9433-4A6E-ADA6-027B5C4C7ABD}" sibTransId="{21C116A0-E28B-4844-AE23-70215DD9E26C}"/>
    <dgm:cxn modelId="{8CDE9C5D-4865-4853-B43E-69F4F73ADF14}" type="presOf" srcId="{BCB0F225-9DB8-4429-9E78-1F9D5DE2AD66}" destId="{CB464068-020E-4343-BCD0-00263F023643}" srcOrd="0" destOrd="0" presId="urn:microsoft.com/office/officeart/2005/8/layout/gear1"/>
    <dgm:cxn modelId="{55750116-734D-489A-A7D9-C37FB4A573A9}" type="presOf" srcId="{F9321CF0-A0CB-4289-AAD0-5443DA2A49F8}" destId="{AE27047F-E582-4CAE-8413-4B2A30ED8CE4}" srcOrd="0" destOrd="0" presId="urn:microsoft.com/office/officeart/2005/8/layout/gear1"/>
    <dgm:cxn modelId="{AEE5B3FF-D5EB-406A-9ECF-456D970E1E4D}" type="presOf" srcId="{AE49B208-A533-4654-B17E-19B96E888CD6}" destId="{5AAEE0C6-6C22-49E8-9418-37C72A54CFA3}" srcOrd="0" destOrd="0" presId="urn:microsoft.com/office/officeart/2005/8/layout/gear1"/>
    <dgm:cxn modelId="{C0AB32A2-330A-46FF-9A57-BAC0F4093956}" type="presOf" srcId="{2C3D9254-918B-4E85-885F-0EF0558E2A7C}" destId="{2D3E6EB0-12A1-4811-8BC0-57604A9A40F6}" srcOrd="1" destOrd="0" presId="urn:microsoft.com/office/officeart/2005/8/layout/gear1"/>
    <dgm:cxn modelId="{F55319CA-8514-4591-99BB-70D1DC5D2775}" type="presOf" srcId="{21C116A0-E28B-4844-AE23-70215DD9E26C}" destId="{30CEBA34-5997-4B07-ACAD-B9F5FF72572C}" srcOrd="0" destOrd="0" presId="urn:microsoft.com/office/officeart/2005/8/layout/gear1"/>
    <dgm:cxn modelId="{E121347C-28BB-481C-B47E-DD784D4CE133}" type="presOf" srcId="{31366FED-1E7E-4FC0-911A-908B8E574F76}" destId="{55CD12EC-3A7F-4D75-91A7-D4D7549D2378}" srcOrd="0" destOrd="0" presId="urn:microsoft.com/office/officeart/2005/8/layout/gear1"/>
    <dgm:cxn modelId="{6BC2F9B5-10BE-4BD3-A645-AB6988217C62}" type="presOf" srcId="{E4E9E022-A8BF-4904-8C56-D0E8BAD8ECD8}" destId="{E0876B90-AE6B-4E56-B2BB-7566BCD333F8}" srcOrd="0" destOrd="0" presId="urn:microsoft.com/office/officeart/2005/8/layout/gear1"/>
    <dgm:cxn modelId="{046216BF-5C32-4DE3-BE5C-571177281F40}" type="presOf" srcId="{31366FED-1E7E-4FC0-911A-908B8E574F76}" destId="{95090A3D-8657-4487-9D59-D6652934ADBB}" srcOrd="2" destOrd="0" presId="urn:microsoft.com/office/officeart/2005/8/layout/gear1"/>
    <dgm:cxn modelId="{31469362-25B8-46BA-AE2A-8B495709E4C1}" type="presOf" srcId="{F9321CF0-A0CB-4289-AAD0-5443DA2A49F8}" destId="{9983C6F3-1ABE-45DC-8B24-B0E2F679997A}" srcOrd="1" destOrd="0" presId="urn:microsoft.com/office/officeart/2005/8/layout/gear1"/>
    <dgm:cxn modelId="{B9579485-AF6B-4E90-8F70-CCA32A9E9268}" type="presOf" srcId="{2C3D9254-918B-4E85-885F-0EF0558E2A7C}" destId="{B2269382-8E03-4B99-BFE4-918F4A04804A}" srcOrd="2" destOrd="0" presId="urn:microsoft.com/office/officeart/2005/8/layout/gear1"/>
    <dgm:cxn modelId="{F09BB978-F759-4FC8-BA15-8CB2FFBFB711}" srcId="{AE49B208-A533-4654-B17E-19B96E888CD6}" destId="{2C3D9254-918B-4E85-885F-0EF0558E2A7C}" srcOrd="2" destOrd="0" parTransId="{95962FEF-B5F1-461D-BE90-789B5BF471E7}" sibTransId="{BCB0F225-9DB8-4429-9E78-1F9D5DE2AD66}"/>
    <dgm:cxn modelId="{A756505A-6B52-4E15-AE0C-5BAB75E3A4F4}" type="presParOf" srcId="{5AAEE0C6-6C22-49E8-9418-37C72A54CFA3}" destId="{AE27047F-E582-4CAE-8413-4B2A30ED8CE4}" srcOrd="0" destOrd="0" presId="urn:microsoft.com/office/officeart/2005/8/layout/gear1"/>
    <dgm:cxn modelId="{B5E86C96-E11B-4327-8EF7-6BE2E5C9539F}" type="presParOf" srcId="{5AAEE0C6-6C22-49E8-9418-37C72A54CFA3}" destId="{9983C6F3-1ABE-45DC-8B24-B0E2F679997A}" srcOrd="1" destOrd="0" presId="urn:microsoft.com/office/officeart/2005/8/layout/gear1"/>
    <dgm:cxn modelId="{A1DE9B90-7C3B-4496-83FC-BA00C61EE1A7}" type="presParOf" srcId="{5AAEE0C6-6C22-49E8-9418-37C72A54CFA3}" destId="{B081AF5B-A55E-4BE6-8180-446927E6FB02}" srcOrd="2" destOrd="0" presId="urn:microsoft.com/office/officeart/2005/8/layout/gear1"/>
    <dgm:cxn modelId="{1EBE592C-AAA7-4956-AC26-83567EB111A0}" type="presParOf" srcId="{5AAEE0C6-6C22-49E8-9418-37C72A54CFA3}" destId="{55CD12EC-3A7F-4D75-91A7-D4D7549D2378}" srcOrd="3" destOrd="0" presId="urn:microsoft.com/office/officeart/2005/8/layout/gear1"/>
    <dgm:cxn modelId="{06AC42C3-3DC4-4F10-96DC-0EB023EE64D7}" type="presParOf" srcId="{5AAEE0C6-6C22-49E8-9418-37C72A54CFA3}" destId="{D755204D-EAE8-4D43-A90F-67F53013F4B9}" srcOrd="4" destOrd="0" presId="urn:microsoft.com/office/officeart/2005/8/layout/gear1"/>
    <dgm:cxn modelId="{A6FBAC63-B635-4C96-8362-9FD2F24BA50A}" type="presParOf" srcId="{5AAEE0C6-6C22-49E8-9418-37C72A54CFA3}" destId="{95090A3D-8657-4487-9D59-D6652934ADBB}" srcOrd="5" destOrd="0" presId="urn:microsoft.com/office/officeart/2005/8/layout/gear1"/>
    <dgm:cxn modelId="{1FF5B70B-705E-4BA6-B810-10E27389A2CC}" type="presParOf" srcId="{5AAEE0C6-6C22-49E8-9418-37C72A54CFA3}" destId="{6B5BD931-6EAA-4B78-AFB6-F25E4541F9EA}" srcOrd="6" destOrd="0" presId="urn:microsoft.com/office/officeart/2005/8/layout/gear1"/>
    <dgm:cxn modelId="{3DCD6039-DAF3-4633-A65D-422771800368}" type="presParOf" srcId="{5AAEE0C6-6C22-49E8-9418-37C72A54CFA3}" destId="{2D3E6EB0-12A1-4811-8BC0-57604A9A40F6}" srcOrd="7" destOrd="0" presId="urn:microsoft.com/office/officeart/2005/8/layout/gear1"/>
    <dgm:cxn modelId="{9B5994F9-F875-4172-BFB2-B05FFDF402CB}" type="presParOf" srcId="{5AAEE0C6-6C22-49E8-9418-37C72A54CFA3}" destId="{B2269382-8E03-4B99-BFE4-918F4A04804A}" srcOrd="8" destOrd="0" presId="urn:microsoft.com/office/officeart/2005/8/layout/gear1"/>
    <dgm:cxn modelId="{A8FF8D79-2146-4596-822F-A108AD93E2CE}" type="presParOf" srcId="{5AAEE0C6-6C22-49E8-9418-37C72A54CFA3}" destId="{67FF3390-706D-4289-963F-B4D4C8D5714A}" srcOrd="9" destOrd="0" presId="urn:microsoft.com/office/officeart/2005/8/layout/gear1"/>
    <dgm:cxn modelId="{DDD264CE-8FDB-469A-8C10-B432694BA887}" type="presParOf" srcId="{5AAEE0C6-6C22-49E8-9418-37C72A54CFA3}" destId="{30CEBA34-5997-4B07-ACAD-B9F5FF72572C}" srcOrd="10" destOrd="0" presId="urn:microsoft.com/office/officeart/2005/8/layout/gear1"/>
    <dgm:cxn modelId="{0D70A416-22CF-4CD0-B38F-31140A1E8667}" type="presParOf" srcId="{5AAEE0C6-6C22-49E8-9418-37C72A54CFA3}" destId="{E0876B90-AE6B-4E56-B2BB-7566BCD333F8}" srcOrd="11" destOrd="0" presId="urn:microsoft.com/office/officeart/2005/8/layout/gear1"/>
    <dgm:cxn modelId="{348EE267-2460-493E-B029-CAB9229E9A12}" type="presParOf" srcId="{5AAEE0C6-6C22-49E8-9418-37C72A54CFA3}" destId="{CB464068-020E-4343-BCD0-00263F02364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047F-E582-4CAE-8413-4B2A30ED8CE4}">
      <dsp:nvSpPr>
        <dsp:cNvPr id="0" name=""/>
        <dsp:cNvSpPr/>
      </dsp:nvSpPr>
      <dsp:spPr>
        <a:xfrm>
          <a:off x="1807309" y="871998"/>
          <a:ext cx="1065775" cy="106577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err="1" smtClean="0"/>
            <a:t>Code</a:t>
          </a:r>
          <a:endParaRPr lang="en-US" sz="1200" b="1" kern="1200" dirty="0"/>
        </a:p>
      </dsp:txBody>
      <dsp:txXfrm>
        <a:off x="2021577" y="1121651"/>
        <a:ext cx="637239" cy="547830"/>
      </dsp:txXfrm>
    </dsp:sp>
    <dsp:sp modelId="{55CD12EC-3A7F-4D75-91A7-D4D7549D2378}">
      <dsp:nvSpPr>
        <dsp:cNvPr id="0" name=""/>
        <dsp:cNvSpPr/>
      </dsp:nvSpPr>
      <dsp:spPr>
        <a:xfrm>
          <a:off x="1187221" y="620087"/>
          <a:ext cx="775109" cy="775109"/>
        </a:xfrm>
        <a:prstGeom prst="gear6">
          <a:avLst/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/>
            <a:t>Data</a:t>
          </a:r>
          <a:endParaRPr lang="en-US" sz="1200" b="1" kern="1200" dirty="0"/>
        </a:p>
      </dsp:txBody>
      <dsp:txXfrm>
        <a:off x="1382357" y="816402"/>
        <a:ext cx="384837" cy="382479"/>
      </dsp:txXfrm>
    </dsp:sp>
    <dsp:sp modelId="{6B5BD931-6EAA-4B78-AFB6-F25E4541F9EA}">
      <dsp:nvSpPr>
        <dsp:cNvPr id="0" name=""/>
        <dsp:cNvSpPr/>
      </dsp:nvSpPr>
      <dsp:spPr>
        <a:xfrm rot="20700000">
          <a:off x="1621362" y="85341"/>
          <a:ext cx="759449" cy="759449"/>
        </a:xfrm>
        <a:prstGeom prst="gear6">
          <a:avLst/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 smtClean="0"/>
            <a:t>Miss</a:t>
          </a:r>
          <a:r>
            <a:rPr lang="tr-TR" sz="1200" kern="1200" dirty="0" smtClean="0"/>
            <a:t> data</a:t>
          </a:r>
          <a:endParaRPr lang="en-US" sz="1200" kern="1200" dirty="0"/>
        </a:p>
      </dsp:txBody>
      <dsp:txXfrm rot="-20700000">
        <a:off x="1787931" y="251910"/>
        <a:ext cx="426310" cy="426310"/>
      </dsp:txXfrm>
    </dsp:sp>
    <dsp:sp modelId="{30CEBA34-5997-4B07-ACAD-B9F5FF72572C}">
      <dsp:nvSpPr>
        <dsp:cNvPr id="0" name=""/>
        <dsp:cNvSpPr/>
      </dsp:nvSpPr>
      <dsp:spPr>
        <a:xfrm>
          <a:off x="1702812" y="723557"/>
          <a:ext cx="1364192" cy="1364192"/>
        </a:xfrm>
        <a:prstGeom prst="circularArrow">
          <a:avLst>
            <a:gd name="adj1" fmla="val 4687"/>
            <a:gd name="adj2" fmla="val 299029"/>
            <a:gd name="adj3" fmla="val 2416086"/>
            <a:gd name="adj4" fmla="val 1609676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76B90-AE6B-4E56-B2BB-7566BCD333F8}">
      <dsp:nvSpPr>
        <dsp:cNvPr id="0" name=""/>
        <dsp:cNvSpPr/>
      </dsp:nvSpPr>
      <dsp:spPr>
        <a:xfrm>
          <a:off x="1049951" y="458269"/>
          <a:ext cx="991171" cy="99117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64068-020E-4343-BCD0-00263F023643}">
      <dsp:nvSpPr>
        <dsp:cNvPr id="0" name=""/>
        <dsp:cNvSpPr/>
      </dsp:nvSpPr>
      <dsp:spPr>
        <a:xfrm>
          <a:off x="1445693" y="-71322"/>
          <a:ext cx="1068682" cy="10686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sz="3600" dirty="0" err="1"/>
              <a:t>Efficient</a:t>
            </a:r>
            <a:r>
              <a:rPr lang="tr-TR" sz="3600" dirty="0"/>
              <a:t> </a:t>
            </a:r>
            <a:r>
              <a:rPr lang="tr-TR" sz="3600" dirty="0" err="1"/>
              <a:t>Scalable</a:t>
            </a:r>
            <a:r>
              <a:rPr lang="tr-TR" sz="3600" dirty="0"/>
              <a:t> </a:t>
            </a:r>
            <a:r>
              <a:rPr lang="tr-TR" sz="3600" dirty="0" err="1"/>
              <a:t>Thread-Safety-Violation</a:t>
            </a:r>
            <a:r>
              <a:rPr lang="tr-TR" sz="3600" dirty="0"/>
              <a:t> </a:t>
            </a:r>
            <a:r>
              <a:rPr lang="tr-TR" sz="3600" dirty="0" err="1"/>
              <a:t>Detection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CSE 513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Melek Nurten YAVUZ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 Advanced Topics in Operating Systems</a:t>
            </a:r>
            <a:endParaRPr lang="tr-TR" altLang="en-US" sz="1800" b="1" dirty="0"/>
          </a:p>
          <a:p>
            <a:pPr eaLnBrk="1" hangingPunct="1">
              <a:lnSpc>
                <a:spcPct val="80000"/>
              </a:lnSpc>
            </a:pPr>
            <a:endParaRPr lang="tr-TR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Aralık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 smtClean="0"/>
              <a:t>Diğer Çalışmalarla Karşılaştırma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61874" y="1077605"/>
            <a:ext cx="77924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/>
              <a:t>Sonuclara</a:t>
            </a:r>
            <a:r>
              <a:rPr lang="tr-TR" sz="2400" dirty="0" smtClean="0"/>
              <a:t> göre en fazla </a:t>
            </a:r>
            <a:r>
              <a:rPr lang="tr-TR" sz="2400" dirty="0" err="1" smtClean="0"/>
              <a:t>bug</a:t>
            </a:r>
            <a:r>
              <a:rPr lang="tr-TR" sz="2400" dirty="0" smtClean="0"/>
              <a:t> tespitini TSVD yapmıştır.</a:t>
            </a:r>
            <a:r>
              <a:rPr lang="tr-TR" sz="2400" dirty="0"/>
              <a:t> </a:t>
            </a:r>
            <a:r>
              <a:rPr lang="tr-TR" sz="2400" dirty="0" smtClean="0"/>
              <a:t>42 </a:t>
            </a:r>
            <a:r>
              <a:rPr lang="tr-TR" sz="2400" dirty="0" err="1" smtClean="0"/>
              <a:t>bug</a:t>
            </a:r>
            <a:r>
              <a:rPr lang="tr-TR" sz="2400" dirty="0" smtClean="0"/>
              <a:t> buldu ve ikinci </a:t>
            </a:r>
            <a:r>
              <a:rPr lang="tr-TR" sz="2400" dirty="0" err="1" smtClean="0"/>
              <a:t>runda</a:t>
            </a:r>
            <a:r>
              <a:rPr lang="tr-TR" sz="2400" dirty="0" smtClean="0"/>
              <a:t> 11 ek </a:t>
            </a:r>
            <a:r>
              <a:rPr lang="tr-TR" sz="2400" dirty="0" err="1" smtClean="0"/>
              <a:t>bug</a:t>
            </a:r>
            <a:r>
              <a:rPr lang="tr-TR" sz="2400" dirty="0" smtClean="0"/>
              <a:t> buldu.</a:t>
            </a:r>
          </a:p>
          <a:p>
            <a:r>
              <a:rPr lang="tr-TR" sz="2400" dirty="0" err="1" smtClean="0"/>
              <a:t>DataCollider</a:t>
            </a:r>
            <a:r>
              <a:rPr lang="tr-TR" sz="2400" dirty="0" smtClean="0"/>
              <a:t> ve </a:t>
            </a:r>
            <a:r>
              <a:rPr lang="tr-TR" sz="2400" dirty="0" err="1" smtClean="0"/>
              <a:t>Dynamic</a:t>
            </a:r>
            <a:r>
              <a:rPr lang="tr-TR" sz="2400" dirty="0" smtClean="0"/>
              <a:t> </a:t>
            </a:r>
            <a:r>
              <a:rPr lang="tr-TR" sz="2400" dirty="0" err="1" smtClean="0"/>
              <a:t>Random</a:t>
            </a:r>
            <a:r>
              <a:rPr lang="tr-TR" sz="2400" dirty="0" smtClean="0"/>
              <a:t> </a:t>
            </a:r>
            <a:r>
              <a:rPr lang="tr-TR" sz="2400" dirty="0" err="1" smtClean="0"/>
              <a:t>ın</a:t>
            </a:r>
            <a:r>
              <a:rPr lang="tr-TR" sz="2400" dirty="0" smtClean="0"/>
              <a:t> TSVD </a:t>
            </a:r>
            <a:r>
              <a:rPr lang="tr-TR" sz="2400" dirty="0" err="1" smtClean="0"/>
              <a:t>yi</a:t>
            </a:r>
            <a:r>
              <a:rPr lang="tr-TR" sz="2400" dirty="0" smtClean="0"/>
              <a:t> </a:t>
            </a:r>
            <a:r>
              <a:rPr lang="tr-TR" sz="2400" dirty="0" err="1" smtClean="0"/>
              <a:t>capasite</a:t>
            </a:r>
            <a:r>
              <a:rPr lang="tr-TR" sz="2400" dirty="0" smtClean="0"/>
              <a:t> olarak yakalayabilmesi için birden fazla çalışması </a:t>
            </a:r>
            <a:r>
              <a:rPr lang="tr-TR" sz="2400" dirty="0" err="1" smtClean="0"/>
              <a:t>gereklidir.Bu</a:t>
            </a:r>
            <a:r>
              <a:rPr lang="tr-TR" sz="2400" dirty="0" smtClean="0"/>
              <a:t> da </a:t>
            </a:r>
            <a:r>
              <a:rPr lang="tr-TR" sz="2400" dirty="0" err="1" smtClean="0"/>
              <a:t>cost</a:t>
            </a:r>
            <a:r>
              <a:rPr lang="tr-TR" sz="2400" dirty="0" smtClean="0"/>
              <a:t> u artırmaktadır. </a:t>
            </a:r>
            <a:r>
              <a:rPr lang="tr-TR" sz="2400" dirty="0" err="1" smtClean="0"/>
              <a:t>Overhead</a:t>
            </a:r>
            <a:r>
              <a:rPr lang="tr-TR" sz="2400" dirty="0" smtClean="0"/>
              <a:t>=time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60" y="3179802"/>
            <a:ext cx="6623888" cy="29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 smtClean="0"/>
              <a:t>Diğer Çalışmalarla Karşılaştırma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3" y="819027"/>
            <a:ext cx="8647497" cy="54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 smtClean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/>
              <a:t>Sonuç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23CFF2F-9704-4679-B335-35BA8628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271587"/>
            <a:ext cx="4400550" cy="492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 smtClean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 smtClean="0"/>
              <a:t>Sorular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1987139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tr-TR" sz="2400" dirty="0" err="1" smtClean="0"/>
              <a:t>Thread</a:t>
            </a:r>
            <a:r>
              <a:rPr lang="tr-TR" sz="2400" dirty="0" smtClean="0"/>
              <a:t> senkronizasyon sağlama operasyonlarından ikisini yazınız.</a:t>
            </a:r>
          </a:p>
          <a:p>
            <a:r>
              <a:rPr lang="tr-TR" sz="2400" dirty="0" smtClean="0"/>
              <a:t>Cevap: </a:t>
            </a:r>
            <a:r>
              <a:rPr lang="tr-TR" sz="2400" dirty="0" err="1" smtClean="0"/>
              <a:t>locks</a:t>
            </a:r>
            <a:r>
              <a:rPr lang="tr-TR" sz="2400" dirty="0" smtClean="0"/>
              <a:t>, </a:t>
            </a:r>
            <a:r>
              <a:rPr lang="tr-TR" sz="2400" dirty="0" err="1" smtClean="0"/>
              <a:t>joins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2)Bir programda senkronizasyon bazlı </a:t>
            </a:r>
            <a:r>
              <a:rPr lang="tr-TR" sz="2400" dirty="0" err="1" smtClean="0"/>
              <a:t>buglar</a:t>
            </a:r>
            <a:r>
              <a:rPr lang="tr-TR" sz="2400" dirty="0" smtClean="0"/>
              <a:t> hangi işlemlerde ortaya çıkabilir, örnek veriniz.</a:t>
            </a:r>
          </a:p>
          <a:p>
            <a:r>
              <a:rPr lang="tr-TR" sz="2400" dirty="0"/>
              <a:t>Cevap</a:t>
            </a:r>
            <a:r>
              <a:rPr lang="tr-TR" sz="2400" dirty="0" smtClean="0"/>
              <a:t>: Okuma / Yazma işlemlerinde</a:t>
            </a:r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</p:txBody>
      </p:sp>
      <p:sp>
        <p:nvSpPr>
          <p:cNvPr id="5" name="Rectangle 4"/>
          <p:cNvSpPr/>
          <p:nvPr/>
        </p:nvSpPr>
        <p:spPr>
          <a:xfrm>
            <a:off x="7162799" y="596661"/>
            <a:ext cx="152313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0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r>
              <a:rPr lang="tr-T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09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 smtClean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4DE01E8-667A-4986-88B4-DBE3C40E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26526"/>
            <a:ext cx="4552950" cy="3004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91111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İçerik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altLang="en-US" sz="2100" kern="1200" dirty="0">
                <a:solidFill>
                  <a:srgbClr val="000000"/>
                </a:solidFill>
              </a:rPr>
              <a:t>Çalışmanın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>
                <a:solidFill>
                  <a:srgbClr val="000000"/>
                </a:solidFill>
              </a:rPr>
              <a:t>Amaç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>
                <a:solidFill>
                  <a:srgbClr val="000000"/>
                </a:solidFill>
              </a:rPr>
              <a:t>ve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>
                <a:solidFill>
                  <a:srgbClr val="000000"/>
                </a:solidFill>
              </a:rPr>
              <a:t>Nedenleri</a:t>
            </a:r>
            <a:endParaRPr lang="en-US" altLang="en-US" sz="2100" kern="1200" dirty="0">
              <a:solidFill>
                <a:srgbClr val="000000"/>
              </a:solidFill>
            </a:endParaRPr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altLang="en-US" sz="2100" kern="1200" dirty="0">
                <a:solidFill>
                  <a:srgbClr val="000000"/>
                </a:solidFill>
              </a:rPr>
              <a:t>Çalışmanın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>
                <a:solidFill>
                  <a:srgbClr val="000000"/>
                </a:solidFill>
              </a:rPr>
              <a:t>Tasarımı</a:t>
            </a: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altLang="en-US" sz="2100" kern="1200" dirty="0">
                <a:solidFill>
                  <a:srgbClr val="000000"/>
                </a:solidFill>
              </a:rPr>
              <a:t>Çalışmanın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 smtClean="0">
                <a:solidFill>
                  <a:srgbClr val="000000"/>
                </a:solidFill>
              </a:rPr>
              <a:t>Gerçeklenmesi</a:t>
            </a:r>
            <a:endParaRPr lang="tr-TR" altLang="en-US" sz="2100" kern="1200" dirty="0" smtClean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tr-TR" altLang="en-US" sz="2100" kern="1200" dirty="0" smtClean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kern="1200" dirty="0" err="1">
                <a:solidFill>
                  <a:srgbClr val="000000"/>
                </a:solidFill>
              </a:rPr>
              <a:t>Diğer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>
                <a:solidFill>
                  <a:srgbClr val="000000"/>
                </a:solidFill>
              </a:rPr>
              <a:t>Çalışmalarla</a:t>
            </a:r>
            <a:r>
              <a:rPr lang="en-US" altLang="en-US" sz="2100" kern="1200" dirty="0">
                <a:solidFill>
                  <a:srgbClr val="000000"/>
                </a:solidFill>
              </a:rPr>
              <a:t> </a:t>
            </a:r>
            <a:r>
              <a:rPr lang="en-US" altLang="en-US" sz="2100" kern="1200" dirty="0" err="1">
                <a:solidFill>
                  <a:srgbClr val="000000"/>
                </a:solidFill>
              </a:rPr>
              <a:t>Karşılaştırma</a:t>
            </a:r>
            <a:endParaRPr lang="en-US" altLang="en-US" sz="2100" kern="1200" dirty="0">
              <a:solidFill>
                <a:srgbClr val="000000"/>
              </a:solidFill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altLang="en-US" sz="2100" kern="1200" dirty="0">
                <a:solidFill>
                  <a:srgbClr val="000000"/>
                </a:solidFill>
              </a:rPr>
              <a:t>Sonuç</a:t>
            </a: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kern="1200" dirty="0">
              <a:solidFill>
                <a:srgbClr val="000000"/>
              </a:solidFill>
            </a:endParaRPr>
          </a:p>
        </p:txBody>
      </p:sp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fld id="{8D79C4B9-F984-4206-AFD2-FD0541FAF3C1}" type="slidenum">
              <a:rPr lang="en-US" altLang="en-US" sz="900">
                <a:solidFill>
                  <a:srgbClr val="898989"/>
                </a:solidFill>
                <a:latin typeface="+mn-lt"/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en-US" altLang="en-US" sz="90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9250"/>
            <a:ext cx="85344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Çalışmanın Amaç ve Nedenleri</a:t>
            </a:r>
          </a:p>
        </p:txBody>
      </p:sp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458200" y="6506087"/>
            <a:ext cx="457200" cy="7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 smtClean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143000"/>
            <a:ext cx="8153400" cy="28484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800" dirty="0"/>
              <a:t>Eşzamanlılık hatalarını bulmak ve hata ayıklamak zordur.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800" dirty="0"/>
              <a:t>Hatalar sık sık şirket içi zorlu testlerden kaçarlar ancak sonuçta üretimde büyük çaplı kesintiler meydana getirirler.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tr-TR" altLang="en-US" sz="2800" dirty="0"/>
              <a:t>Bu tip projelerde asıl sorular şunlardır: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sz="2800" dirty="0"/>
              <a:t>Binlerce mühendislik ekibi tarafından geliştirilen kodun nasıl kullanılacağı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sz="2800" dirty="0"/>
              <a:t>Senkronizasyon mekanizmalarının çeşitliliği, </a:t>
            </a:r>
            <a:r>
              <a:rPr lang="tr-TR" altLang="en-US" sz="2800" dirty="0" err="1"/>
              <a:t>false</a:t>
            </a:r>
            <a:r>
              <a:rPr lang="tr-TR" altLang="en-US" sz="2800" dirty="0"/>
              <a:t> pozitiflerin nasıl az / hiç olmadığı, nasıl test edileceği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sz="2800" dirty="0"/>
              <a:t>Aşırı test kaynak tüketiminin nasıl önleneceği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228600" y="4677287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533400" y="3334774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tr-TR" sz="2400" dirty="0"/>
              <a:t/>
            </a:r>
            <a:br>
              <a:rPr lang="tr-TR" sz="2400" dirty="0"/>
            </a:br>
            <a:endParaRPr lang="tr-TR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B7837-ECBE-4679-99DA-0C011434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1064" y="15907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66" y="6559772"/>
            <a:ext cx="1371033" cy="253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73" y="6582287"/>
            <a:ext cx="857294" cy="158758"/>
          </a:xfrm>
          <a:prstGeom prst="rect">
            <a:avLst/>
          </a:prstGeom>
        </p:spPr>
      </p:pic>
      <p:sp>
        <p:nvSpPr>
          <p:cNvPr id="10" name="Explosion 1 9"/>
          <p:cNvSpPr/>
          <p:nvPr/>
        </p:nvSpPr>
        <p:spPr bwMode="auto">
          <a:xfrm>
            <a:off x="7543800" y="1068615"/>
            <a:ext cx="1143000" cy="1057977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BUG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194697524"/>
              </p:ext>
            </p:extLst>
          </p:nvPr>
        </p:nvGraphicFramePr>
        <p:xfrm>
          <a:off x="6019800" y="2600129"/>
          <a:ext cx="3808396" cy="193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urved Connector 6"/>
          <p:cNvCxnSpPr/>
          <p:nvPr/>
        </p:nvCxnSpPr>
        <p:spPr bwMode="auto">
          <a:xfrm rot="5400000">
            <a:off x="7562850" y="2457450"/>
            <a:ext cx="1295400" cy="190500"/>
          </a:xfrm>
          <a:prstGeom prst="curvedConnector3">
            <a:avLst>
              <a:gd name="adj1" fmla="val 50000"/>
            </a:avLst>
          </a:prstGeom>
          <a:solidFill>
            <a:srgbClr val="800000"/>
          </a:solidFill>
          <a:ln w="9525" cap="flat" cmpd="sng" algn="ctr">
            <a:solidFill>
              <a:srgbClr val="800000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E1C3CC85-C99B-4CCC-A7E5-FBCE2A3948A8}"/>
              </a:ext>
            </a:extLst>
          </p:cNvPr>
          <p:cNvSpPr txBox="1"/>
          <p:nvPr/>
        </p:nvSpPr>
        <p:spPr>
          <a:xfrm>
            <a:off x="838200" y="1325880"/>
            <a:ext cx="6852796" cy="461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Dictionary </a:t>
            </a:r>
            <a:r>
              <a:rPr lang="en-US" sz="2500" dirty="0" err="1">
                <a:latin typeface="+mn-lt"/>
              </a:rPr>
              <a:t>sınıfının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uygulanması</a:t>
            </a:r>
            <a:r>
              <a:rPr lang="en-US" sz="2500" dirty="0">
                <a:latin typeface="+mn-lt"/>
              </a:rPr>
              <a:t>, </a:t>
            </a:r>
            <a:r>
              <a:rPr lang="en-US" sz="2500" dirty="0" err="1">
                <a:latin typeface="+mn-lt"/>
              </a:rPr>
              <a:t>birden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fazla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iş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parçacığının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aynı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anda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ContainsKey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gibi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okuma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işlemlerini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çağırmasına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izin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verir</a:t>
            </a:r>
            <a:r>
              <a:rPr lang="en-US" sz="2500" dirty="0">
                <a:latin typeface="+mn-lt"/>
              </a:rPr>
              <a:t>, </a:t>
            </a:r>
            <a:r>
              <a:rPr lang="en-US" sz="2500" dirty="0" err="1">
                <a:latin typeface="+mn-lt"/>
              </a:rPr>
              <a:t>ancak</a:t>
            </a:r>
            <a:r>
              <a:rPr lang="en-US" sz="2500" dirty="0">
                <a:latin typeface="+mn-lt"/>
              </a:rPr>
              <a:t> Add </a:t>
            </a:r>
            <a:r>
              <a:rPr lang="en-US" sz="2500" dirty="0" err="1">
                <a:latin typeface="+mn-lt"/>
              </a:rPr>
              <a:t>gibi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yazma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işlemlerinin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yalnızca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özel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bağlamlarda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çağrılmasını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err="1">
                <a:latin typeface="+mn-lt"/>
              </a:rPr>
              <a:t>gerektirir</a:t>
            </a:r>
            <a:r>
              <a:rPr lang="en-US" sz="2500" dirty="0">
                <a:latin typeface="+mn-lt"/>
              </a:rPr>
              <a:t>. </a:t>
            </a:r>
          </a:p>
          <a:p>
            <a:pPr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36F9F1-CFB2-4AF5-8131-ED1745F0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36869"/>
            <a:ext cx="6325618" cy="2806731"/>
          </a:xfrm>
          <a:prstGeom prst="rect">
            <a:avLst/>
          </a:prstGeom>
        </p:spPr>
      </p:pic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fld id="{91333BC9-A97B-4126-BA35-8564686F79B6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/>
              <a:t>Çalışma Tanımı</a:t>
            </a:r>
          </a:p>
        </p:txBody>
      </p:sp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1C3CC85-C99B-4CCC-A7E5-FBCE2A3948A8}"/>
              </a:ext>
            </a:extLst>
          </p:cNvPr>
          <p:cNvSpPr txBox="1"/>
          <p:nvPr/>
        </p:nvSpPr>
        <p:spPr>
          <a:xfrm>
            <a:off x="207876" y="1274564"/>
            <a:ext cx="872824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800" dirty="0">
                <a:latin typeface="+mn-lt"/>
              </a:rPr>
              <a:t>Bu makale </a:t>
            </a:r>
            <a:r>
              <a:rPr lang="tr-TR" sz="2800" dirty="0" err="1">
                <a:latin typeface="+mn-lt"/>
              </a:rPr>
              <a:t>TSVD'yi</a:t>
            </a:r>
            <a:r>
              <a:rPr lang="tr-TR" sz="2800" dirty="0">
                <a:latin typeface="+mn-lt"/>
              </a:rPr>
              <a:t> sunmaktadır: </a:t>
            </a:r>
          </a:p>
          <a:p>
            <a:pPr lvl="0"/>
            <a:endParaRPr lang="tr-TR" sz="2800" dirty="0">
              <a:latin typeface="+mn-lt"/>
            </a:endParaRPr>
          </a:p>
          <a:p>
            <a:pPr lvl="0"/>
            <a:r>
              <a:rPr lang="tr-TR" sz="2800" dirty="0" smtClean="0">
                <a:latin typeface="+mn-lt"/>
              </a:rPr>
              <a:t>Çalışma, karmaşık </a:t>
            </a:r>
            <a:r>
              <a:rPr lang="tr-TR" sz="2800" dirty="0" err="1" smtClean="0">
                <a:latin typeface="+mn-lt"/>
              </a:rPr>
              <a:t>multi-thread</a:t>
            </a:r>
            <a:r>
              <a:rPr lang="tr-TR" sz="2800" dirty="0" smtClean="0">
                <a:latin typeface="+mn-lt"/>
              </a:rPr>
              <a:t> yapıları kullanılmış olan ve asenkron programlama modelleri olan .net  programları için </a:t>
            </a:r>
            <a:r>
              <a:rPr lang="tr-TR" sz="2800" dirty="0" err="1" smtClean="0">
                <a:latin typeface="+mn-lt"/>
              </a:rPr>
              <a:t>bug</a:t>
            </a:r>
            <a:r>
              <a:rPr lang="tr-TR" sz="2800" dirty="0" smtClean="0">
                <a:latin typeface="+mn-lt"/>
              </a:rPr>
              <a:t> tespiti sağlar.</a:t>
            </a:r>
          </a:p>
          <a:p>
            <a:pPr lvl="0"/>
            <a:endParaRPr lang="tr-TR" sz="2800" dirty="0">
              <a:latin typeface="+mn-lt"/>
            </a:endParaRPr>
          </a:p>
          <a:p>
            <a:pPr lvl="0"/>
            <a:r>
              <a:rPr lang="tr-TR" sz="2800" dirty="0" smtClean="0">
                <a:latin typeface="+mn-lt"/>
              </a:rPr>
              <a:t>Bunu da, tasarım uzayında gezinmek ve </a:t>
            </a:r>
            <a:r>
              <a:rPr lang="tr-TR" sz="2800" dirty="0" err="1" smtClean="0">
                <a:latin typeface="+mn-lt"/>
              </a:rPr>
              <a:t>bug</a:t>
            </a:r>
            <a:r>
              <a:rPr lang="tr-TR" sz="2800" dirty="0" smtClean="0">
                <a:latin typeface="+mn-lt"/>
              </a:rPr>
              <a:t> tespiti için bir başlangıç noktası sağlayarak yapıyor.</a:t>
            </a:r>
          </a:p>
          <a:p>
            <a:pPr lvl="0"/>
            <a:endParaRPr lang="tr-TR" sz="2800" dirty="0">
              <a:latin typeface="+mn-lt"/>
            </a:endParaRPr>
          </a:p>
          <a:p>
            <a:pPr lvl="0"/>
            <a:r>
              <a:rPr lang="tr-TR" sz="2800" dirty="0" smtClean="0">
                <a:latin typeface="+mn-lt"/>
              </a:rPr>
              <a:t>Tespit için yazılımın </a:t>
            </a:r>
            <a:r>
              <a:rPr lang="tr-TR" sz="2800" dirty="0" err="1" smtClean="0">
                <a:latin typeface="+mn-lt"/>
              </a:rPr>
              <a:t>build</a:t>
            </a:r>
            <a:r>
              <a:rPr lang="tr-TR" sz="2800" dirty="0" smtClean="0">
                <a:latin typeface="+mn-lt"/>
              </a:rPr>
              <a:t> aşamasında test taraflarına entegre olarak trap </a:t>
            </a:r>
            <a:r>
              <a:rPr lang="tr-TR" sz="2800" dirty="0" err="1" smtClean="0">
                <a:latin typeface="+mn-lt"/>
              </a:rPr>
              <a:t>methodu</a:t>
            </a:r>
            <a:r>
              <a:rPr lang="tr-TR" sz="2800" dirty="0" smtClean="0">
                <a:latin typeface="+mn-lt"/>
              </a:rPr>
              <a:t> çalıştırır.</a:t>
            </a:r>
            <a:endParaRPr lang="tr-TR" sz="2800" dirty="0">
              <a:latin typeface="+mn-lt"/>
            </a:endParaRPr>
          </a:p>
          <a:p>
            <a:pPr lvl="0"/>
            <a:endParaRPr lang="tr-T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dirty="0"/>
              <a:t>TSVD Algoritma Tasarımı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219C126-EB1E-42CA-9430-09D17626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67" y="0"/>
            <a:ext cx="3596951" cy="622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r>
              <a:rPr lang="tr-TR" sz="1800" dirty="0" smtClean="0"/>
              <a:t>Trap </a:t>
            </a:r>
            <a:r>
              <a:rPr lang="tr-TR" sz="1800" dirty="0"/>
              <a:t>mekanizması şu şekilde çalışır.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sz="1800" dirty="0" err="1"/>
              <a:t>OnCall</a:t>
            </a:r>
            <a:r>
              <a:rPr lang="tr-TR" sz="1800" dirty="0"/>
              <a:t> yöntemini çağıran bir </a:t>
            </a:r>
            <a:r>
              <a:rPr lang="tr-TR" sz="1800" dirty="0" err="1" smtClean="0"/>
              <a:t>method</a:t>
            </a:r>
            <a:r>
              <a:rPr lang="tr-TR" sz="1800" dirty="0" smtClean="0"/>
              <a:t> </a:t>
            </a:r>
            <a:r>
              <a:rPr lang="tr-TR" sz="1800" dirty="0"/>
              <a:t>düşünün. 3. satırda </a:t>
            </a:r>
            <a:r>
              <a:rPr lang="tr-TR" sz="1800" dirty="0" err="1"/>
              <a:t>should_delay</a:t>
            </a:r>
            <a:r>
              <a:rPr lang="tr-TR" sz="1800" dirty="0"/>
              <a:t> işlevi tarafından seçilen bazı aramalarda, iş parçacığı geçerli </a:t>
            </a:r>
            <a:r>
              <a:rPr lang="tr-TR" sz="1800" dirty="0" err="1" smtClean="0"/>
              <a:t>method</a:t>
            </a:r>
            <a:r>
              <a:rPr lang="tr-TR" sz="1800" dirty="0" smtClean="0"/>
              <a:t> </a:t>
            </a:r>
            <a:r>
              <a:rPr lang="tr-TR" sz="1800" dirty="0"/>
              <a:t>çağrısını satır 4'teki bazı genel tabloya kaydederek yakalayın.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sz="1800" dirty="0"/>
              <a:t>Tuzak, iş parçacığının, nesnenin ve işlemin tanımlayıcılarının üçlüsü tarafından tanımlanır. Ardından, iş parçacığı, tuzak "ayarlanmış" olduğu süre boyunca uyku için gecikme yöntemini çağırır.</a:t>
            </a:r>
            <a:endParaRPr lang="en-US" altLang="en-US" sz="1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E5B6C7B-0229-4C0A-A3A8-0545A876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59" y="1570743"/>
            <a:ext cx="5751245" cy="3084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dirty="0"/>
              <a:t>TSVD Algoritma Tasarımı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778BA9E-5C18-41B1-825B-EA124157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77803"/>
            <a:ext cx="4373919" cy="5741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/>
              <a:t>Tasarımsal Detaylar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533AF61-8E9F-4F07-B575-468A41F291CB}"/>
              </a:ext>
            </a:extLst>
          </p:cNvPr>
          <p:cNvSpPr txBox="1"/>
          <p:nvPr/>
        </p:nvSpPr>
        <p:spPr>
          <a:xfrm>
            <a:off x="269029" y="990600"/>
            <a:ext cx="872257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TSVD ve değişkenleri </a:t>
            </a:r>
            <a:r>
              <a:rPr lang="tr-TR" sz="2400" dirty="0" err="1"/>
              <a:t>should_delay</a:t>
            </a:r>
            <a:r>
              <a:rPr lang="tr-TR" sz="2400" dirty="0"/>
              <a:t> ile ilgili iki ana tasarım sorusuna verdikleri cevaplarda farklılıklar göstermektedir</a:t>
            </a:r>
            <a:r>
              <a:rPr lang="tr-TR" sz="2400" dirty="0" smtClean="0"/>
              <a:t>:</a:t>
            </a:r>
          </a:p>
          <a:p>
            <a:r>
              <a:rPr lang="tr-TR" sz="2400" dirty="0" smtClean="0"/>
              <a:t>1</a:t>
            </a:r>
            <a:r>
              <a:rPr lang="tr-TR" sz="2400" dirty="0"/>
              <a:t>. Gecikmeler nereye enjekte edilir? Hangi program yerleri</a:t>
            </a:r>
          </a:p>
          <a:p>
            <a:r>
              <a:rPr lang="tr-TR" sz="2400" dirty="0" err="1"/>
              <a:t>should_delay</a:t>
            </a:r>
            <a:r>
              <a:rPr lang="tr-TR" sz="2400" dirty="0"/>
              <a:t> için gecikmeli enjeksiyon önerebilir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200" i="1" dirty="0" smtClean="0"/>
              <a:t>TSVD çakışmaların olabileceği </a:t>
            </a:r>
            <a:r>
              <a:rPr lang="tr-TR" sz="2200" i="1" dirty="0" err="1" smtClean="0"/>
              <a:t>Ploc</a:t>
            </a:r>
            <a:r>
              <a:rPr lang="tr-TR" sz="2200" i="1" dirty="0" smtClean="0"/>
              <a:t> terimini kullandığı bir hesaplamayla bir çift tehlikeli </a:t>
            </a:r>
            <a:r>
              <a:rPr lang="tr-TR" sz="2200" i="1" dirty="0" err="1" smtClean="0"/>
              <a:t>location</a:t>
            </a:r>
            <a:r>
              <a:rPr lang="tr-TR" sz="2200" i="1" dirty="0" smtClean="0"/>
              <a:t> seçer. Ve </a:t>
            </a:r>
            <a:r>
              <a:rPr lang="tr-TR" sz="2200" i="1" dirty="0" err="1" smtClean="0"/>
              <a:t>bugların</a:t>
            </a:r>
            <a:r>
              <a:rPr lang="tr-TR" sz="2200" i="1" dirty="0" smtClean="0"/>
              <a:t> burada olmasını umar. (</a:t>
            </a:r>
            <a:r>
              <a:rPr lang="en-US" sz="2200" i="1" dirty="0" smtClean="0"/>
              <a:t>Synchronization </a:t>
            </a:r>
            <a:r>
              <a:rPr lang="en-US" sz="2200" i="1" dirty="0"/>
              <a:t>operations like forks, joins, </a:t>
            </a:r>
            <a:r>
              <a:rPr lang="en-US" sz="2200" i="1" dirty="0" smtClean="0"/>
              <a:t>barriers,</a:t>
            </a:r>
            <a:r>
              <a:rPr lang="tr-TR" sz="2200" i="1" dirty="0" smtClean="0"/>
              <a:t> </a:t>
            </a:r>
            <a:r>
              <a:rPr lang="en-US" sz="2200" i="1" dirty="0" smtClean="0"/>
              <a:t>and </a:t>
            </a:r>
            <a:r>
              <a:rPr lang="en-US" sz="2200" i="1" dirty="0"/>
              <a:t>locks could lead to sequential execution </a:t>
            </a:r>
            <a:r>
              <a:rPr lang="en-US" sz="2200" i="1" dirty="0" smtClean="0"/>
              <a:t>phases</a:t>
            </a:r>
            <a:r>
              <a:rPr lang="tr-TR" sz="2200" i="1" dirty="0" smtClean="0"/>
              <a:t> </a:t>
            </a:r>
            <a:r>
              <a:rPr lang="en-US" sz="2200" i="1" dirty="0" smtClean="0"/>
              <a:t>during </a:t>
            </a:r>
            <a:r>
              <a:rPr lang="en-US" sz="2200" i="1" dirty="0"/>
              <a:t>the execution of a concurrent </a:t>
            </a:r>
            <a:r>
              <a:rPr lang="en-US" sz="2200" i="1" dirty="0" smtClean="0"/>
              <a:t>program</a:t>
            </a:r>
            <a:r>
              <a:rPr lang="tr-TR" sz="2200" i="1" dirty="0" smtClean="0"/>
              <a:t>)</a:t>
            </a:r>
            <a:endParaRPr lang="tr-TR" sz="2400" dirty="0"/>
          </a:p>
          <a:p>
            <a:r>
              <a:rPr lang="tr-TR" sz="2400" dirty="0"/>
              <a:t>2. Ne zaman gecikmeler enjekte edilmeli? 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200" i="1" dirty="0" smtClean="0"/>
              <a:t>TSVD </a:t>
            </a:r>
            <a:r>
              <a:rPr lang="tr-TR" sz="2200" i="1" dirty="0" err="1" smtClean="0"/>
              <a:t>delay</a:t>
            </a:r>
            <a:r>
              <a:rPr lang="tr-TR" sz="2200" i="1" dirty="0" smtClean="0"/>
              <a:t> planını ve enjeksiyonu aynı zamanda aynı anda yapıyor. Bu da test kaynaklarını en iyi şekilde yönettiğini kanıtlıyor.</a:t>
            </a:r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/>
              <a:t>Tasarımsal Detaylar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endParaRPr lang="tr-TR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400" dirty="0"/>
          </a:p>
          <a:p>
            <a:r>
              <a:rPr lang="tr-TR" sz="2400" dirty="0" err="1" smtClean="0"/>
              <a:t>TSVD’nin</a:t>
            </a:r>
            <a:r>
              <a:rPr lang="tr-TR" sz="2400" dirty="0" smtClean="0"/>
              <a:t> iki ana bileşeni bulunur.</a:t>
            </a:r>
          </a:p>
          <a:p>
            <a:r>
              <a:rPr lang="tr-TR" sz="2400" dirty="0" smtClean="0"/>
              <a:t>Runtime kütüphanesi ana algoritma olarak </a:t>
            </a:r>
            <a:r>
              <a:rPr lang="tr-TR" sz="2400" dirty="0" err="1" smtClean="0"/>
              <a:t>implement</a:t>
            </a:r>
            <a:r>
              <a:rPr lang="tr-TR" sz="2400" dirty="0" smtClean="0"/>
              <a:t> edilmiştir.</a:t>
            </a:r>
          </a:p>
          <a:p>
            <a:r>
              <a:rPr lang="tr-TR" sz="2400" dirty="0"/>
              <a:t>TSVD </a:t>
            </a:r>
            <a:r>
              <a:rPr lang="tr-TR" sz="2400" dirty="0" err="1" smtClean="0"/>
              <a:t>instrumenter</a:t>
            </a:r>
            <a:r>
              <a:rPr lang="tr-TR" sz="2400" dirty="0" smtClean="0"/>
              <a:t> olan diğer bileşen ise verilen .net </a:t>
            </a:r>
            <a:r>
              <a:rPr lang="tr-TR" sz="2400" dirty="0" err="1" smtClean="0"/>
              <a:t>binarysini</a:t>
            </a:r>
            <a:r>
              <a:rPr lang="tr-TR" sz="2400" dirty="0" smtClean="0"/>
              <a:t> </a:t>
            </a:r>
            <a:r>
              <a:rPr lang="tr-TR" sz="2400" dirty="0" err="1" smtClean="0"/>
              <a:t>runtime</a:t>
            </a:r>
            <a:r>
              <a:rPr lang="tr-TR" sz="2400" dirty="0" smtClean="0"/>
              <a:t> kütüphaneye otomatik olarak birleştirir.</a:t>
            </a:r>
          </a:p>
          <a:p>
            <a:endParaRPr lang="tr-TR" sz="2400" dirty="0" smtClean="0"/>
          </a:p>
          <a:p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503469"/>
            <a:ext cx="1981199" cy="366889"/>
          </a:xfrm>
          <a:prstGeom prst="rect">
            <a:avLst/>
          </a:prstGeom>
        </p:spPr>
      </p:pic>
      <p:sp>
        <p:nvSpPr>
          <p:cNvPr id="2" name="Flowchart: Off-page Connector 1"/>
          <p:cNvSpPr/>
          <p:nvPr/>
        </p:nvSpPr>
        <p:spPr bwMode="auto">
          <a:xfrm>
            <a:off x="5410200" y="4966530"/>
            <a:ext cx="2228850" cy="988996"/>
          </a:xfrm>
          <a:prstGeom prst="flowChartOffpageConnector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.net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binary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nip Diagonal Corner Rectangle 4"/>
          <p:cNvSpPr/>
          <p:nvPr/>
        </p:nvSpPr>
        <p:spPr bwMode="auto">
          <a:xfrm>
            <a:off x="1431356" y="4751269"/>
            <a:ext cx="1371600" cy="1419517"/>
          </a:xfrm>
          <a:prstGeom prst="snip2Diag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Runtime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library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urved Down Arrow 6"/>
          <p:cNvSpPr/>
          <p:nvPr/>
        </p:nvSpPr>
        <p:spPr bwMode="auto">
          <a:xfrm rot="10800000" flipV="1">
            <a:off x="3009900" y="3726581"/>
            <a:ext cx="2286000" cy="1217596"/>
          </a:xfrm>
          <a:prstGeom prst="curvedDownArrow">
            <a:avLst/>
          </a:prstGeom>
          <a:solidFill>
            <a:srgbClr val="FEDAD6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  <a:r>
              <a:rPr kumimoji="0" 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instrumenter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xplosion 1 8"/>
          <p:cNvSpPr/>
          <p:nvPr/>
        </p:nvSpPr>
        <p:spPr bwMode="auto">
          <a:xfrm>
            <a:off x="457200" y="3886200"/>
            <a:ext cx="1143000" cy="1057977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293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502</Words>
  <Application>Microsoft Office PowerPoint</Application>
  <PresentationFormat>On-screen Show (4:3)</PresentationFormat>
  <Paragraphs>103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Batang</vt:lpstr>
      <vt:lpstr>Tahoma</vt:lpstr>
      <vt:lpstr>Wingdings</vt:lpstr>
      <vt:lpstr>Default Design</vt:lpstr>
      <vt:lpstr>Efficient Scalable Thread-Safety-Violation Detection</vt:lpstr>
      <vt:lpstr>İçerik</vt:lpstr>
      <vt:lpstr>Çalışmanın Amaç ve Nedenleri</vt:lpstr>
      <vt:lpstr>PowerPoint Presentation</vt:lpstr>
      <vt:lpstr>Çalışma Tanımı</vt:lpstr>
      <vt:lpstr>TSVD Algoritma Tasarımı</vt:lpstr>
      <vt:lpstr>TSVD Algoritma Tasarımı</vt:lpstr>
      <vt:lpstr>Tasarımsal Detaylar</vt:lpstr>
      <vt:lpstr>Tasarımsal Detaylar</vt:lpstr>
      <vt:lpstr>Diğer Çalışmalarla Karşılaştırma</vt:lpstr>
      <vt:lpstr>Diğer Çalışmalarla Karşılaştırma</vt:lpstr>
      <vt:lpstr>Sonuç</vt:lpstr>
      <vt:lpstr>Sorular</vt:lpstr>
      <vt:lpstr>PowerPoint Presentation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Melek Nurten Yavuz (Garanti Teknoloji)</cp:lastModifiedBy>
  <cp:revision>549</cp:revision>
  <dcterms:created xsi:type="dcterms:W3CDTF">2007-08-26T20:02:13Z</dcterms:created>
  <dcterms:modified xsi:type="dcterms:W3CDTF">2019-12-18T10:41:52Z</dcterms:modified>
</cp:coreProperties>
</file>