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22.xml" ContentType="application/vnd.openxmlformats-officedocument.presentationml.slide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 /><Relationship Id="rId35" Type="http://schemas.openxmlformats.org/officeDocument/2006/relationships/tableStyles" Target="tableStyles.xml" /><Relationship Id="rId3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2647C8-5AF3-81A7-3D9E-9F642694779D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Nixos Konfiguration = Bootloader, Services, Programme, User, ...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28D06C-C23B-64A2-09DB-4CC28986F0D1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AE73CC7-60AD-3AEC-34E0-46900F423299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0713D4B-0E95-2887-9D7C-2F4EA42282ED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41950F-5B33-87C7-4066-6A79D30F0C9B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Nur verändertes besprochen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87E2CC-B696-395F-0842-795734647DFE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782575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535168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642566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783CD6-D5C6-3625-E302-CC112029458F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347536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707107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67868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4A2E4DF-C56C-90BD-680E-BCA5F699CF5E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25942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567627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4737545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4C7B207-443B-58EB-1A3C-B26F0817A6E2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565799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485609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206208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FB7B27-08A4-3BC5-4508-D2BF422B0D04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1708BF-12EF-9AC1-1156-C4A600B68AAF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D4F157-8264-6427-90F1-3E2619A631C0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59A0FA-97E9-2468-0A09-5D1AC789D301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AAF93F0-6513-2D27-5DE2-B138FCC4165F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8BD316-B015-5AEB-A606-AE967CB14691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19408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578681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782845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5E0010-BC60-5FCF-C66A-E38E917D768E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668756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609452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116610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DA1D79-1B5E-32C3-9784-814B225CB6F6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9363AF-1B99-C2F1-9D33-669A17C9349D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6F145C5-3F5C-9190-5A86-F4A740A6B346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66891C-D8F2-A9E6-F811-B78104AFA3B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A3F742-B9A7-BCCF-DA76-F374D618924F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8752F6-9FEA-1458-D5DE-AA464C8FA955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A27304-5955-DB31-FF9F-51614B7A1E87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6A9BE57-7E17-E716-A72E-98173124C408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251559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578962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152855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ED2D47-91C6-1AF3-F8A6-BBA7DA28084F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065921-7098-AF8B-7F97-20A2C3275DB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6258928" name=""/>
          <p:cNvSpPr/>
          <p:nvPr/>
        </p:nvSpPr>
        <p:spPr bwMode="auto">
          <a:xfrm flipH="0" flipV="0">
            <a:off x="10633588" y="-254589"/>
            <a:ext cx="1891950" cy="189195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  <p:pic>
        <p:nvPicPr>
          <p:cNvPr id="619437513" name=""/>
          <p:cNvPicPr>
            <a:picLocks noChangeAspect="1"/>
          </p:cNvPicPr>
          <p:nvPr/>
        </p:nvPicPr>
        <p:blipFill>
          <a:blip r:embed="rId13"/>
          <a:stretch/>
        </p:blipFill>
        <p:spPr bwMode="auto">
          <a:xfrm flipH="0" flipV="0">
            <a:off x="10868144" y="142408"/>
            <a:ext cx="1275163" cy="12751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999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499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499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media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487861" name="Title 1"/>
          <p:cNvSpPr>
            <a:spLocks noGrp="1"/>
          </p:cNvSpPr>
          <p:nvPr>
            <p:ph type="ctrTitle"/>
          </p:nvPr>
        </p:nvSpPr>
        <p:spPr bwMode="auto">
          <a:xfrm>
            <a:off x="1523999" y="494746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NAS Server </a:t>
            </a:r>
            <a:br>
              <a:rPr/>
            </a:br>
            <a:r>
              <a:rPr/>
              <a:t>mit NixOS</a:t>
            </a:r>
            <a:endParaRPr/>
          </a:p>
        </p:txBody>
      </p:sp>
      <p:sp>
        <p:nvSpPr>
          <p:cNvPr id="170667354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2974421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Matteo Reiter, Florian Unterpertinger</a:t>
            </a:r>
            <a:endParaRPr/>
          </a:p>
        </p:txBody>
      </p:sp>
      <p:pic>
        <p:nvPicPr>
          <p:cNvPr id="5546977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11813" y="3743546"/>
            <a:ext cx="2713369" cy="27133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688077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Was ist NixOS?</a:t>
            </a:r>
            <a:endParaRPr/>
          </a:p>
        </p:txBody>
      </p:sp>
      <p:sp>
        <p:nvSpPr>
          <p:cNvPr id="85891316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Linux Distribution basierend auf Nix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→</m:t>
                      </m:r>
                    </m:oMath>
                  </m:oMathPara>
                </a14:m>
              </mc:Choice>
              <mc:Fallback/>
            </mc:AlternateContent>
            <a:r>
              <a:rPr/>
              <a:t> Was ist Nix?</a:t>
            </a:r>
            <a:endParaRPr/>
          </a:p>
          <a:p>
            <a:pPr marL="0" indent="0">
              <a:buFont typeface="Arial"/>
              <a:buNone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→</m:t>
                      </m:r>
                    </m:oMath>
                  </m:oMathPara>
                </a14:m>
              </mc:Choice>
              <mc:Fallback/>
            </mc:AlternateContent>
            <a:r>
              <a:rPr/>
              <a:t> Package- und Konfigurationsmanagement System für Linux (und Darwin)</a:t>
            </a:r>
            <a:endParaRPr/>
          </a:p>
          <a:p>
            <a:pPr>
              <a:defRPr/>
            </a:pPr>
            <a:r>
              <a:rPr/>
              <a:t>Drei Grundprinzipien: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Gesamte Systemkonfiguration in (einer) Konfigurationsdatei</a:t>
            </a:r>
            <a:endParaRPr/>
          </a:p>
          <a:p>
            <a:pPr>
              <a:defRPr/>
            </a:pPr>
            <a:r>
              <a:rPr/>
              <a:t>Auf jedem Gerät jederzeit reproduzierbar</a:t>
            </a:r>
            <a:endParaRPr/>
          </a:p>
        </p:txBody>
      </p:sp>
      <p:pic>
        <p:nvPicPr>
          <p:cNvPr id="16610750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450035" y="55563"/>
            <a:ext cx="1716767" cy="1716767"/>
          </a:xfrm>
          <a:prstGeom prst="rect">
            <a:avLst/>
          </a:prstGeom>
        </p:spPr>
      </p:pic>
      <p:pic>
        <p:nvPicPr>
          <p:cNvPr id="39084108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654968" y="3226593"/>
            <a:ext cx="1359054" cy="1285875"/>
          </a:xfrm>
          <a:prstGeom prst="rect">
            <a:avLst/>
          </a:prstGeom>
        </p:spPr>
      </p:pic>
      <p:pic>
        <p:nvPicPr>
          <p:cNvPr id="211874046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714875" y="3226593"/>
            <a:ext cx="1568140" cy="1285875"/>
          </a:xfrm>
          <a:prstGeom prst="rect">
            <a:avLst/>
          </a:prstGeom>
        </p:spPr>
      </p:pic>
      <p:pic>
        <p:nvPicPr>
          <p:cNvPr id="121946937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8330973" y="3226593"/>
            <a:ext cx="1568140" cy="1285875"/>
          </a:xfrm>
          <a:prstGeom prst="rect">
            <a:avLst/>
          </a:prstGeom>
        </p:spPr>
      </p:pic>
      <p:sp>
        <p:nvSpPr>
          <p:cNvPr id="1856877232" name=""/>
          <p:cNvSpPr txBox="1"/>
          <p:nvPr/>
        </p:nvSpPr>
        <p:spPr bwMode="auto">
          <a:xfrm flipH="0" flipV="0">
            <a:off x="1139190" y="4609263"/>
            <a:ext cx="2390609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rgbClr val="5277C3"/>
                </a:solidFill>
              </a:rPr>
              <a:t>Reproduzierbar</a:t>
            </a:r>
            <a:endParaRPr sz="2200" b="1">
              <a:solidFill>
                <a:srgbClr val="5277C3"/>
              </a:solidFill>
            </a:endParaRPr>
          </a:p>
        </p:txBody>
      </p:sp>
      <p:sp>
        <p:nvSpPr>
          <p:cNvPr id="945200923" name=""/>
          <p:cNvSpPr txBox="1"/>
          <p:nvPr/>
        </p:nvSpPr>
        <p:spPr bwMode="auto">
          <a:xfrm flipH="0" flipV="0">
            <a:off x="4301299" y="4609263"/>
            <a:ext cx="2395289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rgbClr val="5277C3"/>
                </a:solidFill>
              </a:rPr>
              <a:t>Deklarativ</a:t>
            </a:r>
            <a:endParaRPr sz="2200" b="1">
              <a:solidFill>
                <a:srgbClr val="5277C3"/>
              </a:solidFill>
            </a:endParaRPr>
          </a:p>
        </p:txBody>
      </p:sp>
      <p:sp>
        <p:nvSpPr>
          <p:cNvPr id="157111945" name=""/>
          <p:cNvSpPr txBox="1"/>
          <p:nvPr/>
        </p:nvSpPr>
        <p:spPr bwMode="auto">
          <a:xfrm flipH="0" flipV="0">
            <a:off x="7917218" y="4609263"/>
            <a:ext cx="2395649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rgbClr val="5277C3"/>
                </a:solidFill>
              </a:rPr>
              <a:t>Zuverlässig</a:t>
            </a:r>
            <a:endParaRPr sz="2200" b="1">
              <a:solidFill>
                <a:srgbClr val="5277C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963469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NixOS Konfiguration</a:t>
            </a:r>
            <a:endParaRPr/>
          </a:p>
        </p:txBody>
      </p:sp>
      <p:grpSp>
        <p:nvGrpSpPr>
          <p:cNvPr id="55395727" name=""/>
          <p:cNvGrpSpPr/>
          <p:nvPr/>
        </p:nvGrpSpPr>
        <p:grpSpPr bwMode="auto">
          <a:xfrm>
            <a:off x="895676" y="1568702"/>
            <a:ext cx="1728288" cy="1728288"/>
            <a:chOff x="0" y="0"/>
            <a:chExt cx="1728288" cy="1728288"/>
          </a:xfrm>
        </p:grpSpPr>
        <p:pic>
          <p:nvPicPr>
            <p:cNvPr id="177685513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0" y="0"/>
              <a:ext cx="1728288" cy="1728288"/>
            </a:xfrm>
            <a:prstGeom prst="rect">
              <a:avLst/>
            </a:prstGeom>
          </p:spPr>
        </p:pic>
        <p:pic>
          <p:nvPicPr>
            <p:cNvPr id="1313294330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flipH="0" flipV="0">
              <a:off x="356484" y="671706"/>
              <a:ext cx="1015317" cy="877979"/>
            </a:xfrm>
            <a:prstGeom prst="rect">
              <a:avLst/>
            </a:prstGeom>
          </p:spPr>
        </p:pic>
      </p:grpSp>
      <p:pic>
        <p:nvPicPr>
          <p:cNvPr id="211313904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9069195" y="1498806"/>
            <a:ext cx="1868081" cy="1868081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2719038" y="2468981"/>
            <a:ext cx="6083112" cy="360"/>
          </a:xfrm>
          <a:prstGeom prst="line">
            <a:avLst/>
          </a:prstGeom>
          <a:ln w="7619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083690" name=""/>
          <p:cNvSpPr txBox="1"/>
          <p:nvPr/>
        </p:nvSpPr>
        <p:spPr bwMode="auto">
          <a:xfrm flipH="0" flipV="0">
            <a:off x="3236056" y="1896601"/>
            <a:ext cx="473245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$ sudo nixos-rebuild switch</a:t>
            </a:r>
            <a:endParaRPr sz="2800"/>
          </a:p>
        </p:txBody>
      </p:sp>
      <p:cxnSp>
        <p:nvCxnSpPr>
          <p:cNvPr id="1714202835" name=""/>
          <p:cNvCxnSpPr>
            <a:cxnSpLocks/>
          </p:cNvCxnSpPr>
          <p:nvPr/>
        </p:nvCxnSpPr>
        <p:spPr bwMode="auto">
          <a:xfrm flipH="0" flipV="0">
            <a:off x="2997461" y="4891033"/>
            <a:ext cx="5804689" cy="360"/>
          </a:xfrm>
          <a:prstGeom prst="line">
            <a:avLst/>
          </a:prstGeom>
          <a:ln w="7619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817162" name=""/>
          <p:cNvSpPr txBox="1"/>
          <p:nvPr/>
        </p:nvSpPr>
        <p:spPr bwMode="auto">
          <a:xfrm flipH="0" flipV="0">
            <a:off x="3125846" y="3903007"/>
            <a:ext cx="4860629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$ nixos-rebuild switch </a:t>
            </a:r>
            <a:endParaRPr sz="2800"/>
          </a:p>
          <a:p>
            <a:pPr>
              <a:defRPr/>
            </a:pPr>
            <a:r>
              <a:rPr sz="2800"/>
              <a:t>        --</a:t>
            </a:r>
            <a:r>
              <a:rPr sz="2800"/>
              <a:t>target-host root@nas</a:t>
            </a:r>
            <a:endParaRPr sz="2800"/>
          </a:p>
        </p:txBody>
      </p:sp>
      <p:pic>
        <p:nvPicPr>
          <p:cNvPr id="1714318346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786056" y="3984546"/>
            <a:ext cx="1804392" cy="1804392"/>
          </a:xfrm>
          <a:prstGeom prst="rect">
            <a:avLst/>
          </a:prstGeom>
        </p:spPr>
      </p:pic>
      <p:grpSp>
        <p:nvGrpSpPr>
          <p:cNvPr id="1833090437" name=""/>
          <p:cNvGrpSpPr/>
          <p:nvPr/>
        </p:nvGrpSpPr>
        <p:grpSpPr bwMode="auto">
          <a:xfrm flipH="0" flipV="0">
            <a:off x="1796871" y="4771602"/>
            <a:ext cx="1099408" cy="1167663"/>
            <a:chOff x="0" y="0"/>
            <a:chExt cx="1099408" cy="1167663"/>
          </a:xfrm>
        </p:grpSpPr>
        <p:sp>
          <p:nvSpPr>
            <p:cNvPr id="1236147304" name=""/>
            <p:cNvSpPr/>
            <p:nvPr/>
          </p:nvSpPr>
          <p:spPr bwMode="auto">
            <a:xfrm flipH="0" flipV="0">
              <a:off x="57390" y="0"/>
              <a:ext cx="989652" cy="1167663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1489509463" name=""/>
            <p:cNvGrpSpPr/>
            <p:nvPr/>
          </p:nvGrpSpPr>
          <p:grpSpPr bwMode="auto">
            <a:xfrm flipH="0" flipV="0">
              <a:off x="0" y="39616"/>
              <a:ext cx="1099408" cy="1099408"/>
              <a:chOff x="0" y="0"/>
              <a:chExt cx="1099408" cy="1099408"/>
            </a:xfrm>
          </p:grpSpPr>
          <p:pic>
            <p:nvPicPr>
              <p:cNvPr id="1931811209" name=""/>
              <p:cNvPicPr>
                <a:picLocks noChangeAspect="1"/>
              </p:cNvPicPr>
              <p:nvPr/>
            </p:nvPicPr>
            <p:blipFill>
              <a:blip r:embed="rId3"/>
              <a:stretch/>
            </p:blipFill>
            <p:spPr bwMode="auto">
              <a:xfrm flipH="0" flipV="0">
                <a:off x="0" y="0"/>
                <a:ext cx="1099408" cy="1099408"/>
              </a:xfrm>
              <a:prstGeom prst="rect">
                <a:avLst/>
              </a:prstGeom>
            </p:spPr>
          </p:pic>
          <p:pic>
            <p:nvPicPr>
              <p:cNvPr id="1211838594" name=""/>
              <p:cNvPicPr>
                <a:picLocks noChangeAspect="1"/>
              </p:cNvPicPr>
              <p:nvPr/>
            </p:nvPicPr>
            <p:blipFill>
              <a:blip r:embed="rId4"/>
              <a:stretch/>
            </p:blipFill>
            <p:spPr bwMode="auto">
              <a:xfrm flipH="0" flipV="0">
                <a:off x="226769" y="427289"/>
                <a:ext cx="645869" cy="558505"/>
              </a:xfrm>
              <a:prstGeom prst="rect">
                <a:avLst/>
              </a:prstGeom>
            </p:spPr>
          </p:pic>
        </p:grpSp>
      </p:grpSp>
      <p:pic>
        <p:nvPicPr>
          <p:cNvPr id="36806235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8912054" y="3756468"/>
            <a:ext cx="2161409" cy="2161409"/>
          </a:xfrm>
          <a:prstGeom prst="rect">
            <a:avLst/>
          </a:prstGeom>
        </p:spPr>
      </p:pic>
      <p:grpSp>
        <p:nvGrpSpPr>
          <p:cNvPr id="571360463" name=""/>
          <p:cNvGrpSpPr/>
          <p:nvPr/>
        </p:nvGrpSpPr>
        <p:grpSpPr bwMode="auto">
          <a:xfrm flipH="0" flipV="0">
            <a:off x="10098202" y="4718970"/>
            <a:ext cx="1456367" cy="1471719"/>
            <a:chOff x="0" y="0"/>
            <a:chExt cx="1456367" cy="1471719"/>
          </a:xfrm>
        </p:grpSpPr>
        <p:sp>
          <p:nvSpPr>
            <p:cNvPr id="1206965456" name=""/>
            <p:cNvSpPr/>
            <p:nvPr/>
          </p:nvSpPr>
          <p:spPr bwMode="auto">
            <a:xfrm flipH="0" flipV="0">
              <a:off x="0" y="0"/>
              <a:ext cx="1456367" cy="1467700"/>
            </a:xfrm>
            <a:prstGeom prst="flowChartAlternateProcess">
              <a:avLst/>
            </a:prstGeom>
            <a:solidFill>
              <a:schemeClr val="bg1"/>
            </a:solidFill>
            <a:ln w="6349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pic>
          <p:nvPicPr>
            <p:cNvPr id="1502429062" name="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 flipH="0" flipV="0">
              <a:off x="11553" y="26906"/>
              <a:ext cx="1444813" cy="1444813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09815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10515600" cy="475395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NixOS Installer boot (Ventoy USB)</a:t>
            </a:r>
            <a:endParaRPr/>
          </a:p>
          <a:p>
            <a:pPr>
              <a:defRPr/>
            </a:pPr>
            <a:r>
              <a:rPr b="1"/>
              <a:t>CLI</a:t>
            </a:r>
            <a:r>
              <a:rPr/>
              <a:t> oder Grafische Installation</a:t>
            </a:r>
            <a:endParaRPr/>
          </a:p>
          <a:p>
            <a:pPr>
              <a:defRPr/>
            </a:pPr>
            <a:r>
              <a:rPr/>
              <a:t>Partitionierung mit „parted“</a:t>
            </a:r>
            <a:endParaRPr/>
          </a:p>
          <a:p>
            <a:pPr lvl="1">
              <a:defRPr/>
            </a:pPr>
            <a:r>
              <a:rPr/>
              <a:t>ID und UUID </a:t>
            </a:r>
            <a:endParaRPr/>
          </a:p>
          <a:p>
            <a:pPr lvl="1">
              <a:defRPr/>
            </a:pPr>
            <a:r>
              <a:rPr/>
              <a:t>Alternativ: „disko“</a:t>
            </a:r>
            <a:endParaRPr/>
          </a:p>
          <a:p>
            <a:pPr lvl="0">
              <a:defRPr/>
            </a:pPr>
            <a:r>
              <a:rPr/>
              <a:t>Herstellen einer Netzwerkverbindung</a:t>
            </a:r>
            <a:endParaRPr/>
          </a:p>
          <a:p>
            <a:pPr lvl="0">
              <a:defRPr/>
            </a:pPr>
            <a:r>
              <a:rPr/>
              <a:t>Mount der Platten</a:t>
            </a:r>
            <a:endParaRPr/>
          </a:p>
          <a:p>
            <a:pPr lvl="0">
              <a:defRPr/>
            </a:pPr>
            <a:r>
              <a:rPr/>
              <a:t>HW Konfiguration generieren</a:t>
            </a:r>
            <a:endParaRPr/>
          </a:p>
          <a:p>
            <a:pPr lvl="1">
              <a:defRPr/>
            </a:pPr>
            <a:r>
              <a:rPr i="1"/>
              <a:t>nixos-generate-config</a:t>
            </a:r>
            <a:endParaRPr i="1"/>
          </a:p>
          <a:p>
            <a:pPr lvl="0">
              <a:defRPr/>
            </a:pPr>
            <a:r>
              <a:rPr i="0"/>
              <a:t>System Installieren</a:t>
            </a:r>
            <a:endParaRPr i="0"/>
          </a:p>
          <a:p>
            <a:pPr lvl="1">
              <a:defRPr/>
            </a:pPr>
            <a:r>
              <a:rPr i="0"/>
              <a:t>nixos-install</a:t>
            </a:r>
            <a:endParaRPr i="1"/>
          </a:p>
        </p:txBody>
      </p:sp>
      <p:sp>
        <p:nvSpPr>
          <p:cNvPr id="192020667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Systeminstallation</a:t>
            </a:r>
            <a:endParaRPr/>
          </a:p>
        </p:txBody>
      </p:sp>
      <p:pic>
        <p:nvPicPr>
          <p:cNvPr id="12115987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834186" y="753298"/>
            <a:ext cx="1178718" cy="1178718"/>
          </a:xfrm>
          <a:prstGeom prst="rect">
            <a:avLst/>
          </a:prstGeom>
        </p:spPr>
      </p:pic>
      <p:pic>
        <p:nvPicPr>
          <p:cNvPr id="1970091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834186" y="2720943"/>
            <a:ext cx="1178717" cy="1178717"/>
          </a:xfrm>
          <a:prstGeom prst="rect">
            <a:avLst/>
          </a:prstGeom>
        </p:spPr>
      </p:pic>
      <p:pic>
        <p:nvPicPr>
          <p:cNvPr id="5602270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834186" y="4485449"/>
            <a:ext cx="1178717" cy="1178717"/>
          </a:xfrm>
          <a:prstGeom prst="rect">
            <a:avLst/>
          </a:prstGeom>
        </p:spPr>
      </p:pic>
      <p:sp>
        <p:nvSpPr>
          <p:cNvPr id="1166536670" name=""/>
          <p:cNvSpPr txBox="1"/>
          <p:nvPr/>
        </p:nvSpPr>
        <p:spPr bwMode="auto">
          <a:xfrm flipH="0" flipV="0">
            <a:off x="6899310" y="1906030"/>
            <a:ext cx="105530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/>
              <a:t>250 GB</a:t>
            </a:r>
            <a:endParaRPr/>
          </a:p>
        </p:txBody>
      </p:sp>
      <p:sp>
        <p:nvSpPr>
          <p:cNvPr id="1822850428" name=""/>
          <p:cNvSpPr txBox="1"/>
          <p:nvPr/>
        </p:nvSpPr>
        <p:spPr bwMode="auto">
          <a:xfrm flipH="0" flipV="0">
            <a:off x="6899310" y="3836490"/>
            <a:ext cx="1050267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/>
              <a:t>128/500 GB</a:t>
            </a:r>
            <a:endParaRPr/>
          </a:p>
        </p:txBody>
      </p:sp>
      <p:sp>
        <p:nvSpPr>
          <p:cNvPr id="639335851" name=""/>
          <p:cNvSpPr txBox="1"/>
          <p:nvPr/>
        </p:nvSpPr>
        <p:spPr bwMode="auto">
          <a:xfrm flipH="0" flipV="0">
            <a:off x="6899310" y="5600996"/>
            <a:ext cx="1050267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/>
              <a:t>128/500 GB</a:t>
            </a:r>
            <a:endParaRPr/>
          </a:p>
        </p:txBody>
      </p:sp>
      <p:sp>
        <p:nvSpPr>
          <p:cNvPr id="1143685070" name=""/>
          <p:cNvSpPr/>
          <p:nvPr/>
        </p:nvSpPr>
        <p:spPr bwMode="auto">
          <a:xfrm flipH="0" flipV="0">
            <a:off x="8089673" y="2601057"/>
            <a:ext cx="271095" cy="3640378"/>
          </a:xfrm>
          <a:prstGeom prst="rightBrace">
            <a:avLst>
              <a:gd name="adj1" fmla="val 8333"/>
              <a:gd name="adj2" fmla="val 50000"/>
            </a:avLst>
          </a:prstGeom>
          <a:ln w="5715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pic>
        <p:nvPicPr>
          <p:cNvPr id="114433215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444644" y="3836490"/>
            <a:ext cx="1178716" cy="1178716"/>
          </a:xfrm>
          <a:prstGeom prst="rect">
            <a:avLst/>
          </a:prstGeom>
        </p:spPr>
      </p:pic>
      <p:sp>
        <p:nvSpPr>
          <p:cNvPr id="827765624" name=""/>
          <p:cNvSpPr txBox="1"/>
          <p:nvPr/>
        </p:nvSpPr>
        <p:spPr bwMode="auto">
          <a:xfrm rot="16199969" flipH="0" flipV="0">
            <a:off x="6188415" y="1161397"/>
            <a:ext cx="105926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/>
              <a:t>/dev/sda</a:t>
            </a:r>
            <a:endParaRPr/>
          </a:p>
        </p:txBody>
      </p:sp>
      <p:sp>
        <p:nvSpPr>
          <p:cNvPr id="416605833" name=""/>
          <p:cNvSpPr txBox="1"/>
          <p:nvPr/>
        </p:nvSpPr>
        <p:spPr bwMode="auto">
          <a:xfrm rot="16199969" flipH="0" flipV="0">
            <a:off x="6194276" y="3146428"/>
            <a:ext cx="106106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/>
              <a:t>/dev/sdb</a:t>
            </a:r>
            <a:endParaRPr/>
          </a:p>
        </p:txBody>
      </p:sp>
      <p:sp>
        <p:nvSpPr>
          <p:cNvPr id="898587143" name=""/>
          <p:cNvSpPr txBox="1"/>
          <p:nvPr/>
        </p:nvSpPr>
        <p:spPr bwMode="auto">
          <a:xfrm rot="16199969" flipH="0" flipV="0">
            <a:off x="6194276" y="4941164"/>
            <a:ext cx="106034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/>
              <a:t>/dev/sdc</a:t>
            </a:r>
            <a:endParaRPr/>
          </a:p>
        </p:txBody>
      </p:sp>
      <p:sp>
        <p:nvSpPr>
          <p:cNvPr id="1857782460" name=""/>
          <p:cNvSpPr txBox="1"/>
          <p:nvPr/>
        </p:nvSpPr>
        <p:spPr bwMode="auto">
          <a:xfrm rot="0" flipH="0" flipV="0">
            <a:off x="9558678" y="3966747"/>
            <a:ext cx="2508666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l">
              <a:defRPr/>
            </a:pPr>
            <a:r>
              <a:rPr/>
              <a:t>/dev/md127</a:t>
            </a:r>
            <a:endParaRPr/>
          </a:p>
          <a:p>
            <a:pPr algn="l">
              <a:defRPr/>
            </a:pPr>
            <a:r>
              <a:rPr/>
              <a:t>FS: ext4</a:t>
            </a:r>
            <a:endParaRPr/>
          </a:p>
          <a:p>
            <a:pPr algn="l">
              <a:defRPr/>
            </a:pPr>
            <a:r>
              <a:rPr/>
              <a:t>Mount: /mnt/storage</a:t>
            </a:r>
            <a:endParaRPr/>
          </a:p>
        </p:txBody>
      </p:sp>
      <p:sp>
        <p:nvSpPr>
          <p:cNvPr id="1288080776" name=""/>
          <p:cNvSpPr txBox="1"/>
          <p:nvPr/>
        </p:nvSpPr>
        <p:spPr bwMode="auto">
          <a:xfrm flipH="0" flipV="0">
            <a:off x="8507330" y="5029268"/>
            <a:ext cx="105134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/>
              <a:t>128 GB</a:t>
            </a:r>
            <a:endParaRPr/>
          </a:p>
        </p:txBody>
      </p:sp>
      <p:sp>
        <p:nvSpPr>
          <p:cNvPr id="258789148" name=""/>
          <p:cNvSpPr txBox="1"/>
          <p:nvPr/>
        </p:nvSpPr>
        <p:spPr bwMode="auto">
          <a:xfrm rot="0" flipH="0" flipV="0">
            <a:off x="7976268" y="1030785"/>
            <a:ext cx="250902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l">
              <a:defRPr/>
            </a:pPr>
            <a:r>
              <a:rPr/>
              <a:t>FS: ext4</a:t>
            </a:r>
            <a:endParaRPr/>
          </a:p>
          <a:p>
            <a:pPr algn="l">
              <a:defRPr/>
            </a:pPr>
            <a:r>
              <a:rPr/>
              <a:t>Mount: /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828744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Installation Abgeschlossen</a:t>
            </a:r>
            <a:endParaRPr/>
          </a:p>
        </p:txBody>
      </p:sp>
      <p:pic>
        <p:nvPicPr>
          <p:cNvPr id="15954495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21543" y="1809749"/>
            <a:ext cx="10462049" cy="41792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884825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Systemkonfiguration</a:t>
            </a:r>
            <a:endParaRPr/>
          </a:p>
        </p:txBody>
      </p:sp>
      <p:sp>
        <p:nvSpPr>
          <p:cNvPr id="1264138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SSH Aktivieren (später)</a:t>
            </a:r>
            <a:endParaRPr/>
          </a:p>
          <a:p>
            <a:pPr>
              <a:defRPr/>
            </a:pPr>
            <a:r>
              <a:rPr/>
              <a:t>Konfiguration von Server kopieren (scp)</a:t>
            </a:r>
            <a:endParaRPr/>
          </a:p>
          <a:p>
            <a:pPr>
              <a:defRPr/>
            </a:pPr>
            <a:r>
              <a:rPr/>
              <a:t>Alles weitere per Remote Rebuild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543402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Allgemeines</a:t>
            </a:r>
            <a:endParaRPr/>
          </a:p>
        </p:txBody>
      </p:sp>
      <p:sp>
        <p:nvSpPr>
          <p:cNvPr id="212100917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3"/>
            <a:ext cx="5409425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Paketquellen</a:t>
            </a:r>
            <a:endParaRPr/>
          </a:p>
          <a:p>
            <a:pPr>
              <a:defRPr/>
            </a:pPr>
            <a:r>
              <a:rPr/>
              <a:t>NetworkManager</a:t>
            </a:r>
            <a:endParaRPr/>
          </a:p>
          <a:p>
            <a:pPr>
              <a:defRPr/>
            </a:pPr>
            <a:r>
              <a:rPr/>
              <a:t>Zeitzone</a:t>
            </a:r>
            <a:endParaRPr/>
          </a:p>
          <a:p>
            <a:pPr>
              <a:defRPr/>
            </a:pPr>
            <a:r>
              <a:rPr/>
              <a:t>Console Keymap</a:t>
            </a:r>
            <a:endParaRPr/>
          </a:p>
          <a:p>
            <a:pPr lvl="0">
              <a:defRPr/>
            </a:pPr>
            <a:r>
              <a:rPr/>
              <a:t>RAID Support </a:t>
            </a:r>
            <a:endParaRPr/>
          </a:p>
          <a:p>
            <a:pPr lvl="0">
              <a:defRPr/>
            </a:pPr>
            <a:r>
              <a:rPr/>
              <a:t>RAID Mount</a:t>
            </a:r>
            <a:endParaRPr/>
          </a:p>
          <a:p>
            <a:pPr lvl="1">
              <a:defRPr/>
            </a:pPr>
            <a:r>
              <a:rPr/>
              <a:t>Vorher: Initialisieren des Dateisystems (ext4)</a:t>
            </a:r>
            <a:endParaRPr/>
          </a:p>
          <a:p>
            <a:pPr lvl="0">
              <a:defRPr/>
            </a:pPr>
            <a:r>
              <a:rPr/>
              <a:t>SSH Server</a:t>
            </a:r>
            <a:endParaRPr/>
          </a:p>
        </p:txBody>
      </p:sp>
      <p:pic>
        <p:nvPicPr>
          <p:cNvPr id="5757034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421269" y="578063"/>
            <a:ext cx="5383555" cy="55066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18653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Benutzer</a:t>
            </a:r>
            <a:endParaRPr/>
          </a:p>
        </p:txBody>
      </p:sp>
      <p:sp>
        <p:nvSpPr>
          <p:cNvPr id="46332549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3"/>
            <a:ext cx="5409425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Systemadministrator mit Home-Verzeichnis und Zusatzrechten (</a:t>
            </a:r>
            <a:r>
              <a:rPr b="1" i="1"/>
              <a:t>person</a:t>
            </a:r>
            <a:r>
              <a:rPr/>
              <a:t>)</a:t>
            </a:r>
            <a:endParaRPr/>
          </a:p>
          <a:p>
            <a:pPr>
              <a:defRPr/>
            </a:pPr>
            <a:r>
              <a:rPr/>
              <a:t>NAS Benutzer ohne Home-Verzeichnis</a:t>
            </a:r>
            <a:endParaRPr/>
          </a:p>
          <a:p>
            <a:pPr lvl="1">
              <a:defRPr/>
            </a:pPr>
            <a:r>
              <a:rPr b="1" i="1"/>
              <a:t>flo</a:t>
            </a:r>
            <a:endParaRPr/>
          </a:p>
          <a:p>
            <a:pPr lvl="1">
              <a:defRPr/>
            </a:pPr>
            <a:r>
              <a:rPr b="1" i="1"/>
              <a:t>matteo</a:t>
            </a:r>
            <a:endParaRPr/>
          </a:p>
          <a:p>
            <a:pPr lvl="1">
              <a:defRPr/>
            </a:pPr>
            <a:r>
              <a:rPr b="1" i="1"/>
              <a:t>signitzer </a:t>
            </a:r>
            <a:endParaRPr/>
          </a:p>
          <a:p>
            <a:pPr lvl="0">
              <a:defRPr/>
            </a:pPr>
            <a:r>
              <a:rPr/>
              <a:t>Gruppe: nasuser für alle NAS User</a:t>
            </a:r>
            <a:endParaRPr/>
          </a:p>
          <a:p>
            <a:pPr lvl="0">
              <a:defRPr/>
            </a:pPr>
            <a:r>
              <a:rPr/>
              <a:t>Passwörter jeweils mit </a:t>
            </a:r>
            <a:r>
              <a:rPr b="1" i="1"/>
              <a:t>passwd </a:t>
            </a:r>
            <a:r>
              <a:rPr/>
              <a:t>setzen</a:t>
            </a:r>
            <a:endParaRPr/>
          </a:p>
        </p:txBody>
      </p:sp>
      <p:pic>
        <p:nvPicPr>
          <p:cNvPr id="45401613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421269" y="485774"/>
            <a:ext cx="5383555" cy="56911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313126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Samba</a:t>
            </a:r>
            <a:endParaRPr/>
          </a:p>
        </p:txBody>
      </p:sp>
      <p:sp>
        <p:nvSpPr>
          <p:cNvPr id="3274416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3"/>
            <a:ext cx="5409425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SMB Server</a:t>
            </a:r>
            <a:endParaRPr/>
          </a:p>
          <a:p>
            <a:pPr>
              <a:defRPr/>
            </a:pPr>
            <a:r>
              <a:rPr/>
              <a:t>Networking und Authentication Methode</a:t>
            </a:r>
            <a:endParaRPr/>
          </a:p>
          <a:p>
            <a:pPr>
              <a:defRPr/>
            </a:pPr>
            <a:r>
              <a:rPr/>
              <a:t>Definition mehrerer „Shares“</a:t>
            </a:r>
            <a:endParaRPr/>
          </a:p>
          <a:p>
            <a:pPr>
              <a:defRPr/>
            </a:pPr>
            <a:r>
              <a:rPr/>
              <a:t>Public: Geteilte Gruppe und Berechtigung für gegenseitiges Lesen/Schreiben</a:t>
            </a:r>
            <a:endParaRPr/>
          </a:p>
          <a:p>
            <a:pPr>
              <a:defRPr/>
            </a:pPr>
            <a:r>
              <a:rPr/>
              <a:t>Privat: Je User</a:t>
            </a:r>
            <a:endParaRPr/>
          </a:p>
          <a:p>
            <a:pPr>
              <a:defRPr/>
            </a:pPr>
            <a:r>
              <a:rPr/>
              <a:t>Samba WSDD: Windows Discovery</a:t>
            </a:r>
            <a:endParaRPr/>
          </a:p>
        </p:txBody>
      </p:sp>
      <p:pic>
        <p:nvPicPr>
          <p:cNvPr id="6965051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421269" y="485774"/>
            <a:ext cx="5383555" cy="7906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24" pathEditMode="relative" ptsTypes="">
                                      <p:cBhvr>
                                        <p:cTn id="6" dur="200" fill="hold"/>
                                        <p:tgtEl>
                                          <p:spTgt spid="696505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326863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Discovery</a:t>
            </a:r>
            <a:endParaRPr/>
          </a:p>
        </p:txBody>
      </p:sp>
      <p:sp>
        <p:nvSpPr>
          <p:cNvPr id="179904542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3"/>
            <a:ext cx="5409425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/>
              <a:t>Zuvor: Windows proprietär</a:t>
            </a:r>
            <a:endParaRPr/>
          </a:p>
          <a:p>
            <a:pPr lvl="0">
              <a:defRPr/>
            </a:pPr>
            <a:r>
              <a:rPr/>
              <a:t>mDNS mit DNS-SD</a:t>
            </a:r>
            <a:endParaRPr/>
          </a:p>
          <a:p>
            <a:pPr lvl="0">
              <a:defRPr/>
            </a:pPr>
            <a:r>
              <a:rPr/>
              <a:t>Avahi daemon</a:t>
            </a:r>
            <a:endParaRPr/>
          </a:p>
          <a:p>
            <a:pPr lvl="0">
              <a:defRPr/>
            </a:pPr>
            <a:r>
              <a:rPr/>
              <a:t>Service Eintrag für SMB Share</a:t>
            </a:r>
            <a:endParaRPr/>
          </a:p>
          <a:p>
            <a:pPr lvl="1">
              <a:defRPr/>
            </a:pPr>
            <a:r>
              <a:rPr/>
              <a:t>Name „NixIsSuppa“</a:t>
            </a:r>
            <a:endParaRPr/>
          </a:p>
          <a:p>
            <a:pPr lvl="0">
              <a:defRPr/>
            </a:pPr>
            <a:endParaRPr/>
          </a:p>
          <a:p>
            <a:pPr lvl="0">
              <a:defRPr/>
            </a:pPr>
            <a:endParaRPr/>
          </a:p>
        </p:txBody>
      </p:sp>
      <p:pic>
        <p:nvPicPr>
          <p:cNvPr id="817134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421269" y="670353"/>
            <a:ext cx="5383555" cy="53220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236169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Syncthing</a:t>
            </a:r>
            <a:endParaRPr/>
          </a:p>
        </p:txBody>
      </p:sp>
      <p:sp>
        <p:nvSpPr>
          <p:cNvPr id="62474663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3"/>
            <a:ext cx="5409425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lvl="0">
              <a:defRPr/>
            </a:pPr>
            <a:r>
              <a:rPr/>
              <a:t>Open Source File Sharing Plattform</a:t>
            </a:r>
            <a:endParaRPr/>
          </a:p>
          <a:p>
            <a:pPr lvl="0">
              <a:defRPr/>
            </a:pPr>
            <a:r>
              <a:rPr/>
              <a:t>Einfaches Verknüpfen von  </a:t>
            </a:r>
            <a:r>
              <a:rPr b="1"/>
              <a:t>Devices</a:t>
            </a:r>
            <a:endParaRPr/>
          </a:p>
          <a:p>
            <a:pPr lvl="0">
              <a:defRPr/>
            </a:pPr>
            <a:r>
              <a:rPr/>
              <a:t>Teilen von Ordnern (F</a:t>
            </a:r>
            <a:r>
              <a:rPr b="1"/>
              <a:t>olders</a:t>
            </a:r>
            <a:r>
              <a:rPr/>
              <a:t>)</a:t>
            </a:r>
            <a:endParaRPr/>
          </a:p>
          <a:p>
            <a:pPr lvl="0">
              <a:defRPr/>
            </a:pPr>
            <a:r>
              <a:rPr/>
              <a:t>Synchronisation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de-DE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≠</m:t>
                      </m:r>
                    </m:oMath>
                  </m:oMathPara>
                </a14:m>
              </mc:Choice>
              <mc:Fallback/>
            </mc:AlternateContent>
            <a:r>
              <a:rPr/>
              <a:t> Mount</a:t>
            </a:r>
            <a:endParaRPr lang="de-DE" sz="2800" u="none" strike="noStrike" cap="none" spc="0">
              <a:solidFill>
                <a:schemeClr val="tx1"/>
              </a:solidFill>
              <a:latin typeface="Cambria Math"/>
              <a:ea typeface="Cambria Math"/>
              <a:cs typeface="Cambria Math"/>
            </a:endParaRPr>
          </a:p>
          <a:p>
            <a:pPr lvl="0">
              <a:defRPr/>
            </a:pPr>
            <a:r>
              <a:rPr/>
              <a:t>Teilen von Public Share</a:t>
            </a:r>
            <a:endParaRPr/>
          </a:p>
          <a:p>
            <a:pPr lvl="0">
              <a:defRPr/>
            </a:pPr>
            <a:r>
              <a:rPr/>
              <a:t>Permission Probleme</a:t>
            </a:r>
            <a:endParaRPr/>
          </a:p>
        </p:txBody>
      </p:sp>
      <p:pic>
        <p:nvPicPr>
          <p:cNvPr id="3401512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421269" y="393484"/>
            <a:ext cx="5383555" cy="58757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5533020" name=""/>
          <p:cNvSpPr/>
          <p:nvPr/>
        </p:nvSpPr>
        <p:spPr bwMode="auto">
          <a:xfrm flipH="0" flipV="0">
            <a:off x="1130464" y="1845745"/>
            <a:ext cx="7414434" cy="635183"/>
          </a:xfrm>
          <a:prstGeom prst="flowChartAlternateProcess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sz="2800"/>
              <a:t>Was ist ein NAS? </a:t>
            </a:r>
            <a:endParaRPr sz="2800"/>
          </a:p>
        </p:txBody>
      </p:sp>
      <p:sp>
        <p:nvSpPr>
          <p:cNvPr id="13196189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Agenda – Teil 1</a:t>
            </a:r>
            <a:endParaRPr/>
          </a:p>
        </p:txBody>
      </p:sp>
      <p:sp>
        <p:nvSpPr>
          <p:cNvPr id="1840443081" name=""/>
          <p:cNvSpPr/>
          <p:nvPr/>
        </p:nvSpPr>
        <p:spPr bwMode="auto">
          <a:xfrm flipH="0" flipV="0">
            <a:off x="1489609" y="2633329"/>
            <a:ext cx="7550590" cy="635183"/>
          </a:xfrm>
          <a:prstGeom prst="flowChartAlternateProcess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lang="en-US" sz="2800" b="0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Hardwareanforderungen</a:t>
            </a:r>
            <a:endParaRPr sz="2800"/>
          </a:p>
        </p:txBody>
      </p:sp>
      <p:sp>
        <p:nvSpPr>
          <p:cNvPr id="268734440" name=""/>
          <p:cNvSpPr/>
          <p:nvPr/>
        </p:nvSpPr>
        <p:spPr bwMode="auto">
          <a:xfrm flipH="0" flipV="0">
            <a:off x="1984318" y="3429000"/>
            <a:ext cx="7579756" cy="635183"/>
          </a:xfrm>
          <a:prstGeom prst="flowChartAlternateProcess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sz="2800"/>
              <a:t>DIY or Buy?</a:t>
            </a:r>
            <a:endParaRPr sz="2800"/>
          </a:p>
        </p:txBody>
      </p:sp>
      <p:sp>
        <p:nvSpPr>
          <p:cNvPr id="320922766" name=""/>
          <p:cNvSpPr/>
          <p:nvPr/>
        </p:nvSpPr>
        <p:spPr bwMode="auto">
          <a:xfrm flipH="0" flipV="0">
            <a:off x="2431845" y="4216695"/>
            <a:ext cx="7598953" cy="635182"/>
          </a:xfrm>
          <a:prstGeom prst="flowChartAlternateProcess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sz="2800"/>
              <a:t>Hardwareauswahl</a:t>
            </a:r>
            <a:endParaRPr sz="2800"/>
          </a:p>
        </p:txBody>
      </p:sp>
      <p:sp>
        <p:nvSpPr>
          <p:cNvPr id="2021956643" name=""/>
          <p:cNvSpPr/>
          <p:nvPr/>
        </p:nvSpPr>
        <p:spPr bwMode="auto">
          <a:xfrm flipH="0" flipV="0">
            <a:off x="2784417" y="5010149"/>
            <a:ext cx="7579755" cy="635182"/>
          </a:xfrm>
          <a:prstGeom prst="flowChartAlternateProcess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lang="en-US" sz="2800" b="0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Speicherkonfiguration und RAID</a:t>
            </a:r>
            <a:endParaRPr sz="2800"/>
          </a:p>
        </p:txBody>
      </p:sp>
      <p:pic>
        <p:nvPicPr>
          <p:cNvPr id="92738106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878524" y="150296"/>
            <a:ext cx="1256265" cy="1256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fast" p14:dur="200" advClick="1">
        <p159:morph option="byObject"/>
      </p:transition>
    </mc:Choice>
    <mc:Fallback>
      <p:transition spd="fast" advClick="1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952366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400"/>
              <a:t>Syncthing </a:t>
            </a:r>
            <a:endParaRPr/>
          </a:p>
        </p:txBody>
      </p:sp>
      <p:sp>
        <p:nvSpPr>
          <p:cNvPr id="397358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Konfiguration über Nix möglich</a:t>
            </a:r>
            <a:endParaRPr/>
          </a:p>
          <a:p>
            <a:pPr>
              <a:defRPr/>
            </a:pPr>
            <a:r>
              <a:rPr/>
              <a:t>Für erstmaliges Vernüpfen: dynamische Konfiguration per UI empfehlenswert</a:t>
            </a:r>
            <a:endParaRPr/>
          </a:p>
          <a:p>
            <a:pPr>
              <a:defRPr/>
            </a:pPr>
            <a:r>
              <a:rPr/>
              <a:t>Min. 1 anderes Gerät</a:t>
            </a:r>
            <a:endParaRPr/>
          </a:p>
          <a:p>
            <a:pPr>
              <a:defRPr/>
            </a:pPr>
            <a:r>
              <a:rPr/>
              <a:t>Geräte ID Kopieren</a:t>
            </a:r>
            <a:endParaRPr/>
          </a:p>
          <a:p>
            <a:pPr>
              <a:defRPr/>
            </a:pPr>
            <a:r>
              <a:rPr/>
              <a:t>In NixOS Konfiguration oder UI Einfügen</a:t>
            </a:r>
            <a:endParaRPr/>
          </a:p>
        </p:txBody>
      </p:sp>
      <p:pic>
        <p:nvPicPr>
          <p:cNvPr id="1048326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60817" y="4552156"/>
            <a:ext cx="10192981" cy="1615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471743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04241" y="488156"/>
            <a:ext cx="6307351" cy="5607537"/>
          </a:xfrm>
          <a:prstGeom prst="rect">
            <a:avLst/>
          </a:prstGeom>
        </p:spPr>
      </p:pic>
      <p:pic>
        <p:nvPicPr>
          <p:cNvPr id="87542473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184810" y="488156"/>
            <a:ext cx="4564276" cy="1714500"/>
          </a:xfrm>
          <a:prstGeom prst="rect">
            <a:avLst/>
          </a:prstGeom>
        </p:spPr>
      </p:pic>
      <p:pic>
        <p:nvPicPr>
          <p:cNvPr id="10114408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184810" y="2262187"/>
            <a:ext cx="4564276" cy="3817042"/>
          </a:xfrm>
          <a:prstGeom prst="rect">
            <a:avLst/>
          </a:prstGeom>
        </p:spPr>
      </p:pic>
      <p:sp>
        <p:nvSpPr>
          <p:cNvPr id="66098" name=""/>
          <p:cNvSpPr txBox="1"/>
          <p:nvPr/>
        </p:nvSpPr>
        <p:spPr bwMode="auto">
          <a:xfrm flipH="0" flipV="0">
            <a:off x="1392599" y="6191249"/>
            <a:ext cx="445770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317071029" name=""/>
          <p:cNvSpPr txBox="1"/>
          <p:nvPr/>
        </p:nvSpPr>
        <p:spPr bwMode="auto">
          <a:xfrm flipH="0" flipV="0">
            <a:off x="1498259" y="6095694"/>
            <a:ext cx="435492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Beispiel: Laptop</a:t>
            </a:r>
            <a:endParaRPr/>
          </a:p>
        </p:txBody>
      </p:sp>
      <p:sp>
        <p:nvSpPr>
          <p:cNvPr id="750697480" name=""/>
          <p:cNvSpPr txBox="1"/>
          <p:nvPr/>
        </p:nvSpPr>
        <p:spPr bwMode="auto">
          <a:xfrm flipH="0" flipV="0">
            <a:off x="7290748" y="6095694"/>
            <a:ext cx="436356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Beispiel: NAS (Nix Alternative)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854572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Synchting</a:t>
            </a:r>
            <a:endParaRPr/>
          </a:p>
        </p:txBody>
      </p:sp>
      <p:pic>
        <p:nvPicPr>
          <p:cNvPr id="16997064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57211" y="28573"/>
            <a:ext cx="11077574" cy="6305549"/>
          </a:xfrm>
          <a:prstGeom prst="rect">
            <a:avLst/>
          </a:prstGeom>
        </p:spPr>
      </p:pic>
      <p:sp>
        <p:nvSpPr>
          <p:cNvPr id="103722840" name=""/>
          <p:cNvSpPr txBox="1"/>
          <p:nvPr/>
        </p:nvSpPr>
        <p:spPr bwMode="auto">
          <a:xfrm flipH="0" flipV="0">
            <a:off x="3841408" y="6334122"/>
            <a:ext cx="436968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NAS Fertig verknüpft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0764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400"/>
              <a:t>SMB </a:t>
            </a:r>
            <a:r>
              <a:rPr sz="4400"/>
              <a:t>Funktion</a:t>
            </a:r>
            <a:endParaRPr sz="4400"/>
          </a:p>
        </p:txBody>
      </p:sp>
      <p:pic>
        <p:nvPicPr>
          <p:cNvPr id="139036892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19124" y="1544637"/>
            <a:ext cx="3723948" cy="4543424"/>
          </a:xfrm>
          <a:prstGeom prst="rect">
            <a:avLst/>
          </a:prstGeom>
        </p:spPr>
      </p:pic>
      <p:pic>
        <p:nvPicPr>
          <p:cNvPr id="73546877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476749" y="1544637"/>
            <a:ext cx="3723948" cy="4543424"/>
          </a:xfrm>
          <a:prstGeom prst="rect">
            <a:avLst/>
          </a:prstGeom>
        </p:spPr>
      </p:pic>
      <p:pic>
        <p:nvPicPr>
          <p:cNvPr id="152985453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200698" y="1843881"/>
            <a:ext cx="3912738" cy="40288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482737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400"/>
              <a:t>SMB Performance Benchmarks</a:t>
            </a:r>
            <a:endParaRPr sz="4400"/>
          </a:p>
        </p:txBody>
      </p:sp>
      <p:pic>
        <p:nvPicPr>
          <p:cNvPr id="158425739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85812" y="1571624"/>
            <a:ext cx="4362449" cy="1362074"/>
          </a:xfrm>
          <a:prstGeom prst="rect">
            <a:avLst/>
          </a:prstGeom>
        </p:spPr>
      </p:pic>
      <p:pic>
        <p:nvPicPr>
          <p:cNvPr id="34706290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889624" y="1571624"/>
            <a:ext cx="4362449" cy="1362074"/>
          </a:xfrm>
          <a:prstGeom prst="rect">
            <a:avLst/>
          </a:prstGeom>
        </p:spPr>
      </p:pic>
      <p:pic>
        <p:nvPicPr>
          <p:cNvPr id="163293474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92949" y="3532187"/>
            <a:ext cx="4310874" cy="2933031"/>
          </a:xfrm>
          <a:prstGeom prst="rect">
            <a:avLst/>
          </a:prstGeom>
        </p:spPr>
      </p:pic>
      <p:pic>
        <p:nvPicPr>
          <p:cNvPr id="143122284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664756" y="2854324"/>
            <a:ext cx="5848349" cy="352424"/>
          </a:xfrm>
          <a:prstGeom prst="rect">
            <a:avLst/>
          </a:prstGeom>
        </p:spPr>
      </p:pic>
      <p:pic>
        <p:nvPicPr>
          <p:cNvPr id="265493367" name=""/>
          <p:cNvPicPr>
            <a:picLocks noChangeAspect="1"/>
          </p:cNvPicPr>
          <p:nvPr/>
        </p:nvPicPr>
        <p:blipFill>
          <a:blip r:embed="rId7"/>
          <a:srcRect l="0" t="0" r="23001" b="0"/>
          <a:stretch/>
        </p:blipFill>
        <p:spPr bwMode="auto">
          <a:xfrm flipH="0" flipV="0">
            <a:off x="7051674" y="2854324"/>
            <a:ext cx="4503124" cy="352424"/>
          </a:xfrm>
          <a:prstGeom prst="rect">
            <a:avLst/>
          </a:prstGeom>
        </p:spPr>
      </p:pic>
      <p:sp>
        <p:nvSpPr>
          <p:cNvPr id="1077067829" name=""/>
          <p:cNvSpPr txBox="1"/>
          <p:nvPr/>
        </p:nvSpPr>
        <p:spPr bwMode="auto">
          <a:xfrm flipH="0" flipV="0">
            <a:off x="5825349" y="3802062"/>
            <a:ext cx="5135439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Limit Vermutung: CPU Geschwindigkeit / SMB Client Implementierung</a:t>
            </a:r>
            <a:endParaRPr sz="2400"/>
          </a:p>
        </p:txBody>
      </p:sp>
      <p:sp>
        <p:nvSpPr>
          <p:cNvPr id="1302077744" name=""/>
          <p:cNvSpPr/>
          <p:nvPr/>
        </p:nvSpPr>
        <p:spPr bwMode="auto">
          <a:xfrm flipH="0" flipV="0">
            <a:off x="8201999" y="2252661"/>
            <a:ext cx="895349" cy="28098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596305" name=""/>
          <p:cNvSpPr/>
          <p:nvPr/>
        </p:nvSpPr>
        <p:spPr bwMode="auto">
          <a:xfrm flipH="0" flipV="0">
            <a:off x="8249623" y="3001961"/>
            <a:ext cx="895349" cy="2809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172069" name=""/>
          <p:cNvSpPr/>
          <p:nvPr/>
        </p:nvSpPr>
        <p:spPr bwMode="auto">
          <a:xfrm flipH="0" flipV="0">
            <a:off x="1848822" y="3000374"/>
            <a:ext cx="895349" cy="2809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476879" name=""/>
          <p:cNvSpPr/>
          <p:nvPr/>
        </p:nvSpPr>
        <p:spPr bwMode="auto">
          <a:xfrm flipH="0" flipV="0">
            <a:off x="2820372" y="2262186"/>
            <a:ext cx="895349" cy="2809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4128879" name=""/>
          <p:cNvSpPr/>
          <p:nvPr/>
        </p:nvSpPr>
        <p:spPr bwMode="auto">
          <a:xfrm flipH="0" flipV="0">
            <a:off x="2967037" y="4396602"/>
            <a:ext cx="843937" cy="17565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212045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400"/>
              <a:t>SMB Funktion und Performance</a:t>
            </a:r>
            <a:endParaRPr sz="4400"/>
          </a:p>
        </p:txBody>
      </p:sp>
      <p:pic>
        <p:nvPicPr>
          <p:cNvPr id="4408208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465262" y="1690686"/>
            <a:ext cx="8467724" cy="1895474"/>
          </a:xfrm>
          <a:prstGeom prst="rect">
            <a:avLst/>
          </a:prstGeom>
        </p:spPr>
      </p:pic>
      <p:pic>
        <p:nvPicPr>
          <p:cNvPr id="60711774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465262" y="3789362"/>
            <a:ext cx="8467724" cy="1895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710201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400"/>
              <a:t>Fazit</a:t>
            </a:r>
            <a:endParaRPr/>
          </a:p>
        </p:txBody>
      </p:sp>
      <p:sp>
        <p:nvSpPr>
          <p:cNvPr id="127418816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NixOS bietet komfortable Konfiguration</a:t>
            </a:r>
            <a:endParaRPr/>
          </a:p>
          <a:p>
            <a:pPr>
              <a:defRPr/>
            </a:pPr>
            <a:r>
              <a:rPr/>
              <a:t>DIY NAS ermöglicht Flexibilität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Meinung:</a:t>
            </a:r>
            <a:endParaRPr/>
          </a:p>
          <a:p>
            <a:pPr lvl="1">
              <a:defRPr/>
            </a:pPr>
            <a:r>
              <a:rPr/>
              <a:t>In jedem Fall DIY</a:t>
            </a:r>
            <a:endParaRPr/>
          </a:p>
          <a:p>
            <a:pPr lvl="1">
              <a:defRPr/>
            </a:pPr>
            <a:r>
              <a:rPr/>
              <a:t>NixOS ist eine sehr attraktive Lösung</a:t>
            </a:r>
            <a:endParaRPr/>
          </a:p>
          <a:p>
            <a:pPr lvl="1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1656578" name=""/>
          <p:cNvSpPr/>
          <p:nvPr/>
        </p:nvSpPr>
        <p:spPr bwMode="auto">
          <a:xfrm flipH="0" flipV="0">
            <a:off x="5291" y="1301749"/>
            <a:ext cx="12181416" cy="4116916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23018437" name=""/>
          <p:cNvSpPr txBox="1"/>
          <p:nvPr/>
        </p:nvSpPr>
        <p:spPr bwMode="auto">
          <a:xfrm flipH="0" flipV="0">
            <a:off x="681544" y="1545166"/>
            <a:ext cx="10829269" cy="3444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0">
                <a:solidFill>
                  <a:schemeClr val="bg1"/>
                </a:solidFill>
              </a:rPr>
              <a:t>Danke </a:t>
            </a:r>
            <a:r>
              <a:rPr sz="11000">
                <a:solidFill>
                  <a:schemeClr val="bg1"/>
                </a:solidFill>
              </a:rPr>
              <a:t>für die Aufmerksamkeit!</a:t>
            </a:r>
            <a:endParaRPr sz="11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907395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800" b="1"/>
              <a:t>N</a:t>
            </a:r>
            <a:r>
              <a:rPr/>
              <a:t>etwork </a:t>
            </a:r>
            <a:r>
              <a:rPr sz="4800" b="1"/>
              <a:t>A</a:t>
            </a:r>
            <a:r>
              <a:rPr/>
              <a:t>ttached </a:t>
            </a:r>
            <a:r>
              <a:rPr sz="4800" b="1"/>
              <a:t>S</a:t>
            </a:r>
            <a:r>
              <a:rPr/>
              <a:t>torage</a:t>
            </a:r>
            <a:endParaRPr/>
          </a:p>
        </p:txBody>
      </p:sp>
      <p:sp>
        <p:nvSpPr>
          <p:cNvPr id="1239358092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Aufgaben: Aufsetzen eines NAS</a:t>
            </a:r>
            <a:endParaRPr/>
          </a:p>
          <a:p>
            <a:pPr>
              <a:defRPr/>
            </a:pPr>
            <a:r>
              <a:rPr/>
              <a:t>Netzwerkangebundenes Speichersystem</a:t>
            </a:r>
            <a:endParaRPr/>
          </a:p>
          <a:p>
            <a:pPr>
              <a:defRPr/>
            </a:pPr>
            <a:r>
              <a:rPr/>
              <a:t>„Fileserver“</a:t>
            </a:r>
            <a:endParaRPr/>
          </a:p>
          <a:p>
            <a:pPr>
              <a:defRPr/>
            </a:pPr>
            <a:r>
              <a:rPr/>
              <a:t>Anwendungen &amp; Vorteile:</a:t>
            </a:r>
            <a:endParaRPr/>
          </a:p>
          <a:p>
            <a:pPr lvl="1">
              <a:defRPr/>
            </a:pPr>
            <a:r>
              <a:rPr/>
              <a:t>Auslagerung großer Datenmengen</a:t>
            </a:r>
            <a:endParaRPr/>
          </a:p>
          <a:p>
            <a:pPr lvl="1">
              <a:defRPr/>
            </a:pPr>
            <a:r>
              <a:rPr/>
              <a:t>Teilen von Dateien in Firma oder Zuhause</a:t>
            </a:r>
            <a:endParaRPr/>
          </a:p>
          <a:p>
            <a:pPr lvl="1">
              <a:defRPr/>
            </a:pPr>
            <a:r>
              <a:rPr b="1"/>
              <a:t>Zugriff von mehreren Geräten</a:t>
            </a:r>
            <a:endParaRPr b="1"/>
          </a:p>
          <a:p>
            <a:pPr lvl="0">
              <a:defRPr/>
            </a:pPr>
            <a:r>
              <a:rPr b="0"/>
              <a:t>Vorteile gegenüber Cloud-Speicher: </a:t>
            </a:r>
            <a:r>
              <a:rPr lang="de-DE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Lokale Speicherung</a:t>
            </a:r>
            <a:endParaRPr lang="de-DE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de-DE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Volle Kontrolle über Daten</a:t>
            </a:r>
            <a:endParaRPr lang="de-DE" sz="2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de-DE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Schneller</a:t>
            </a:r>
            <a:endParaRPr lang="de-DE" sz="2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724289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DIY or Buy?</a:t>
            </a:r>
            <a:endParaRPr/>
          </a:p>
        </p:txBody>
      </p:sp>
      <p:pic>
        <p:nvPicPr>
          <p:cNvPr id="14834500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354648" y="1744049"/>
            <a:ext cx="1218224" cy="1218224"/>
          </a:xfrm>
          <a:prstGeom prst="rect">
            <a:avLst/>
          </a:prstGeom>
        </p:spPr>
      </p:pic>
      <p:pic>
        <p:nvPicPr>
          <p:cNvPr id="167128073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190999" y="1744049"/>
            <a:ext cx="1068387" cy="1068387"/>
          </a:xfrm>
          <a:prstGeom prst="rect">
            <a:avLst/>
          </a:prstGeom>
        </p:spPr>
      </p:pic>
      <p:sp>
        <p:nvSpPr>
          <p:cNvPr id="174936240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>
              <a:defRPr/>
            </a:pPr>
            <a:r>
              <a:rPr sz="2600"/>
              <a:t>Prebuilt (Buy)</a:t>
            </a:r>
            <a:endParaRPr sz="2600"/>
          </a:p>
        </p:txBody>
      </p:sp>
      <p:sp>
        <p:nvSpPr>
          <p:cNvPr id="81299516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+ Einfache Installation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+ „Just works“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+ Software des Herstellers mit Cloud-Anbindung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+ kompakt und integriert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- Auf Herstellerfunktionalität begrenzt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- Vertrauen und Datensicherheit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- Teuer</a:t>
            </a:r>
            <a:endParaRPr/>
          </a:p>
        </p:txBody>
      </p:sp>
      <p:sp>
        <p:nvSpPr>
          <p:cNvPr id="1452216954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>
              <a:defRPr/>
            </a:pPr>
            <a:r>
              <a:rPr sz="2600"/>
              <a:t>Custom (Do It Yourself)</a:t>
            </a:r>
            <a:endParaRPr sz="2600"/>
          </a:p>
        </p:txBody>
      </p:sp>
      <p:sp>
        <p:nvSpPr>
          <p:cNvPr id="34396625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de-DE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Erweiterbar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+ Sehr flexibel (keine Softwareeinschränkungen)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+ Daten nicht in fremden Händen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+ Billiger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- Geringer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- Technische Expertise notwendig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- Höheres Risiko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594565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Szenario: Wohngemeinschaft</a:t>
            </a:r>
            <a:endParaRPr/>
          </a:p>
        </p:txBody>
      </p:sp>
      <p:pic>
        <p:nvPicPr>
          <p:cNvPr id="15767498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715375" y="314325"/>
            <a:ext cx="1601174" cy="1601174"/>
          </a:xfrm>
          <a:prstGeom prst="rect">
            <a:avLst/>
          </a:prstGeom>
        </p:spPr>
      </p:pic>
      <p:pic>
        <p:nvPicPr>
          <p:cNvPr id="177480264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614487" y="1599681"/>
            <a:ext cx="1753574" cy="1753574"/>
          </a:xfrm>
          <a:prstGeom prst="rect">
            <a:avLst/>
          </a:prstGeom>
        </p:spPr>
      </p:pic>
      <p:pic>
        <p:nvPicPr>
          <p:cNvPr id="124439781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043849" y="2113545"/>
            <a:ext cx="1953599" cy="1953599"/>
          </a:xfrm>
          <a:prstGeom prst="rect">
            <a:avLst/>
          </a:prstGeom>
        </p:spPr>
      </p:pic>
      <p:pic>
        <p:nvPicPr>
          <p:cNvPr id="115321595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2900849" y="5157269"/>
            <a:ext cx="1390649" cy="1390649"/>
          </a:xfrm>
          <a:prstGeom prst="rect">
            <a:avLst/>
          </a:prstGeom>
        </p:spPr>
      </p:pic>
      <p:pic>
        <p:nvPicPr>
          <p:cNvPr id="1137855898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691049" y="3985207"/>
            <a:ext cx="1800225" cy="1800225"/>
          </a:xfrm>
          <a:prstGeom prst="rect">
            <a:avLst/>
          </a:prstGeom>
        </p:spPr>
      </p:pic>
      <p:pic>
        <p:nvPicPr>
          <p:cNvPr id="1799144510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6992325" y="4905344"/>
            <a:ext cx="1208639" cy="1208639"/>
          </a:xfrm>
          <a:prstGeom prst="rect">
            <a:avLst/>
          </a:prstGeom>
        </p:spPr>
      </p:pic>
      <p:pic>
        <p:nvPicPr>
          <p:cNvPr id="7614612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7018259" y="2314530"/>
            <a:ext cx="1438274" cy="1438274"/>
          </a:xfrm>
          <a:prstGeom prst="rect">
            <a:avLst/>
          </a:prstGeom>
        </p:spPr>
      </p:pic>
      <p:pic>
        <p:nvPicPr>
          <p:cNvPr id="1038445485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2491274" y="3024675"/>
            <a:ext cx="808650" cy="808650"/>
          </a:xfrm>
          <a:prstGeom prst="rect">
            <a:avLst/>
          </a:prstGeom>
        </p:spPr>
      </p:pic>
      <p:cxnSp>
        <p:nvCxnSpPr>
          <p:cNvPr id="0" name=""/>
          <p:cNvCxnSpPr>
            <a:cxnSpLocks/>
            <a:stCxn id="7614612" idx="2"/>
          </p:cNvCxnSpPr>
          <p:nvPr/>
        </p:nvCxnSpPr>
        <p:spPr bwMode="auto">
          <a:xfrm rot="5399977" flipH="0" flipV="0">
            <a:off x="7292347" y="4195732"/>
            <a:ext cx="885854" cy="0"/>
          </a:xfrm>
          <a:prstGeom prst="line">
            <a:avLst/>
          </a:prstGeom>
          <a:ln w="7619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6028922" name=""/>
          <p:cNvCxnSpPr>
            <a:cxnSpLocks/>
          </p:cNvCxnSpPr>
          <p:nvPr/>
        </p:nvCxnSpPr>
        <p:spPr bwMode="auto">
          <a:xfrm rot="5399977" flipH="1" flipV="1">
            <a:off x="5470799" y="4811534"/>
            <a:ext cx="404264" cy="2486385"/>
          </a:xfrm>
          <a:prstGeom prst="line">
            <a:avLst/>
          </a:prstGeom>
          <a:ln w="7619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80716" name=""/>
          <p:cNvCxnSpPr>
            <a:cxnSpLocks/>
          </p:cNvCxnSpPr>
          <p:nvPr/>
        </p:nvCxnSpPr>
        <p:spPr bwMode="auto">
          <a:xfrm rot="5399977" flipH="0" flipV="1">
            <a:off x="4310842" y="2757292"/>
            <a:ext cx="1447829" cy="3762734"/>
          </a:xfrm>
          <a:prstGeom prst="line">
            <a:avLst/>
          </a:prstGeom>
          <a:ln w="7619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4538703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8248590" y="4842457"/>
            <a:ext cx="895349" cy="895349"/>
          </a:xfrm>
          <a:prstGeom prst="rect">
            <a:avLst/>
          </a:prstGeom>
        </p:spPr>
      </p:pic>
      <p:pic>
        <p:nvPicPr>
          <p:cNvPr id="1497054969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 flipH="0" flipV="0">
            <a:off x="8313660" y="5737807"/>
            <a:ext cx="846592" cy="846592"/>
          </a:xfrm>
          <a:prstGeom prst="rect">
            <a:avLst/>
          </a:prstGeom>
        </p:spPr>
      </p:pic>
      <p:pic>
        <p:nvPicPr>
          <p:cNvPr id="927395348" name=""/>
          <p:cNvPicPr>
            <a:picLocks noChangeAspect="1"/>
          </p:cNvPicPr>
          <p:nvPr/>
        </p:nvPicPr>
        <p:blipFill>
          <a:blip r:embed="rId13"/>
          <a:stretch/>
        </p:blipFill>
        <p:spPr bwMode="auto">
          <a:xfrm flipH="0" flipV="0">
            <a:off x="7468574" y="6109739"/>
            <a:ext cx="723899" cy="723899"/>
          </a:xfrm>
          <a:prstGeom prst="rect">
            <a:avLst/>
          </a:prstGeom>
        </p:spPr>
      </p:pic>
      <p:pic>
        <p:nvPicPr>
          <p:cNvPr id="998683819" name=""/>
          <p:cNvPicPr>
            <a:picLocks noChangeAspect="1"/>
          </p:cNvPicPr>
          <p:nvPr/>
        </p:nvPicPr>
        <p:blipFill>
          <a:blip r:embed="rId14"/>
          <a:stretch/>
        </p:blipFill>
        <p:spPr bwMode="auto">
          <a:xfrm flipH="0" flipV="0">
            <a:off x="9983174" y="3238957"/>
            <a:ext cx="1913549" cy="1913549"/>
          </a:xfrm>
          <a:prstGeom prst="rect">
            <a:avLst/>
          </a:prstGeom>
        </p:spPr>
      </p:pic>
      <p:cxnSp>
        <p:nvCxnSpPr>
          <p:cNvPr id="1524108386" name=""/>
          <p:cNvCxnSpPr>
            <a:cxnSpLocks/>
          </p:cNvCxnSpPr>
          <p:nvPr/>
        </p:nvCxnSpPr>
        <p:spPr bwMode="auto">
          <a:xfrm rot="5399977" flipH="1" flipV="1">
            <a:off x="8780628" y="4020910"/>
            <a:ext cx="289507" cy="1353584"/>
          </a:xfrm>
          <a:prstGeom prst="line">
            <a:avLst/>
          </a:prstGeom>
          <a:ln w="7619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81905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Hardwareanforderungen</a:t>
            </a:r>
            <a:endParaRPr/>
          </a:p>
        </p:txBody>
      </p:sp>
      <p:sp>
        <p:nvSpPr>
          <p:cNvPr id="32706307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Speicherkapazität</a:t>
            </a:r>
            <a:endParaRPr/>
          </a:p>
          <a:p>
            <a:pPr lvl="1">
              <a:defRPr/>
            </a:pPr>
            <a:r>
              <a:rPr/>
              <a:t>Speicherkonfiguration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de-DE" sz="2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→</m:t>
                      </m:r>
                    </m:oMath>
                  </m:oMathPara>
                </a14:m>
              </mc:Choice>
              <mc:Fallback/>
            </mc:AlternateContent>
            <a:r>
              <a:rPr/>
              <a:t> Später</a:t>
            </a:r>
            <a:endParaRPr/>
          </a:p>
          <a:p>
            <a:pPr lvl="0">
              <a:defRPr/>
            </a:pPr>
            <a:r>
              <a:rPr/>
              <a:t>CPU Performance</a:t>
            </a:r>
            <a:endParaRPr/>
          </a:p>
          <a:p>
            <a:pPr lvl="0">
              <a:defRPr/>
            </a:pPr>
            <a:r>
              <a:rPr/>
              <a:t>Arbeitsspeicher</a:t>
            </a:r>
            <a:endParaRPr/>
          </a:p>
          <a:p>
            <a:pPr lvl="0">
              <a:defRPr/>
            </a:pPr>
            <a:r>
              <a:rPr/>
              <a:t>Energieverbrauch</a:t>
            </a:r>
            <a:endParaRPr/>
          </a:p>
          <a:p>
            <a:pPr lvl="0">
              <a:defRPr/>
            </a:pPr>
            <a:r>
              <a:rPr/>
              <a:t>Lautstärke</a:t>
            </a:r>
            <a:endParaRPr/>
          </a:p>
          <a:p>
            <a:pPr lvl="0">
              <a:defRPr/>
            </a:pPr>
            <a:r>
              <a:rPr/>
              <a:t>Physische Größe</a:t>
            </a:r>
            <a:endParaRPr/>
          </a:p>
          <a:p>
            <a:pPr lvl="0">
              <a:defRPr/>
            </a:pPr>
            <a:r>
              <a:rPr/>
              <a:t>Preis</a:t>
            </a:r>
            <a:endParaRPr/>
          </a:p>
          <a:p>
            <a:pPr marL="0" lvl="0" indent="0">
              <a:buFont typeface="Arial"/>
              <a:buNone/>
              <a:defRPr/>
            </a:pPr>
            <a:endParaRPr/>
          </a:p>
          <a:p>
            <a:pPr marL="0" lvl="0" indent="0">
              <a:buFont typeface="Arial"/>
              <a:buNone/>
              <a:defRPr/>
            </a:pPr>
            <a:r>
              <a:rPr/>
              <a:t>Es bietet sich an: Alte, unbenutzte Hardware</a:t>
            </a:r>
            <a:endParaRPr/>
          </a:p>
        </p:txBody>
      </p:sp>
      <p:pic>
        <p:nvPicPr>
          <p:cNvPr id="170341846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84217" y="1690687"/>
            <a:ext cx="3809999" cy="3809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875418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918749" y="2241866"/>
            <a:ext cx="4601737" cy="3842226"/>
          </a:xfrm>
          <a:prstGeom prst="rect">
            <a:avLst/>
          </a:prstGeom>
        </p:spPr>
      </p:pic>
      <p:sp>
        <p:nvSpPr>
          <p:cNvPr id="67248936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Speicherkonfiguration</a:t>
            </a:r>
            <a:endParaRPr/>
          </a:p>
        </p:txBody>
      </p:sp>
      <p:sp>
        <p:nvSpPr>
          <p:cNvPr id="182430360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Redundanz</a:t>
            </a:r>
            <a:endParaRPr/>
          </a:p>
          <a:p>
            <a:pPr>
              <a:defRPr/>
            </a:pPr>
            <a:r>
              <a:rPr/>
              <a:t>RAID (</a:t>
            </a:r>
            <a:r>
              <a:rPr lang="en-US" b="1"/>
              <a:t>R</a:t>
            </a:r>
            <a:r>
              <a:rPr lang="en-US"/>
              <a:t>edundant </a:t>
            </a:r>
            <a:r>
              <a:rPr lang="en-US" b="1"/>
              <a:t>A</a:t>
            </a:r>
            <a:r>
              <a:rPr lang="en-US"/>
              <a:t>rray of </a:t>
            </a:r>
            <a:r>
              <a:rPr lang="en-US" b="1"/>
              <a:t>I</a:t>
            </a:r>
            <a:r>
              <a:rPr lang="en-US"/>
              <a:t>ndipendant </a:t>
            </a:r>
            <a:r>
              <a:rPr lang="en-US" b="1"/>
              <a:t>D</a:t>
            </a:r>
            <a:r>
              <a:rPr lang="en-US"/>
              <a:t>isks</a:t>
            </a:r>
            <a:r>
              <a:rPr/>
              <a:t>)</a:t>
            </a:r>
            <a:endParaRPr/>
          </a:p>
          <a:p>
            <a:pPr>
              <a:defRPr/>
            </a:pPr>
            <a:r>
              <a:rPr/>
              <a:t>RAID 0</a:t>
            </a:r>
            <a:endParaRPr/>
          </a:p>
          <a:p>
            <a:pPr>
              <a:defRPr/>
            </a:pPr>
            <a:r>
              <a:rPr/>
              <a:t>RAID 1</a:t>
            </a:r>
            <a:endParaRPr/>
          </a:p>
          <a:p>
            <a:pPr>
              <a:defRPr/>
            </a:pPr>
            <a:r>
              <a:rPr/>
              <a:t>RAID 5/6</a:t>
            </a:r>
            <a:endParaRPr/>
          </a:p>
          <a:p>
            <a:pPr>
              <a:defRPr/>
            </a:pPr>
            <a:r>
              <a:rPr/>
              <a:t>RAID Schadow Legends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2x 500 GB HDD: RAID 1 Speicher Pool</a:t>
            </a:r>
            <a:endParaRPr/>
          </a:p>
          <a:p>
            <a:pPr>
              <a:defRPr/>
            </a:pPr>
            <a:r>
              <a:rPr/>
              <a:t>1x250 GB HDD: Boot Disk</a:t>
            </a:r>
            <a:endParaRPr/>
          </a:p>
        </p:txBody>
      </p:sp>
      <p:sp>
        <p:nvSpPr>
          <p:cNvPr id="518392783" name=""/>
          <p:cNvSpPr/>
          <p:nvPr/>
        </p:nvSpPr>
        <p:spPr bwMode="auto">
          <a:xfrm flipH="0" flipV="0">
            <a:off x="775124" y="3024187"/>
            <a:ext cx="1583530" cy="500062"/>
          </a:xfrm>
          <a:prstGeom prst="rect">
            <a:avLst/>
          </a:prstGeom>
          <a:noFill/>
          <a:ln w="38099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2988991" name=""/>
          <p:cNvSpPr/>
          <p:nvPr/>
        </p:nvSpPr>
        <p:spPr bwMode="auto">
          <a:xfrm flipH="0" flipV="0">
            <a:off x="1130464" y="1845745"/>
            <a:ext cx="7414434" cy="635183"/>
          </a:xfrm>
          <a:prstGeom prst="flowChartAlternateProcess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lang="de-AT" sz="2800"/>
              <a:t>Software-Anforderungen</a:t>
            </a:r>
            <a:endParaRPr sz="2800"/>
          </a:p>
        </p:txBody>
      </p:sp>
      <p:sp>
        <p:nvSpPr>
          <p:cNvPr id="63051454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Agenda – Teil 2</a:t>
            </a:r>
            <a:endParaRPr/>
          </a:p>
        </p:txBody>
      </p:sp>
      <p:sp>
        <p:nvSpPr>
          <p:cNvPr id="1305358582" name=""/>
          <p:cNvSpPr/>
          <p:nvPr/>
        </p:nvSpPr>
        <p:spPr bwMode="auto">
          <a:xfrm flipH="0" flipV="0">
            <a:off x="1489609" y="2633329"/>
            <a:ext cx="7550590" cy="635183"/>
          </a:xfrm>
          <a:prstGeom prst="flowChartAlternateProcess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lang="en-US" sz="2800" b="0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Was ist NixOS?</a:t>
            </a:r>
            <a:endParaRPr sz="2800"/>
          </a:p>
        </p:txBody>
      </p:sp>
      <p:sp>
        <p:nvSpPr>
          <p:cNvPr id="1249279327" name=""/>
          <p:cNvSpPr/>
          <p:nvPr/>
        </p:nvSpPr>
        <p:spPr bwMode="auto">
          <a:xfrm flipH="0" flipV="0">
            <a:off x="1984318" y="3429000"/>
            <a:ext cx="7579756" cy="635183"/>
          </a:xfrm>
          <a:prstGeom prst="flowChartAlternateProcess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sz="2800"/>
              <a:t>Installation und Konfiguration</a:t>
            </a:r>
            <a:endParaRPr sz="2800"/>
          </a:p>
        </p:txBody>
      </p:sp>
      <p:sp>
        <p:nvSpPr>
          <p:cNvPr id="1292227567" name=""/>
          <p:cNvSpPr/>
          <p:nvPr/>
        </p:nvSpPr>
        <p:spPr bwMode="auto">
          <a:xfrm flipH="0" flipV="0">
            <a:off x="2431845" y="4216695"/>
            <a:ext cx="7598953" cy="635182"/>
          </a:xfrm>
          <a:prstGeom prst="flowChartAlternateProcess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sz="2800"/>
              <a:t>Services und Setup</a:t>
            </a:r>
            <a:endParaRPr sz="2800"/>
          </a:p>
        </p:txBody>
      </p:sp>
      <p:sp>
        <p:nvSpPr>
          <p:cNvPr id="1248555925" name=""/>
          <p:cNvSpPr/>
          <p:nvPr/>
        </p:nvSpPr>
        <p:spPr bwMode="auto">
          <a:xfrm flipH="0" flipV="0">
            <a:off x="2784417" y="5010149"/>
            <a:ext cx="7579755" cy="635182"/>
          </a:xfrm>
          <a:prstGeom prst="flowChartAlternateProcess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sz="2800"/>
              <a:t>Benchmarking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75144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Software-Anforderungen</a:t>
            </a:r>
            <a:endParaRPr/>
          </a:p>
        </p:txBody>
      </p:sp>
      <p:sp>
        <p:nvSpPr>
          <p:cNvPr id="1399024245" name="Content Placeholder 2"/>
          <p:cNvSpPr>
            <a:spLocks noGrp="1"/>
          </p:cNvSpPr>
          <p:nvPr>
            <p:ph idx="1"/>
          </p:nvPr>
        </p:nvSpPr>
        <p:spPr bwMode="auto">
          <a:xfrm>
            <a:off x="838198" y="1825625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Grundanforderungen: Lokale Ordnerfreigabe mittels </a:t>
            </a:r>
            <a:r>
              <a:rPr lang="de-DE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SMB Schare</a:t>
            </a:r>
            <a:endParaRPr sz="2400"/>
          </a:p>
          <a:p>
            <a:pPr>
              <a:defRPr/>
            </a:pPr>
            <a:r>
              <a:rPr/>
              <a:t>Benutzermanagement: Persönlicher Ordner und geteilte Ordner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Zusätzlich: Dateisynchronisation mittels Syncthing</a:t>
            </a:r>
            <a:endParaRPr/>
          </a:p>
          <a:p>
            <a:pPr lvl="1">
              <a:defRPr/>
            </a:pPr>
            <a:r>
              <a:rPr/>
              <a:t>Ermöglicht Offline-Datenzugriff</a:t>
            </a:r>
            <a:endParaRPr/>
          </a:p>
          <a:p>
            <a:pPr lvl="1">
              <a:defRPr/>
            </a:pPr>
            <a:r>
              <a:rPr/>
              <a:t>Unkomplizierte Einrichtung über Internet</a:t>
            </a:r>
            <a:endParaRPr/>
          </a:p>
          <a:p>
            <a:pPr lvl="1">
              <a:defRPr/>
            </a:pPr>
            <a:r>
              <a:rPr/>
              <a:t>Zusätzliche Redundanz</a:t>
            </a:r>
            <a:endParaRPr/>
          </a:p>
          <a:p>
            <a:pPr lvl="0">
              <a:defRPr/>
            </a:pPr>
            <a:r>
              <a:rPr/>
              <a:t>Betriebssystem: </a:t>
            </a:r>
            <a:r>
              <a:rPr b="1"/>
              <a:t>NixOS</a:t>
            </a:r>
            <a:endParaRPr/>
          </a:p>
        </p:txBody>
      </p:sp>
      <p:grpSp>
        <p:nvGrpSpPr>
          <p:cNvPr id="1069657112" name=""/>
          <p:cNvGrpSpPr/>
          <p:nvPr/>
        </p:nvGrpSpPr>
        <p:grpSpPr bwMode="auto">
          <a:xfrm flipH="0" flipV="0">
            <a:off x="3908277" y="2717238"/>
            <a:ext cx="1179937" cy="1179937"/>
            <a:chOff x="0" y="0"/>
            <a:chExt cx="1179937" cy="1179937"/>
          </a:xfrm>
        </p:grpSpPr>
        <p:pic>
          <p:nvPicPr>
            <p:cNvPr id="2113498524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0" y="0"/>
              <a:ext cx="1179937" cy="1179937"/>
            </a:xfrm>
            <a:prstGeom prst="rect">
              <a:avLst/>
            </a:prstGeom>
          </p:spPr>
        </p:pic>
        <p:pic>
          <p:nvPicPr>
            <p:cNvPr id="1200168255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flipH="0" flipV="0">
              <a:off x="305502" y="381505"/>
              <a:ext cx="568932" cy="568932"/>
            </a:xfrm>
            <a:prstGeom prst="rect">
              <a:avLst/>
            </a:prstGeom>
          </p:spPr>
        </p:pic>
      </p:grpSp>
      <p:grpSp>
        <p:nvGrpSpPr>
          <p:cNvPr id="1122133997" name=""/>
          <p:cNvGrpSpPr/>
          <p:nvPr/>
        </p:nvGrpSpPr>
        <p:grpSpPr bwMode="auto">
          <a:xfrm flipH="0" flipV="0">
            <a:off x="1810782" y="2719672"/>
            <a:ext cx="1179936" cy="1179936"/>
            <a:chOff x="0" y="0"/>
            <a:chExt cx="1179936" cy="1179936"/>
          </a:xfrm>
        </p:grpSpPr>
        <p:pic>
          <p:nvPicPr>
            <p:cNvPr id="967047605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0" y="0"/>
              <a:ext cx="1179936" cy="1179936"/>
            </a:xfrm>
            <a:prstGeom prst="rect">
              <a:avLst/>
            </a:prstGeom>
          </p:spPr>
        </p:pic>
        <p:pic>
          <p:nvPicPr>
            <p:cNvPr id="1445798499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flipH="0" flipV="0">
              <a:off x="21036" y="422002"/>
              <a:ext cx="568931" cy="568931"/>
            </a:xfrm>
            <a:prstGeom prst="rect">
              <a:avLst/>
            </a:prstGeom>
          </p:spPr>
        </p:pic>
        <p:pic>
          <p:nvPicPr>
            <p:cNvPr id="202988748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flipH="0" flipV="0">
              <a:off x="305502" y="422002"/>
              <a:ext cx="568931" cy="568931"/>
            </a:xfrm>
            <a:prstGeom prst="rect">
              <a:avLst/>
            </a:prstGeom>
          </p:spPr>
        </p:pic>
        <p:pic>
          <p:nvPicPr>
            <p:cNvPr id="1914053796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flipH="0" flipV="0">
              <a:off x="589968" y="422002"/>
              <a:ext cx="568931" cy="568931"/>
            </a:xfrm>
            <a:prstGeom prst="rect">
              <a:avLst/>
            </a:prstGeom>
          </p:spPr>
        </p:pic>
      </p:grpSp>
      <p:grpSp>
        <p:nvGrpSpPr>
          <p:cNvPr id="1349987328" name=""/>
          <p:cNvGrpSpPr/>
          <p:nvPr/>
        </p:nvGrpSpPr>
        <p:grpSpPr bwMode="auto">
          <a:xfrm flipH="0" flipV="0">
            <a:off x="6071510" y="2714856"/>
            <a:ext cx="1179936" cy="1179936"/>
            <a:chOff x="0" y="0"/>
            <a:chExt cx="1179936" cy="1179936"/>
          </a:xfrm>
        </p:grpSpPr>
        <p:pic>
          <p:nvPicPr>
            <p:cNvPr id="761559829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0" y="0"/>
              <a:ext cx="1179936" cy="1179936"/>
            </a:xfrm>
            <a:prstGeom prst="rect">
              <a:avLst/>
            </a:prstGeom>
          </p:spPr>
        </p:pic>
        <p:pic>
          <p:nvPicPr>
            <p:cNvPr id="2094721329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flipH="0" flipV="0">
              <a:off x="305501" y="381504"/>
              <a:ext cx="568931" cy="568931"/>
            </a:xfrm>
            <a:prstGeom prst="rect">
              <a:avLst/>
            </a:prstGeom>
          </p:spPr>
        </p:pic>
      </p:grpSp>
      <p:grpSp>
        <p:nvGrpSpPr>
          <p:cNvPr id="1076884492" name=""/>
          <p:cNvGrpSpPr/>
          <p:nvPr/>
        </p:nvGrpSpPr>
        <p:grpSpPr bwMode="auto">
          <a:xfrm flipH="0" flipV="0">
            <a:off x="8135260" y="2716179"/>
            <a:ext cx="1179936" cy="1179936"/>
            <a:chOff x="0" y="0"/>
            <a:chExt cx="1179936" cy="1179936"/>
          </a:xfrm>
        </p:grpSpPr>
        <p:pic>
          <p:nvPicPr>
            <p:cNvPr id="934559597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0" y="0"/>
              <a:ext cx="1179936" cy="1179936"/>
            </a:xfrm>
            <a:prstGeom prst="rect">
              <a:avLst/>
            </a:prstGeom>
          </p:spPr>
        </p:pic>
        <p:pic>
          <p:nvPicPr>
            <p:cNvPr id="782388483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flipH="0" flipV="0">
              <a:off x="305501" y="381504"/>
              <a:ext cx="568931" cy="568931"/>
            </a:xfrm>
            <a:prstGeom prst="rect">
              <a:avLst/>
            </a:prstGeom>
          </p:spPr>
        </p:pic>
      </p:grpSp>
      <p:pic>
        <p:nvPicPr>
          <p:cNvPr id="2048712705" name="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 bwMode="auto">
          <a:xfrm flipH="0" flipV="0">
            <a:off x="5033482" y="5057494"/>
            <a:ext cx="1473933" cy="14739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ONLYOFFICE/8.2.0.143</Application>
  <PresentationFormat>On-screen Show (4:3)</PresentationFormat>
  <Paragraphs>0</Paragraphs>
  <Slides>27</Slides>
  <Notes>27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2025-04-07T22:10:09Z</dcterms:modified>
</cp:coreProperties>
</file>