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2" r:id="rId6"/>
    <p:sldId id="257" r:id="rId7"/>
    <p:sldId id="259" r:id="rId8"/>
    <p:sldId id="260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ult Émilie" initials="NÉ" lastIdx="1" clrIdx="0">
    <p:extLst>
      <p:ext uri="{19B8F6BF-5375-455C-9EA6-DF929625EA0E}">
        <p15:presenceInfo xmlns:p15="http://schemas.microsoft.com/office/powerpoint/2012/main" userId="Nault Émil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9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5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4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5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1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3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9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8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34A6-7AA4-479A-8A50-2DFB92E40638}" type="datetimeFigureOut">
              <a:rPr lang="en-CA" smtClean="0"/>
              <a:t>23/05/2017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6F2F-1C4C-4727-9FA2-359A498596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6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5" y="23311"/>
            <a:ext cx="5585409" cy="3547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4" y="3281199"/>
            <a:ext cx="5587580" cy="3549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915" y="818147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Daylit</a:t>
            </a:r>
            <a:r>
              <a:rPr lang="en-CA" dirty="0" smtClean="0">
                <a:solidFill>
                  <a:srgbClr val="FF0000"/>
                </a:solidFill>
              </a:rPr>
              <a:t> area = 0 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914" y="5935214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Daylit</a:t>
            </a:r>
            <a:r>
              <a:rPr lang="en-CA" dirty="0" smtClean="0">
                <a:solidFill>
                  <a:srgbClr val="FF0000"/>
                </a:solidFill>
              </a:rPr>
              <a:t> area &gt; 0 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84" y="100262"/>
            <a:ext cx="576000" cy="144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65977" y="3351124"/>
            <a:ext cx="504000" cy="1440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122270" y="4525467"/>
            <a:ext cx="171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Tout 0 </a:t>
            </a:r>
            <a:r>
              <a:rPr lang="en-CA" dirty="0" err="1" smtClean="0">
                <a:solidFill>
                  <a:srgbClr val="FF0000"/>
                </a:solidFill>
              </a:rPr>
              <a:t>dans</a:t>
            </a:r>
            <a:r>
              <a:rPr lang="en-CA" dirty="0" smtClean="0">
                <a:solidFill>
                  <a:srgbClr val="FF0000"/>
                </a:solidFill>
              </a:rPr>
              <a:t> tableau, </a:t>
            </a:r>
            <a:r>
              <a:rPr lang="en-CA" dirty="0" err="1" smtClean="0">
                <a:solidFill>
                  <a:srgbClr val="FF0000"/>
                </a:solidFill>
              </a:rPr>
              <a:t>même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si</a:t>
            </a:r>
            <a:r>
              <a:rPr lang="en-CA" dirty="0" smtClean="0">
                <a:solidFill>
                  <a:srgbClr val="FF0000"/>
                </a:solidFill>
              </a:rPr>
              <a:t> &gt; 0 </a:t>
            </a:r>
            <a:r>
              <a:rPr lang="en-CA" dirty="0" err="1" smtClean="0">
                <a:solidFill>
                  <a:srgbClr val="FF0000"/>
                </a:solidFill>
              </a:rPr>
              <a:t>dans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ce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graphique</a:t>
            </a:r>
            <a:endParaRPr lang="en-CA" dirty="0" smtClean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42084" y="3423124"/>
            <a:ext cx="1443789" cy="176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3842083" y="4115002"/>
            <a:ext cx="1443789" cy="176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3842083" y="5059002"/>
            <a:ext cx="1443789" cy="176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3842082" y="6031466"/>
            <a:ext cx="1443789" cy="176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881048" y="1294892"/>
            <a:ext cx="5705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Il semble vraiment y avoir un problème avec les </a:t>
            </a:r>
            <a:r>
              <a:rPr lang="fr-CH" dirty="0" err="1" smtClean="0"/>
              <a:t>métamodèles</a:t>
            </a:r>
            <a:r>
              <a:rPr lang="fr-CH" dirty="0" smtClean="0"/>
              <a:t> du </a:t>
            </a:r>
            <a:r>
              <a:rPr lang="fr-CH" dirty="0" err="1" smtClean="0"/>
              <a:t>daylit</a:t>
            </a:r>
            <a:r>
              <a:rPr lang="fr-CH" dirty="0" smtClean="0"/>
              <a:t> area.</a:t>
            </a:r>
          </a:p>
          <a:p>
            <a:r>
              <a:rPr lang="fr-CH" dirty="0" smtClean="0"/>
              <a:t>Déjà, les valeurs sont différentes d’un graphique à l’autres. </a:t>
            </a:r>
          </a:p>
          <a:p>
            <a:r>
              <a:rPr lang="fr-CH" dirty="0" smtClean="0"/>
              <a:t>Puis, elles semblent généralement faibles, ce qui ne devrait pas être le cas pour un bâtiment avec </a:t>
            </a:r>
            <a:r>
              <a:rPr lang="fr-CH" dirty="0" err="1" smtClean="0"/>
              <a:t>glazing</a:t>
            </a:r>
            <a:r>
              <a:rPr lang="fr-CH" dirty="0" smtClean="0"/>
              <a:t> ratio (</a:t>
            </a:r>
            <a:r>
              <a:rPr lang="fr-CH" dirty="0" err="1" smtClean="0"/>
              <a:t>WWRatio</a:t>
            </a:r>
            <a:r>
              <a:rPr lang="fr-CH" dirty="0" smtClean="0"/>
              <a:t>) assez élevé (genre &gt; 0.5).</a:t>
            </a:r>
          </a:p>
          <a:p>
            <a:endParaRPr lang="fr-CH" dirty="0" smtClean="0"/>
          </a:p>
          <a:p>
            <a:r>
              <a:rPr lang="fr-CH" dirty="0" smtClean="0"/>
              <a:t>Je pense que l’erreur vient sans doute d’erreurs dans le calcul des valeurs pour chaque paramètre (voir prochaines slides là-dessus). </a:t>
            </a:r>
          </a:p>
          <a:p>
            <a:r>
              <a:rPr lang="fr-CH" dirty="0" smtClean="0"/>
              <a:t>Tu peux bien recontrôler tous les paramètres ? </a:t>
            </a:r>
          </a:p>
          <a:p>
            <a:r>
              <a:rPr lang="fr-CH" dirty="0" smtClean="0"/>
              <a:t>Je crois mieux de commencer par régler les paramètres d’irradiation et de surface par orientation (item 4 dans la liste </a:t>
            </a:r>
            <a:r>
              <a:rPr lang="fr-CH" dirty="0" err="1" smtClean="0"/>
              <a:t>excel</a:t>
            </a:r>
            <a:r>
              <a:rPr lang="fr-CH" dirty="0" smtClean="0"/>
              <a:t>) et celui du </a:t>
            </a:r>
            <a:r>
              <a:rPr lang="fr-CH" dirty="0" err="1" smtClean="0"/>
              <a:t>WFRatio</a:t>
            </a:r>
            <a:r>
              <a:rPr lang="fr-CH" dirty="0" smtClean="0"/>
              <a:t> et </a:t>
            </a:r>
            <a:r>
              <a:rPr lang="fr-CH" dirty="0" err="1" smtClean="0"/>
              <a:t>FormFactor</a:t>
            </a:r>
            <a:r>
              <a:rPr lang="fr-CH" dirty="0" smtClean="0"/>
              <a:t> (voir les prochaines slides).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635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47" y="248653"/>
            <a:ext cx="11887200" cy="6448926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fr-CH" sz="2000" dirty="0" smtClean="0"/>
              <a:t>On dirait que les valeurs pour le </a:t>
            </a:r>
            <a:r>
              <a:rPr lang="fr-CH" sz="2000" dirty="0" err="1" smtClean="0"/>
              <a:t>Energy</a:t>
            </a:r>
            <a:r>
              <a:rPr lang="fr-CH" sz="2000" dirty="0" smtClean="0"/>
              <a:t> </a:t>
            </a:r>
            <a:r>
              <a:rPr lang="fr-CH" sz="2000" dirty="0" err="1" smtClean="0"/>
              <a:t>need</a:t>
            </a:r>
            <a:r>
              <a:rPr lang="fr-CH" sz="2000" dirty="0" smtClean="0"/>
              <a:t> augmentent à chaque génération (et que celle pour le </a:t>
            </a:r>
            <a:r>
              <a:rPr lang="fr-CH" sz="2000" dirty="0" err="1"/>
              <a:t>E</a:t>
            </a:r>
            <a:r>
              <a:rPr lang="fr-CH" sz="2000" dirty="0" err="1" smtClean="0"/>
              <a:t>lectricity</a:t>
            </a:r>
            <a:r>
              <a:rPr lang="fr-CH" sz="2000" dirty="0" smtClean="0"/>
              <a:t> production diminuent un peu) </a:t>
            </a:r>
            <a:r>
              <a:rPr lang="fr-CH" sz="2000" dirty="0" smtClean="0">
                <a:sym typeface="Wingdings" panose="05000000000000000000" pitchFamily="2" charset="2"/>
              </a:rPr>
              <a:t></a:t>
            </a:r>
            <a:r>
              <a:rPr lang="fr-CH" sz="2000" dirty="0" smtClean="0"/>
              <a:t> est-ce que les objectifs sont bien codés ?</a:t>
            </a:r>
          </a:p>
          <a:p>
            <a:pPr lvl="1">
              <a:lnSpc>
                <a:spcPts val="2600"/>
              </a:lnSpc>
              <a:spcBef>
                <a:spcPts val="600"/>
              </a:spcBef>
            </a:pPr>
            <a:r>
              <a:rPr lang="fr-CH" sz="1600" dirty="0" err="1" smtClean="0"/>
              <a:t>Energy</a:t>
            </a:r>
            <a:r>
              <a:rPr lang="fr-CH" sz="1600" dirty="0" smtClean="0"/>
              <a:t> </a:t>
            </a:r>
            <a:r>
              <a:rPr lang="fr-CH" sz="1600" dirty="0" err="1" smtClean="0"/>
              <a:t>need</a:t>
            </a:r>
            <a:r>
              <a:rPr lang="fr-CH" sz="1600" dirty="0" smtClean="0"/>
              <a:t> -&gt; on veut minimiser (directement ok ainsi alors car l’algorithme d’optimisation chercher à minimiser)</a:t>
            </a:r>
          </a:p>
          <a:p>
            <a:pPr lvl="1">
              <a:lnSpc>
                <a:spcPts val="2600"/>
              </a:lnSpc>
              <a:spcBef>
                <a:spcPts val="600"/>
              </a:spcBef>
            </a:pPr>
            <a:r>
              <a:rPr lang="fr-CH" sz="1600" dirty="0" err="1" smtClean="0"/>
              <a:t>Electricity</a:t>
            </a:r>
            <a:r>
              <a:rPr lang="fr-CH" sz="1600" dirty="0" smtClean="0"/>
              <a:t> production -&gt; on veut maximiser  (alors on veut donner</a:t>
            </a:r>
            <a:r>
              <a:rPr lang="fr-CH" sz="1600" dirty="0" smtClean="0"/>
              <a:t> à minimiser</a:t>
            </a:r>
            <a:r>
              <a:rPr lang="fr-CH" sz="1600" dirty="0" smtClean="0"/>
              <a:t> -x à l’algorithme)</a:t>
            </a:r>
          </a:p>
          <a:p>
            <a:pPr lvl="1">
              <a:lnSpc>
                <a:spcPts val="2600"/>
              </a:lnSpc>
              <a:spcBef>
                <a:spcPts val="600"/>
              </a:spcBef>
            </a:pPr>
            <a:r>
              <a:rPr lang="fr-CH" sz="1600" dirty="0" err="1" smtClean="0"/>
              <a:t>Daylit</a:t>
            </a:r>
            <a:r>
              <a:rPr lang="fr-CH" sz="1600" dirty="0" smtClean="0"/>
              <a:t> area -&gt; on veut maximiser  (alors on veut donner à minimiser -x à l’algorithme)</a:t>
            </a:r>
          </a:p>
          <a:p>
            <a:pPr lvl="1">
              <a:lnSpc>
                <a:spcPts val="2600"/>
              </a:lnSpc>
              <a:spcBef>
                <a:spcPts val="600"/>
              </a:spcBef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37720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43" t="39697" r="42296" b="19649"/>
          <a:stretch/>
        </p:blipFill>
        <p:spPr>
          <a:xfrm>
            <a:off x="56147" y="144378"/>
            <a:ext cx="5458022" cy="3890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62526" y="1387643"/>
            <a:ext cx="3561348" cy="786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795211" y="1387643"/>
            <a:ext cx="4580021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fr-CH" dirty="0" smtClean="0"/>
              <a:t>(Dans le fichier </a:t>
            </a:r>
            <a:r>
              <a:rPr lang="fr-CH" dirty="0" err="1" smtClean="0"/>
              <a:t>Building.cs</a:t>
            </a:r>
            <a:r>
              <a:rPr lang="fr-CH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fr-CH" dirty="0" smtClean="0">
                <a:solidFill>
                  <a:srgbClr val="FF0000"/>
                </a:solidFill>
              </a:rPr>
              <a:t>Faux !</a:t>
            </a:r>
          </a:p>
          <a:p>
            <a:pPr>
              <a:lnSpc>
                <a:spcPts val="2300"/>
              </a:lnSpc>
            </a:pPr>
            <a:r>
              <a:rPr lang="fr-CH" dirty="0" err="1" smtClean="0">
                <a:solidFill>
                  <a:srgbClr val="FF0000"/>
                </a:solidFill>
              </a:rPr>
              <a:t>WfRatio</a:t>
            </a:r>
            <a:r>
              <a:rPr lang="fr-CH" dirty="0" smtClean="0">
                <a:solidFill>
                  <a:srgbClr val="FF0000"/>
                </a:solidFill>
              </a:rPr>
              <a:t> = </a:t>
            </a:r>
            <a:r>
              <a:rPr lang="fr-CH" u="sng" dirty="0" err="1" smtClean="0">
                <a:solidFill>
                  <a:srgbClr val="FF0000"/>
                </a:solidFill>
              </a:rPr>
              <a:t>glazingRatio</a:t>
            </a:r>
            <a:r>
              <a:rPr lang="fr-CH" u="sng" dirty="0" smtClean="0">
                <a:solidFill>
                  <a:srgbClr val="FF0000"/>
                </a:solidFill>
              </a:rPr>
              <a:t> </a:t>
            </a:r>
            <a:r>
              <a:rPr lang="fr-CH" b="1" u="sng" dirty="0" smtClean="0">
                <a:solidFill>
                  <a:srgbClr val="FF0000"/>
                </a:solidFill>
              </a:rPr>
              <a:t>* </a:t>
            </a:r>
            <a:r>
              <a:rPr lang="fr-CH" b="1" u="sng" dirty="0" err="1" smtClean="0">
                <a:solidFill>
                  <a:srgbClr val="FF0000"/>
                </a:solidFill>
              </a:rPr>
              <a:t>FacadeArea</a:t>
            </a:r>
            <a:endParaRPr lang="fr-CH" b="1" u="sng" dirty="0" smtClean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fr-CH" dirty="0" smtClean="0">
                <a:solidFill>
                  <a:srgbClr val="FF0000"/>
                </a:solidFill>
              </a:rPr>
              <a:t>  	         </a:t>
            </a:r>
            <a:r>
              <a:rPr lang="fr-CH" dirty="0" err="1" smtClean="0">
                <a:solidFill>
                  <a:srgbClr val="FF0000"/>
                </a:solidFill>
              </a:rPr>
              <a:t>TotalFloorArea</a:t>
            </a:r>
            <a:endParaRPr lang="fr-CH" dirty="0" smtClean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fr-CH" dirty="0" smtClean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r>
              <a:rPr lang="fr-CH" dirty="0" smtClean="0"/>
              <a:t>Cela pourrait expliquer les problèmes avec les </a:t>
            </a:r>
            <a:r>
              <a:rPr lang="fr-CH" dirty="0" err="1" smtClean="0"/>
              <a:t>métamodèles</a:t>
            </a:r>
            <a:r>
              <a:rPr lang="fr-CH" dirty="0" smtClean="0"/>
              <a:t> du </a:t>
            </a:r>
            <a:r>
              <a:rPr lang="fr-CH" dirty="0" err="1" smtClean="0"/>
              <a:t>Daylit</a:t>
            </a:r>
            <a:r>
              <a:rPr lang="fr-CH" dirty="0" smtClean="0"/>
              <a:t> Area car ce paramètre est très important (a un coefficient large pour les 3 typologies). </a:t>
            </a:r>
          </a:p>
          <a:p>
            <a:pPr>
              <a:lnSpc>
                <a:spcPts val="2300"/>
              </a:lnSpc>
            </a:pPr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523874" y="1780674"/>
            <a:ext cx="1058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539" t="10100" r="38872" b="31971"/>
          <a:stretch/>
        </p:blipFill>
        <p:spPr>
          <a:xfrm>
            <a:off x="0" y="298271"/>
            <a:ext cx="5879431" cy="53325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62526" y="1387643"/>
            <a:ext cx="3561348" cy="786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795211" y="1387643"/>
            <a:ext cx="4580021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fr-CH" dirty="0" smtClean="0"/>
              <a:t>(Dans le fichier </a:t>
            </a:r>
            <a:r>
              <a:rPr lang="fr-CH" dirty="0" err="1" smtClean="0"/>
              <a:t>Building.cs</a:t>
            </a:r>
            <a:r>
              <a:rPr lang="fr-CH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fr-CH" dirty="0" smtClean="0">
                <a:solidFill>
                  <a:srgbClr val="FF0000"/>
                </a:solidFill>
              </a:rPr>
              <a:t>Faux !</a:t>
            </a:r>
          </a:p>
          <a:p>
            <a:pPr>
              <a:lnSpc>
                <a:spcPts val="2300"/>
              </a:lnSpc>
            </a:pPr>
            <a:r>
              <a:rPr lang="fr-CH" dirty="0" err="1" smtClean="0">
                <a:solidFill>
                  <a:srgbClr val="FF0000"/>
                </a:solidFill>
              </a:rPr>
              <a:t>FormFactor</a:t>
            </a:r>
            <a:r>
              <a:rPr lang="fr-CH" dirty="0" smtClean="0">
                <a:solidFill>
                  <a:srgbClr val="FF0000"/>
                </a:solidFill>
              </a:rPr>
              <a:t> =    </a:t>
            </a:r>
            <a:r>
              <a:rPr lang="fr-CH" u="sng" dirty="0" err="1" smtClean="0">
                <a:solidFill>
                  <a:srgbClr val="FF0000"/>
                </a:solidFill>
              </a:rPr>
              <a:t>TotalFloorArea</a:t>
            </a:r>
            <a:r>
              <a:rPr lang="fr-CH" dirty="0" smtClean="0">
                <a:solidFill>
                  <a:srgbClr val="FF0000"/>
                </a:solidFill>
              </a:rPr>
              <a:t>  	         	       </a:t>
            </a:r>
            <a:r>
              <a:rPr lang="fr-CH" b="1" dirty="0" err="1" smtClean="0">
                <a:solidFill>
                  <a:srgbClr val="FF0000"/>
                </a:solidFill>
              </a:rPr>
              <a:t>TotalEnvelopeArea</a:t>
            </a:r>
            <a:endParaRPr lang="fr-CH" b="1" dirty="0" smtClean="0">
              <a:solidFill>
                <a:srgbClr val="FF0000"/>
              </a:solidFill>
            </a:endParaRPr>
          </a:p>
          <a:p>
            <a:pPr>
              <a:lnSpc>
                <a:spcPts val="2300"/>
              </a:lnSpc>
            </a:pPr>
            <a:endParaRPr lang="fr-CH" dirty="0" smtClean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523874" y="1780674"/>
            <a:ext cx="1058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44779" y="786063"/>
            <a:ext cx="115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43200" y="1973179"/>
            <a:ext cx="601579" cy="1171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0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84" t="11921" r="23181" b="-153"/>
          <a:stretch/>
        </p:blipFill>
        <p:spPr>
          <a:xfrm>
            <a:off x="0" y="56802"/>
            <a:ext cx="6882063" cy="680190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5863389" y="1836821"/>
            <a:ext cx="432000" cy="2141621"/>
          </a:xfrm>
          <a:prstGeom prst="rightBrace">
            <a:avLst>
              <a:gd name="adj1" fmla="val 3459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699195" y="2168967"/>
            <a:ext cx="5364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(Dans le fichier </a:t>
            </a:r>
            <a:r>
              <a:rPr lang="fr-CH" dirty="0" err="1" smtClean="0"/>
              <a:t>Building.cs</a:t>
            </a:r>
            <a:r>
              <a:rPr lang="fr-CH" dirty="0" smtClean="0"/>
              <a:t>)</a:t>
            </a:r>
            <a:endParaRPr lang="fr-CH" dirty="0" smtClean="0"/>
          </a:p>
          <a:p>
            <a:r>
              <a:rPr lang="fr-CH" dirty="0" smtClean="0"/>
              <a:t>Correspond au </a:t>
            </a:r>
            <a:r>
              <a:rPr lang="fr-CH" dirty="0" err="1" smtClean="0"/>
              <a:t>métamodèle</a:t>
            </a:r>
            <a:r>
              <a:rPr lang="fr-CH" dirty="0" smtClean="0"/>
              <a:t> pour les bâtiments avec fonction ‘office’, ok, mais est-ce que celui pour les bâtiments avec fonction ‘</a:t>
            </a:r>
            <a:r>
              <a:rPr lang="fr-CH" dirty="0" err="1" smtClean="0"/>
              <a:t>apartment</a:t>
            </a:r>
            <a:r>
              <a:rPr lang="fr-CH" dirty="0" smtClean="0"/>
              <a:t>’ se trouve ailleurs..?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30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15" t="2563" r="35116"/>
          <a:stretch/>
        </p:blipFill>
        <p:spPr>
          <a:xfrm>
            <a:off x="152400" y="144377"/>
            <a:ext cx="5759116" cy="6424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1517" y="2825124"/>
            <a:ext cx="438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fichier</a:t>
            </a:r>
            <a:r>
              <a:rPr lang="en-CA" dirty="0" smtClean="0"/>
              <a:t> </a:t>
            </a:r>
            <a:r>
              <a:rPr lang="en-CA" dirty="0" err="1" smtClean="0"/>
              <a:t>CST.cs</a:t>
            </a:r>
            <a:r>
              <a:rPr lang="en-CA" dirty="0" smtClean="0"/>
              <a:t>)</a:t>
            </a:r>
          </a:p>
          <a:p>
            <a:r>
              <a:rPr lang="en-CA" dirty="0" smtClean="0"/>
              <a:t>On </a:t>
            </a:r>
            <a:r>
              <a:rPr lang="en-CA" dirty="0" err="1" smtClean="0"/>
              <a:t>dirait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version </a:t>
            </a:r>
            <a:r>
              <a:rPr lang="en-CA" dirty="0" err="1" smtClean="0"/>
              <a:t>antérieure</a:t>
            </a:r>
            <a:r>
              <a:rPr lang="en-CA" dirty="0" smtClean="0"/>
              <a:t> des </a:t>
            </a:r>
            <a:r>
              <a:rPr lang="en-CA" dirty="0" err="1" smtClean="0"/>
              <a:t>métamodèles</a:t>
            </a:r>
            <a:r>
              <a:rPr lang="en-CA" dirty="0" smtClean="0"/>
              <a:t> de </a:t>
            </a:r>
            <a:r>
              <a:rPr lang="en-CA" dirty="0" err="1" smtClean="0"/>
              <a:t>Daylit</a:t>
            </a:r>
            <a:r>
              <a:rPr lang="en-CA" dirty="0" smtClean="0"/>
              <a:t> Area. Ne </a:t>
            </a:r>
            <a:r>
              <a:rPr lang="en-CA" dirty="0" err="1" smtClean="0"/>
              <a:t>sont</a:t>
            </a:r>
            <a:r>
              <a:rPr lang="en-CA" dirty="0" smtClean="0"/>
              <a:t> plus </a:t>
            </a:r>
            <a:r>
              <a:rPr lang="en-CA" dirty="0" err="1" smtClean="0"/>
              <a:t>utilisées</a:t>
            </a:r>
            <a:r>
              <a:rPr lang="en-CA" dirty="0" smtClean="0"/>
              <a:t> 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65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9" y="304047"/>
            <a:ext cx="8501769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5641" y="2401578"/>
            <a:ext cx="152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Arrondir</a:t>
            </a:r>
            <a:r>
              <a:rPr lang="en-CA" dirty="0" smtClean="0"/>
              <a:t> les </a:t>
            </a:r>
            <a:r>
              <a:rPr lang="en-CA" dirty="0" err="1" smtClean="0"/>
              <a:t>valeurs</a:t>
            </a:r>
            <a:r>
              <a:rPr lang="en-CA" dirty="0" smtClean="0"/>
              <a:t> de performance à 1 </a:t>
            </a:r>
            <a:r>
              <a:rPr lang="en-CA" dirty="0" err="1" smtClean="0"/>
              <a:t>chiffre</a:t>
            </a:r>
            <a:r>
              <a:rPr lang="en-CA" dirty="0" smtClean="0"/>
              <a:t> après le point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871284" y="737937"/>
            <a:ext cx="312821" cy="4804610"/>
          </a:xfrm>
          <a:prstGeom prst="rightBrace">
            <a:avLst>
              <a:gd name="adj1" fmla="val 442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248400" y="858253"/>
            <a:ext cx="1708484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6248400" y="1917032"/>
            <a:ext cx="1708484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6248400" y="3360822"/>
            <a:ext cx="1708484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248400" y="4808623"/>
            <a:ext cx="1708484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8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650"/>
          <a:stretch/>
        </p:blipFill>
        <p:spPr>
          <a:xfrm>
            <a:off x="167689" y="155659"/>
            <a:ext cx="6249153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199" y="1701497"/>
            <a:ext cx="4820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Ce design initial </a:t>
            </a:r>
            <a:r>
              <a:rPr lang="en-CA" dirty="0" err="1" smtClean="0"/>
              <a:t>est</a:t>
            </a:r>
            <a:r>
              <a:rPr lang="en-CA" dirty="0" smtClean="0"/>
              <a:t> non </a:t>
            </a:r>
            <a:r>
              <a:rPr lang="en-CA" dirty="0" err="1" smtClean="0"/>
              <a:t>valable</a:t>
            </a:r>
            <a:r>
              <a:rPr lang="en-CA" dirty="0" smtClean="0"/>
              <a:t> on </a:t>
            </a:r>
            <a:r>
              <a:rPr lang="en-CA" dirty="0" err="1" smtClean="0"/>
              <a:t>dirait</a:t>
            </a:r>
            <a:r>
              <a:rPr lang="en-CA" dirty="0" smtClean="0"/>
              <a:t> (pas de carte </a:t>
            </a:r>
            <a:r>
              <a:rPr lang="en-CA" dirty="0" err="1" smtClean="0"/>
              <a:t>d’irradiation</a:t>
            </a:r>
            <a:r>
              <a:rPr lang="en-CA" dirty="0" smtClean="0"/>
              <a:t> </a:t>
            </a:r>
            <a:r>
              <a:rPr lang="en-CA" dirty="0" err="1" smtClean="0"/>
              <a:t>affichée</a:t>
            </a:r>
            <a:r>
              <a:rPr lang="en-CA" dirty="0" smtClean="0"/>
              <a:t>…), </a:t>
            </a:r>
            <a:r>
              <a:rPr lang="en-CA" dirty="0" err="1" smtClean="0"/>
              <a:t>tu</a:t>
            </a:r>
            <a:r>
              <a:rPr lang="en-CA" dirty="0" smtClean="0"/>
              <a:t> </a:t>
            </a:r>
            <a:r>
              <a:rPr lang="en-CA" dirty="0" err="1" smtClean="0"/>
              <a:t>crois</a:t>
            </a:r>
            <a:r>
              <a:rPr lang="en-CA" dirty="0" smtClean="0"/>
              <a:t> que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parce</a:t>
            </a:r>
            <a:r>
              <a:rPr lang="en-CA" dirty="0" smtClean="0"/>
              <a:t> que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mis</a:t>
            </a:r>
            <a:r>
              <a:rPr lang="en-CA" dirty="0" smtClean="0"/>
              <a:t> des </a:t>
            </a:r>
            <a:r>
              <a:rPr lang="en-CA" dirty="0" err="1" smtClean="0"/>
              <a:t>bâtiments</a:t>
            </a:r>
            <a:r>
              <a:rPr lang="en-CA" dirty="0" smtClean="0"/>
              <a:t> </a:t>
            </a:r>
            <a:r>
              <a:rPr lang="en-CA" dirty="0" err="1" smtClean="0"/>
              <a:t>collés</a:t>
            </a:r>
            <a:r>
              <a:rPr lang="en-CA" dirty="0" smtClean="0"/>
              <a:t> ? (1 et 2 </a:t>
            </a:r>
            <a:r>
              <a:rPr lang="en-CA" dirty="0" err="1" smtClean="0"/>
              <a:t>ainsi</a:t>
            </a:r>
            <a:r>
              <a:rPr lang="en-CA" dirty="0" smtClean="0"/>
              <a:t> que 6 et 8)</a:t>
            </a:r>
          </a:p>
          <a:p>
            <a:endParaRPr lang="en-CA" dirty="0" smtClean="0"/>
          </a:p>
          <a:p>
            <a:r>
              <a:rPr lang="en-CA" dirty="0" smtClean="0"/>
              <a:t>Si </a:t>
            </a:r>
            <a:r>
              <a:rPr lang="en-CA" dirty="0" err="1" smtClean="0"/>
              <a:t>oui</a:t>
            </a:r>
            <a:r>
              <a:rPr lang="en-CA" dirty="0" smtClean="0"/>
              <a:t>, </a:t>
            </a:r>
            <a:r>
              <a:rPr lang="en-CA" dirty="0" err="1" smtClean="0"/>
              <a:t>peut</a:t>
            </a:r>
            <a:r>
              <a:rPr lang="en-CA" dirty="0" smtClean="0"/>
              <a:t>-on </a:t>
            </a:r>
            <a:r>
              <a:rPr lang="en-CA" dirty="0" err="1" smtClean="0"/>
              <a:t>enlever</a:t>
            </a:r>
            <a:r>
              <a:rPr lang="en-CA" dirty="0" smtClean="0"/>
              <a:t> la </a:t>
            </a:r>
            <a:r>
              <a:rPr lang="en-CA" dirty="0" err="1" smtClean="0"/>
              <a:t>contrainte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distance 0 entre 2 </a:t>
            </a:r>
            <a:r>
              <a:rPr lang="en-CA" dirty="0" err="1" smtClean="0"/>
              <a:t>bâtiments</a:t>
            </a:r>
            <a:r>
              <a:rPr lang="en-CA" dirty="0" smtClean="0"/>
              <a:t> (qui </a:t>
            </a:r>
            <a:r>
              <a:rPr lang="en-CA" dirty="0" err="1" smtClean="0"/>
              <a:t>serait</a:t>
            </a:r>
            <a:r>
              <a:rPr lang="en-CA" dirty="0" smtClean="0"/>
              <a:t> </a:t>
            </a:r>
            <a:r>
              <a:rPr lang="en-CA" dirty="0" err="1" smtClean="0"/>
              <a:t>alors</a:t>
            </a:r>
            <a:r>
              <a:rPr lang="en-CA" dirty="0" smtClean="0"/>
              <a:t> acceptable), et ne </a:t>
            </a:r>
            <a:r>
              <a:rPr lang="en-CA" dirty="0" err="1" smtClean="0"/>
              <a:t>garder</a:t>
            </a:r>
            <a:r>
              <a:rPr lang="en-CA" dirty="0" smtClean="0"/>
              <a:t> que la </a:t>
            </a:r>
            <a:r>
              <a:rPr lang="en-CA" dirty="0" err="1" smtClean="0"/>
              <a:t>contrainte</a:t>
            </a:r>
            <a:r>
              <a:rPr lang="en-CA" dirty="0" smtClean="0"/>
              <a:t> sur </a:t>
            </a:r>
            <a:r>
              <a:rPr lang="en-CA" dirty="0" err="1" smtClean="0"/>
              <a:t>deux</a:t>
            </a:r>
            <a:r>
              <a:rPr lang="en-CA" dirty="0" smtClean="0"/>
              <a:t> </a:t>
            </a:r>
            <a:r>
              <a:rPr lang="en-CA" dirty="0" err="1" smtClean="0"/>
              <a:t>bâtiments</a:t>
            </a:r>
            <a:r>
              <a:rPr lang="en-CA" dirty="0" smtClean="0"/>
              <a:t> qui se </a:t>
            </a:r>
            <a:r>
              <a:rPr lang="en-CA" dirty="0" err="1" smtClean="0"/>
              <a:t>rentrent</a:t>
            </a:r>
            <a:r>
              <a:rPr lang="en-CA" dirty="0" smtClean="0"/>
              <a:t> </a:t>
            </a:r>
            <a:r>
              <a:rPr lang="en-CA" dirty="0" err="1" smtClean="0"/>
              <a:t>vraiment</a:t>
            </a:r>
            <a:r>
              <a:rPr lang="en-CA" dirty="0" smtClean="0"/>
              <a:t> dedans (distance &lt; 0 </a:t>
            </a:r>
            <a:r>
              <a:rPr lang="en-CA" dirty="0" err="1" smtClean="0"/>
              <a:t>finalement</a:t>
            </a:r>
            <a:r>
              <a:rPr lang="en-CA" dirty="0" smtClean="0"/>
              <a:t>) ? </a:t>
            </a:r>
          </a:p>
        </p:txBody>
      </p:sp>
    </p:spTree>
    <p:extLst>
      <p:ext uri="{BB962C8B-B14F-4D97-AF65-F5344CB8AC3E}">
        <p14:creationId xmlns:p14="http://schemas.microsoft.com/office/powerpoint/2010/main" val="20241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47" t="29481" r="57842" b="14260"/>
          <a:stretch/>
        </p:blipFill>
        <p:spPr>
          <a:xfrm>
            <a:off x="352928" y="152401"/>
            <a:ext cx="8734926" cy="4050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0391" y="2992887"/>
            <a:ext cx="4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Affichage</a:t>
            </a:r>
            <a:r>
              <a:rPr lang="en-CA" dirty="0" smtClean="0"/>
              <a:t> </a:t>
            </a:r>
            <a:r>
              <a:rPr lang="en-CA" dirty="0" err="1" smtClean="0"/>
              <a:t>très</a:t>
            </a:r>
            <a:r>
              <a:rPr lang="en-CA" dirty="0" smtClean="0"/>
              <a:t> </a:t>
            </a:r>
            <a:r>
              <a:rPr lang="en-CA" dirty="0" err="1" smtClean="0"/>
              <a:t>étrange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2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1781" y="1340551"/>
            <a:ext cx="430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Rotation avec angle ‘custom’ :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juste</a:t>
            </a:r>
            <a:r>
              <a:rPr lang="en-CA" dirty="0" smtClean="0"/>
              <a:t> </a:t>
            </a:r>
            <a:r>
              <a:rPr lang="en-CA" dirty="0" err="1" smtClean="0"/>
              <a:t>aller</a:t>
            </a:r>
            <a:r>
              <a:rPr lang="en-CA" dirty="0" smtClean="0"/>
              <a:t> de 0 à 270, </a:t>
            </a:r>
            <a:r>
              <a:rPr lang="en-CA" dirty="0" err="1" smtClean="0"/>
              <a:t>pourquoi</a:t>
            </a:r>
            <a:r>
              <a:rPr lang="en-CA" dirty="0" smtClean="0"/>
              <a:t> pas </a:t>
            </a:r>
            <a:r>
              <a:rPr lang="en-CA" dirty="0" err="1" smtClean="0"/>
              <a:t>jusqu’à</a:t>
            </a:r>
            <a:r>
              <a:rPr lang="en-CA" dirty="0" smtClean="0"/>
              <a:t> 360 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9" y="184484"/>
            <a:ext cx="5605462" cy="504949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449053" y="1419726"/>
            <a:ext cx="866273" cy="567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73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424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Nault Émilie</dc:creator>
  <cp:lastModifiedBy>Nault Émilie</cp:lastModifiedBy>
  <cp:revision>25</cp:revision>
  <dcterms:created xsi:type="dcterms:W3CDTF">2017-05-23T08:53:02Z</dcterms:created>
  <dcterms:modified xsi:type="dcterms:W3CDTF">2017-05-23T14:59:13Z</dcterms:modified>
</cp:coreProperties>
</file>