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58" r:id="rId4"/>
    <p:sldId id="259" r:id="rId5"/>
    <p:sldId id="329" r:id="rId6"/>
    <p:sldId id="330" r:id="rId7"/>
    <p:sldId id="260" r:id="rId8"/>
    <p:sldId id="261" r:id="rId9"/>
    <p:sldId id="262" r:id="rId10"/>
    <p:sldId id="263" r:id="rId11"/>
    <p:sldId id="264" r:id="rId12"/>
    <p:sldId id="268" r:id="rId13"/>
    <p:sldId id="267" r:id="rId14"/>
    <p:sldId id="269" r:id="rId15"/>
    <p:sldId id="266" r:id="rId16"/>
    <p:sldId id="270" r:id="rId17"/>
    <p:sldId id="271" r:id="rId18"/>
    <p:sldId id="272" r:id="rId19"/>
    <p:sldId id="265" r:id="rId20"/>
    <p:sldId id="273" r:id="rId21"/>
    <p:sldId id="275" r:id="rId22"/>
    <p:sldId id="274" r:id="rId23"/>
    <p:sldId id="276" r:id="rId24"/>
    <p:sldId id="300" r:id="rId25"/>
    <p:sldId id="303" r:id="rId26"/>
    <p:sldId id="301" r:id="rId27"/>
    <p:sldId id="304" r:id="rId28"/>
    <p:sldId id="305" r:id="rId29"/>
    <p:sldId id="307" r:id="rId30"/>
    <p:sldId id="306" r:id="rId31"/>
    <p:sldId id="308" r:id="rId32"/>
    <p:sldId id="310" r:id="rId33"/>
    <p:sldId id="323" r:id="rId34"/>
    <p:sldId id="309" r:id="rId35"/>
    <p:sldId id="312" r:id="rId36"/>
    <p:sldId id="313" r:id="rId37"/>
    <p:sldId id="314" r:id="rId38"/>
    <p:sldId id="311" r:id="rId39"/>
    <p:sldId id="324" r:id="rId40"/>
    <p:sldId id="318" r:id="rId41"/>
    <p:sldId id="325" r:id="rId42"/>
    <p:sldId id="327" r:id="rId43"/>
    <p:sldId id="319" r:id="rId44"/>
    <p:sldId id="328" r:id="rId45"/>
    <p:sldId id="320" r:id="rId46"/>
    <p:sldId id="322" r:id="rId47"/>
    <p:sldId id="326" r:id="rId48"/>
    <p:sldId id="315" r:id="rId49"/>
    <p:sldId id="316" r:id="rId50"/>
    <p:sldId id="317" r:id="rId51"/>
    <p:sldId id="321" r:id="rId5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8" autoAdjust="0"/>
  </p:normalViewPr>
  <p:slideViewPr>
    <p:cSldViewPr snapToGrid="0">
      <p:cViewPr varScale="1">
        <p:scale>
          <a:sx n="117" d="100"/>
          <a:sy n="117" d="100"/>
        </p:scale>
        <p:origin x="354" y="11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B5CD4C8-A7F4-4D63-8A1F-87B432819F24}" type="datetimeFigureOut">
              <a:rPr lang="en-US" smtClean="0"/>
              <a:t>5/6/2025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6FCB9E24-6FED-461C-9E72-5F5BB12B8B20}" type="slidenum">
              <a:rPr lang="en-US" smtClean="0"/>
              <a:t>‹#›</a:t>
            </a:fld>
            <a:endParaRPr lang="en-US"/>
          </a:p>
        </p:txBody>
      </p:sp>
    </p:spTree>
    <p:extLst>
      <p:ext uri="{BB962C8B-B14F-4D97-AF65-F5344CB8AC3E}">
        <p14:creationId xmlns:p14="http://schemas.microsoft.com/office/powerpoint/2010/main" val="1050695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a:p>
        </p:txBody>
      </p:sp>
    </p:spTree>
    <p:extLst>
      <p:ext uri="{BB962C8B-B14F-4D97-AF65-F5344CB8AC3E}">
        <p14:creationId xmlns:p14="http://schemas.microsoft.com/office/powerpoint/2010/main" val="2320644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457200" y="720725"/>
            <a:ext cx="64008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endParaRPr dirty="0"/>
          </a:p>
        </p:txBody>
      </p:sp>
    </p:spTree>
    <p:extLst>
      <p:ext uri="{BB962C8B-B14F-4D97-AF65-F5344CB8AC3E}">
        <p14:creationId xmlns:p14="http://schemas.microsoft.com/office/powerpoint/2010/main" val="27366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877909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D2B48-B257-48DD-B2B8-752E133E2CF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345195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470384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BBED2B48-B257-48DD-B2B8-752E133E2CF7}"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65724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814129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1878097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8033" y="1290633"/>
            <a:ext cx="12208000" cy="11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609600" y="2010568"/>
            <a:ext cx="5326000" cy="45571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
        <p:nvSpPr>
          <p:cNvPr id="23" name="Shape 23"/>
          <p:cNvSpPr txBox="1">
            <a:spLocks noGrp="1"/>
          </p:cNvSpPr>
          <p:nvPr>
            <p:ph type="body" idx="2"/>
          </p:nvPr>
        </p:nvSpPr>
        <p:spPr>
          <a:xfrm>
            <a:off x="6256367" y="2010568"/>
            <a:ext cx="5326000" cy="4557199"/>
          </a:xfrm>
          <a:prstGeom prst="rect">
            <a:avLst/>
          </a:prstGeom>
        </p:spPr>
        <p:txBody>
          <a:bodyPr lIns="91425" tIns="91425" rIns="91425" bIns="91425" anchor="t" anchorCtr="0"/>
          <a:lstStyle>
            <a:lvl1pPr lvl="0">
              <a:spcBef>
                <a:spcPts val="0"/>
              </a:spcBef>
              <a:buSzPct val="100000"/>
              <a:defRPr sz="1600"/>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endParaRPr/>
          </a:p>
        </p:txBody>
      </p:sp>
    </p:spTree>
    <p:extLst>
      <p:ext uri="{BB962C8B-B14F-4D97-AF65-F5344CB8AC3E}">
        <p14:creationId xmlns:p14="http://schemas.microsoft.com/office/powerpoint/2010/main" val="323483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7730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ED2B48-B257-48DD-B2B8-752E133E2CF7}"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30907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ED2B48-B257-48DD-B2B8-752E133E2CF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4248409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ED2B48-B257-48DD-B2B8-752E133E2CF7}"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70117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ED2B48-B257-48DD-B2B8-752E133E2CF7}"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4026425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ED2B48-B257-48DD-B2B8-752E133E2CF7}"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150575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ED2B48-B257-48DD-B2B8-752E133E2CF7}"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14884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BBED2B48-B257-48DD-B2B8-752E133E2CF7}" type="datetimeFigureOut">
              <a:rPr lang="en-US" smtClean="0"/>
              <a:t>5/6/2025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E58AA54E-CC86-4169-AE49-708A44DD068C}" type="slidenum">
              <a:rPr lang="en-US" smtClean="0"/>
              <a:t>‹#›</a:t>
            </a:fld>
            <a:endParaRPr lang="en-US"/>
          </a:p>
        </p:txBody>
      </p:sp>
    </p:spTree>
    <p:extLst>
      <p:ext uri="{BB962C8B-B14F-4D97-AF65-F5344CB8AC3E}">
        <p14:creationId xmlns:p14="http://schemas.microsoft.com/office/powerpoint/2010/main" val="2589383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BBED2B48-B257-48DD-B2B8-752E133E2CF7}" type="datetimeFigureOut">
              <a:rPr lang="en-US" smtClean="0"/>
              <a:t>5/6/2025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E58AA54E-CC86-4169-AE49-708A44DD068C}" type="slidenum">
              <a:rPr lang="en-US" smtClean="0"/>
              <a:t>‹#›</a:t>
            </a:fld>
            <a:endParaRPr lang="en-US"/>
          </a:p>
        </p:txBody>
      </p:sp>
    </p:spTree>
    <p:extLst>
      <p:ext uri="{BB962C8B-B14F-4D97-AF65-F5344CB8AC3E}">
        <p14:creationId xmlns:p14="http://schemas.microsoft.com/office/powerpoint/2010/main" val="3462743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p:txBody>
          <a:bodyPr/>
          <a:lstStyle/>
          <a:p>
            <a:r>
              <a:rPr lang="en-US" i="1" dirty="0">
                <a:latin typeface="Times New Roman" panose="02020603050405020304" pitchFamily="18" charset="0"/>
                <a:cs typeface="Times New Roman" panose="02020603050405020304" pitchFamily="18" charset="0"/>
              </a:rPr>
              <a:t>ANLY 510</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Analytics II: Principles &amp; Applications</a:t>
            </a:r>
          </a:p>
        </p:txBody>
      </p:sp>
      <p:sp>
        <p:nvSpPr>
          <p:cNvPr id="3" name="Subtitle 2">
            <a:extLst>
              <a:ext uri="{FF2B5EF4-FFF2-40B4-BE49-F238E27FC236}">
                <a16:creationId xmlns:a16="http://schemas.microsoft.com/office/drawing/2014/main" id="{D0BF9A8D-57A5-4066-80C9-D2769D320FD4}"/>
              </a:ext>
            </a:extLst>
          </p:cNvPr>
          <p:cNvSpPr>
            <a:spLocks noGrp="1"/>
          </p:cNvSpPr>
          <p:nvPr>
            <p:ph type="subTitle" idx="1"/>
          </p:nvPr>
        </p:nvSpPr>
        <p:spPr>
          <a:xfrm>
            <a:off x="810001" y="5338598"/>
            <a:ext cx="10572000" cy="434974"/>
          </a:xfrm>
        </p:spPr>
        <p:txBody>
          <a:bodyPr>
            <a:normAutofit fontScale="92500" lnSpcReduction="20000"/>
          </a:bodyPr>
          <a:lstStyle/>
          <a:p>
            <a:pPr algn="r"/>
            <a:r>
              <a:rPr lang="en-US" sz="2800" dirty="0">
                <a:latin typeface="Times New Roman" panose="02020603050405020304" pitchFamily="18" charset="0"/>
                <a:cs typeface="Times New Roman" panose="02020603050405020304" pitchFamily="18" charset="0"/>
              </a:rPr>
              <a:t>Instructor: Ziyuan Huang, Ph.D.</a:t>
            </a:r>
          </a:p>
        </p:txBody>
      </p:sp>
    </p:spTree>
    <p:extLst>
      <p:ext uri="{BB962C8B-B14F-4D97-AF65-F5344CB8AC3E}">
        <p14:creationId xmlns:p14="http://schemas.microsoft.com/office/powerpoint/2010/main" val="3190257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Experimental Procedure</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1 - Identify the question: What are the issues/questions you want to know/solve/recognize?</a:t>
            </a:r>
          </a:p>
          <a:p>
            <a:pPr marL="0" indent="0">
              <a:buNone/>
            </a:pPr>
            <a:r>
              <a:rPr lang="en-US" sz="2000" dirty="0">
                <a:latin typeface="Times New Roman" panose="02020603050405020304" pitchFamily="18" charset="0"/>
                <a:cs typeface="Times New Roman" panose="02020603050405020304" pitchFamily="18" charset="0"/>
              </a:rPr>
              <a:t>	For example, is price or quality more important in valuation of a product?</a:t>
            </a:r>
          </a:p>
          <a:p>
            <a:pPr marL="0" indent="0">
              <a:buNone/>
            </a:pPr>
            <a:r>
              <a:rPr lang="en-US" sz="2000" b="1" dirty="0">
                <a:latin typeface="Times New Roman" panose="02020603050405020304" pitchFamily="18" charset="0"/>
                <a:cs typeface="Times New Roman" panose="02020603050405020304" pitchFamily="18" charset="0"/>
              </a:rPr>
              <a:t>2 - Map out your question space: Make sure in the study, you are able to measure/detect the variable you actually want to.</a:t>
            </a:r>
          </a:p>
          <a:p>
            <a:pPr marL="0" indent="0">
              <a:buNone/>
            </a:pPr>
            <a:r>
              <a:rPr lang="en-US" sz="2000" dirty="0">
                <a:latin typeface="Times New Roman" panose="02020603050405020304" pitchFamily="18" charset="0"/>
                <a:cs typeface="Times New Roman" panose="02020603050405020304" pitchFamily="18" charset="0"/>
              </a:rPr>
              <a:t>	For example, how will we manipulate price and quality? What other (confounding) factors might play a role in our experiment that we cannot fully control for?</a:t>
            </a:r>
          </a:p>
          <a:p>
            <a:pPr marL="0" indent="0">
              <a:buNone/>
            </a:pPr>
            <a:r>
              <a:rPr lang="en-US" sz="2000" b="1" dirty="0">
                <a:latin typeface="Times New Roman" panose="02020603050405020304" pitchFamily="18" charset="0"/>
                <a:cs typeface="Times New Roman" panose="02020603050405020304" pitchFamily="18" charset="0"/>
              </a:rPr>
              <a:t>3 - Design: How do we perform the research? </a:t>
            </a:r>
          </a:p>
          <a:p>
            <a:pPr marL="0" indent="0">
              <a:buNone/>
            </a:pPr>
            <a:r>
              <a:rPr lang="en-US" sz="2000" dirty="0">
                <a:latin typeface="Times New Roman" panose="02020603050405020304" pitchFamily="18" charset="0"/>
                <a:cs typeface="Times New Roman" panose="02020603050405020304" pitchFamily="18" charset="0"/>
              </a:rPr>
              <a:t>	We need to pick the best method for answering our question and dealing with our confounds. How will we analyze our data and what are the assumptions of those analyses.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Experimental Procedure</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4 - Conduct the experiment: </a:t>
            </a:r>
            <a:r>
              <a:rPr lang="en-US" sz="2000" dirty="0">
                <a:latin typeface="Times New Roman" panose="02020603050405020304" pitchFamily="18" charset="0"/>
                <a:cs typeface="Times New Roman" panose="02020603050405020304" pitchFamily="18" charset="0"/>
              </a:rPr>
              <a:t>Run the experiment as planned, ensuring all data points are generated without bias (e.g., different experimenter phrasing, differences due to translation, etc.)</a:t>
            </a:r>
          </a:p>
          <a:p>
            <a:pPr marL="0" indent="0">
              <a:buNone/>
            </a:pPr>
            <a:r>
              <a:rPr lang="en-US" sz="2000" b="1" dirty="0">
                <a:latin typeface="Times New Roman" panose="02020603050405020304" pitchFamily="18" charset="0"/>
                <a:cs typeface="Times New Roman" panose="02020603050405020304" pitchFamily="18" charset="0"/>
              </a:rPr>
              <a:t>5 - Understand the data: </a:t>
            </a:r>
            <a:r>
              <a:rPr lang="en-US" sz="2000" dirty="0">
                <a:latin typeface="Times New Roman" panose="02020603050405020304" pitchFamily="18" charset="0"/>
                <a:cs typeface="Times New Roman" panose="02020603050405020304" pitchFamily="18" charset="0"/>
              </a:rPr>
              <a:t>Once you have data you need to ensure it meets the assumptions for the analysis you wish to employ. You may need to correct the data in some way. Then conduct your analyses: My method is to employ the simplest test of my hypothesis, then I use more sophisticated analysis to get a better understanding the effect(s).</a:t>
            </a:r>
          </a:p>
          <a:p>
            <a:pPr marL="0" indent="0">
              <a:buNone/>
            </a:pPr>
            <a:r>
              <a:rPr lang="en-US" sz="2000" b="1" dirty="0">
                <a:latin typeface="Times New Roman" panose="02020603050405020304" pitchFamily="18" charset="0"/>
                <a:cs typeface="Times New Roman" panose="02020603050405020304" pitchFamily="18" charset="0"/>
              </a:rPr>
              <a:t>6 - Analysis and report: </a:t>
            </a:r>
            <a:r>
              <a:rPr lang="en-US" sz="2000" dirty="0">
                <a:latin typeface="Times New Roman" panose="02020603050405020304" pitchFamily="18" charset="0"/>
                <a:cs typeface="Times New Roman" panose="02020603050405020304" pitchFamily="18" charset="0"/>
              </a:rPr>
              <a:t>Using appropriate method(s) and be able to interpret your results in a proper way</a:t>
            </a:r>
            <a:endParaRPr lang="en-US" dirty="0"/>
          </a:p>
        </p:txBody>
      </p:sp>
    </p:spTree>
    <p:extLst>
      <p:ext uri="{BB962C8B-B14F-4D97-AF65-F5344CB8AC3E}">
        <p14:creationId xmlns:p14="http://schemas.microsoft.com/office/powerpoint/2010/main" val="2261334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sz="5400">
                <a:solidFill>
                  <a:srgbClr val="FFFFFF"/>
                </a:solidFill>
              </a:rPr>
              <a:t>Data Collection</a:t>
            </a:r>
          </a:p>
        </p:txBody>
      </p:sp>
      <p:sp>
        <p:nvSpPr>
          <p:cNvPr id="12"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atabase">
            <a:extLst>
              <a:ext uri="{FF2B5EF4-FFF2-40B4-BE49-F238E27FC236}">
                <a16:creationId xmlns:a16="http://schemas.microsoft.com/office/drawing/2014/main" id="{57BEAB3A-20E4-4C82-ACE2-A907896179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225008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Before collecting your data</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Two things should be known:</a:t>
            </a:r>
          </a:p>
          <a:p>
            <a:pPr>
              <a:buFont typeface="+mj-lt"/>
              <a:buAutoNum type="arabicPeriod"/>
            </a:pPr>
            <a:r>
              <a:rPr lang="en-US" sz="2400" dirty="0">
                <a:latin typeface="Times New Roman" panose="02020603050405020304" pitchFamily="18" charset="0"/>
                <a:cs typeface="Times New Roman" panose="02020603050405020304" pitchFamily="18" charset="0"/>
              </a:rPr>
              <a:t>What to measure?</a:t>
            </a:r>
          </a:p>
          <a:p>
            <a:pPr>
              <a:buFont typeface="+mj-lt"/>
              <a:buAutoNum type="arabicPeriod"/>
            </a:pPr>
            <a:r>
              <a:rPr lang="en-US" sz="2400" dirty="0">
                <a:latin typeface="Times New Roman" panose="02020603050405020304" pitchFamily="18" charset="0"/>
                <a:cs typeface="Times New Roman" panose="02020603050405020304" pitchFamily="18" charset="0"/>
              </a:rPr>
              <a:t>How to measure?</a:t>
            </a:r>
            <a:endParaRPr lang="en-US" dirty="0"/>
          </a:p>
        </p:txBody>
      </p:sp>
    </p:spTree>
    <p:extLst>
      <p:ext uri="{BB962C8B-B14F-4D97-AF65-F5344CB8AC3E}">
        <p14:creationId xmlns:p14="http://schemas.microsoft.com/office/powerpoint/2010/main" val="328505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Variables</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What is a variable?</a:t>
            </a:r>
          </a:p>
          <a:p>
            <a:pPr marL="0" indent="0">
              <a:buNone/>
            </a:pPr>
            <a:r>
              <a:rPr lang="en-US" sz="2400" dirty="0">
                <a:latin typeface="Times New Roman" panose="02020603050405020304" pitchFamily="18" charset="0"/>
                <a:cs typeface="Times New Roman" panose="02020603050405020304" pitchFamily="18" charset="0"/>
              </a:rPr>
              <a:t>To test hypothesis we need variables. </a:t>
            </a:r>
          </a:p>
          <a:p>
            <a:r>
              <a:rPr lang="en-US" sz="2400" dirty="0">
                <a:latin typeface="Times New Roman" panose="02020603050405020304" pitchFamily="18" charset="0"/>
                <a:cs typeface="Times New Roman" panose="02020603050405020304" pitchFamily="18" charset="0"/>
              </a:rPr>
              <a:t>Independent variable: A variable we think is a cause, as know as predictor</a:t>
            </a:r>
          </a:p>
          <a:p>
            <a:pPr lvl="1"/>
            <a:r>
              <a:rPr lang="en-US" sz="2000" dirty="0">
                <a:latin typeface="Times New Roman" panose="02020603050405020304" pitchFamily="18" charset="0"/>
                <a:cs typeface="Times New Roman" panose="02020603050405020304" pitchFamily="18" charset="0"/>
              </a:rPr>
              <a:t>For example, cola and weight</a:t>
            </a:r>
          </a:p>
          <a:p>
            <a:r>
              <a:rPr lang="en-US" sz="2400" dirty="0">
                <a:latin typeface="Times New Roman" panose="02020603050405020304" pitchFamily="18" charset="0"/>
                <a:cs typeface="Times New Roman" panose="02020603050405020304" pitchFamily="18" charset="0"/>
              </a:rPr>
              <a:t>Dependent variable: A variable we think is an effect, as know as outcome</a:t>
            </a:r>
          </a:p>
          <a:p>
            <a:pPr lvl="1"/>
            <a:r>
              <a:rPr lang="en-US" sz="2000" dirty="0">
                <a:latin typeface="Times New Roman" panose="02020603050405020304" pitchFamily="18" charset="0"/>
                <a:cs typeface="Times New Roman" panose="02020603050405020304" pitchFamily="18" charset="0"/>
              </a:rPr>
              <a:t>For example, cola and weight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269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Levels of Measurement</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The relationship between what is being measured and the number that represent what is being measured.</a:t>
            </a:r>
          </a:p>
          <a:p>
            <a:r>
              <a:rPr lang="en-US" sz="2400" dirty="0">
                <a:latin typeface="Times New Roman" panose="02020603050405020304" pitchFamily="18" charset="0"/>
                <a:cs typeface="Times New Roman" panose="02020603050405020304" pitchFamily="18" charset="0"/>
              </a:rPr>
              <a:t>Categorical variable: made up of category. For example, groups, conditions, etc.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Binary variable: two directions</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Nominal: more than two groups</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Ordinal variable: when categories are ordered. For example, a race competition. </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18736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Levels of Measurement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Continuous variable: provides score for each entity.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Interval: each entity has equal intervals. </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Ratio: adding a zero, and the scale should be meaningful. For example, age.</a:t>
            </a:r>
          </a:p>
          <a:p>
            <a:pPr marL="857250" lvl="1" indent="-457200">
              <a:buFont typeface="+mj-lt"/>
              <a:buAutoNum type="arabicPeriod"/>
            </a:pPr>
            <a:r>
              <a:rPr lang="en-US" sz="2200" dirty="0">
                <a:latin typeface="Times New Roman" panose="02020603050405020304" pitchFamily="18" charset="0"/>
                <a:cs typeface="Times New Roman" panose="02020603050405020304" pitchFamily="18" charset="0"/>
              </a:rPr>
              <a:t>Discrete: take only certain numbers. For example, </a:t>
            </a:r>
            <a:r>
              <a:rPr lang="en-US" sz="2200" dirty="0" err="1">
                <a:latin typeface="Times New Roman" panose="02020603050405020304" pitchFamily="18" charset="0"/>
                <a:cs typeface="Times New Roman" panose="02020603050405020304" pitchFamily="18" charset="0"/>
              </a:rPr>
              <a:t>likert</a:t>
            </a:r>
            <a:r>
              <a:rPr lang="en-US" sz="2200" dirty="0">
                <a:latin typeface="Times New Roman" panose="02020603050405020304" pitchFamily="18" charset="0"/>
                <a:cs typeface="Times New Roman" panose="02020603050405020304" pitchFamily="18" charset="0"/>
              </a:rPr>
              <a:t> scale. </a:t>
            </a:r>
            <a:endParaRPr lang="en-US" dirty="0"/>
          </a:p>
        </p:txBody>
      </p:sp>
    </p:spTree>
    <p:extLst>
      <p:ext uri="{BB962C8B-B14F-4D97-AF65-F5344CB8AC3E}">
        <p14:creationId xmlns:p14="http://schemas.microsoft.com/office/powerpoint/2010/main" val="1965030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Errors and Experiment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What is an error?</a:t>
            </a:r>
          </a:p>
          <a:p>
            <a:r>
              <a:rPr lang="en-US" sz="2400" dirty="0">
                <a:latin typeface="Times New Roman" panose="02020603050405020304" pitchFamily="18" charset="0"/>
                <a:cs typeface="Times New Roman" panose="02020603050405020304" pitchFamily="18" charset="0"/>
              </a:rPr>
              <a:t>Systematic error vs random error.</a:t>
            </a:r>
          </a:p>
          <a:p>
            <a:r>
              <a:rPr lang="en-US" sz="2400" dirty="0">
                <a:latin typeface="Times New Roman" panose="02020603050405020304" pitchFamily="18" charset="0"/>
                <a:cs typeface="Times New Roman" panose="02020603050405020304" pitchFamily="18" charset="0"/>
              </a:rPr>
              <a:t>Correlational Research methods vs Experimental Research Methods</a:t>
            </a:r>
            <a:endParaRPr lang="en-US" dirty="0"/>
          </a:p>
        </p:txBody>
      </p:sp>
    </p:spTree>
    <p:extLst>
      <p:ext uri="{BB962C8B-B14F-4D97-AF65-F5344CB8AC3E}">
        <p14:creationId xmlns:p14="http://schemas.microsoft.com/office/powerpoint/2010/main" val="2858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Randomization</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Why randomize? </a:t>
            </a:r>
          </a:p>
          <a:p>
            <a:pPr lvl="1"/>
            <a:r>
              <a:rPr lang="en-US" sz="2200" dirty="0">
                <a:latin typeface="Times New Roman" panose="02020603050405020304" pitchFamily="18" charset="0"/>
                <a:cs typeface="Times New Roman" panose="02020603050405020304" pitchFamily="18" charset="0"/>
              </a:rPr>
              <a:t>To keep the error minimized. </a:t>
            </a:r>
          </a:p>
          <a:p>
            <a:r>
              <a:rPr lang="en-US" sz="2400" dirty="0">
                <a:latin typeface="Times New Roman" panose="02020603050405020304" pitchFamily="18" charset="0"/>
                <a:cs typeface="Times New Roman" panose="02020603050405020304" pitchFamily="18" charset="0"/>
              </a:rPr>
              <a:t>Why does randomization work?</a:t>
            </a:r>
          </a:p>
          <a:p>
            <a:r>
              <a:rPr lang="en-US" sz="2400" dirty="0">
                <a:latin typeface="Times New Roman" panose="02020603050405020304" pitchFamily="18" charset="0"/>
                <a:cs typeface="Times New Roman" panose="02020603050405020304" pitchFamily="18" charset="0"/>
              </a:rPr>
              <a:t>Relationship between randomization and central limit theorem?</a:t>
            </a:r>
            <a:r>
              <a:rPr lang="en-US" dirty="0"/>
              <a:t> </a:t>
            </a:r>
          </a:p>
        </p:txBody>
      </p:sp>
    </p:spTree>
    <p:extLst>
      <p:ext uri="{BB962C8B-B14F-4D97-AF65-F5344CB8AC3E}">
        <p14:creationId xmlns:p14="http://schemas.microsoft.com/office/powerpoint/2010/main" val="816824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2" y="639097"/>
            <a:ext cx="4961534" cy="3781101"/>
          </a:xfrm>
        </p:spPr>
        <p:txBody>
          <a:bodyPr>
            <a:normAutofit/>
          </a:bodyPr>
          <a:lstStyle/>
          <a:p>
            <a:r>
              <a:rPr lang="en-US" sz="5400" i="1" dirty="0">
                <a:latin typeface="Times New Roman" panose="02020603050405020304" pitchFamily="18" charset="0"/>
                <a:cs typeface="Times New Roman" panose="02020603050405020304" pitchFamily="18" charset="0"/>
              </a:rPr>
              <a:t>Simple Comparative Analyses</a:t>
            </a:r>
            <a:endParaRPr lang="en-US" sz="5400" i="1" dirty="0"/>
          </a:p>
        </p:txBody>
      </p:sp>
      <p:sp>
        <p:nvSpPr>
          <p:cNvPr id="17" name="Freeform: Shape 16">
            <a:extLst>
              <a:ext uri="{FF2B5EF4-FFF2-40B4-BE49-F238E27FC236}">
                <a16:creationId xmlns:a16="http://schemas.microsoft.com/office/drawing/2014/main" id="{B8C5E8AB-9755-4F92-B14D-88791F4FC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54F2E435-6009-43BC-8A4B-89A894831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Rounded Rectangle 14">
            <a:extLst>
              <a:ext uri="{FF2B5EF4-FFF2-40B4-BE49-F238E27FC236}">
                <a16:creationId xmlns:a16="http://schemas.microsoft.com/office/drawing/2014/main" id="{4B9EE88D-53BD-40A5-BC4F-3ACBEFC1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ar chart">
            <a:extLst>
              <a:ext uri="{FF2B5EF4-FFF2-40B4-BE49-F238E27FC236}">
                <a16:creationId xmlns:a16="http://schemas.microsoft.com/office/drawing/2014/main" id="{96F0DED2-49AE-48D1-A8C5-A4847AEE7A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8226" y="1326979"/>
            <a:ext cx="4174333" cy="4174333"/>
          </a:xfrm>
          <a:prstGeom prst="rect">
            <a:avLst/>
          </a:prstGeom>
        </p:spPr>
      </p:pic>
      <p:sp>
        <p:nvSpPr>
          <p:cNvPr id="11" name="Shape 72">
            <a:extLst>
              <a:ext uri="{FF2B5EF4-FFF2-40B4-BE49-F238E27FC236}">
                <a16:creationId xmlns:a16="http://schemas.microsoft.com/office/drawing/2014/main" id="{9CCCBA40-F3B4-4D83-87D5-3C3BE5E0DA0B}"/>
              </a:ext>
            </a:extLst>
          </p:cNvPr>
          <p:cNvSpPr/>
          <p:nvPr/>
        </p:nvSpPr>
        <p:spPr>
          <a:xfrm>
            <a:off x="1719370" y="5325267"/>
            <a:ext cx="773895" cy="662238"/>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endParaRPr sz="1400" kern="0">
              <a:solidFill>
                <a:srgbClr val="000000"/>
              </a:solidFill>
              <a:latin typeface="Arial"/>
              <a:cs typeface="Arial"/>
              <a:sym typeface="Arial"/>
            </a:endParaRPr>
          </a:p>
        </p:txBody>
      </p:sp>
      <p:sp>
        <p:nvSpPr>
          <p:cNvPr id="13" name="Shape 72">
            <a:extLst>
              <a:ext uri="{FF2B5EF4-FFF2-40B4-BE49-F238E27FC236}">
                <a16:creationId xmlns:a16="http://schemas.microsoft.com/office/drawing/2014/main" id="{D1FA0148-9734-4570-B9DF-FE0E9A77660E}"/>
              </a:ext>
            </a:extLst>
          </p:cNvPr>
          <p:cNvSpPr/>
          <p:nvPr/>
        </p:nvSpPr>
        <p:spPr>
          <a:xfrm>
            <a:off x="4174771" y="5333221"/>
            <a:ext cx="773895" cy="662238"/>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FFFF"/>
          </a:solidFill>
          <a:ln>
            <a:noFill/>
          </a:ln>
        </p:spPr>
        <p:txBody>
          <a:bodyPr lIns="91425" tIns="91425" rIns="91425" bIns="91425" anchor="ctr" anchorCtr="0">
            <a:noAutofit/>
          </a:bodyPr>
          <a:lstStyle/>
          <a:p>
            <a:endParaRPr sz="1400" kern="0">
              <a:solidFill>
                <a:srgbClr val="000000"/>
              </a:solidFill>
              <a:latin typeface="Arial"/>
              <a:cs typeface="Arial"/>
              <a:sym typeface="Arial"/>
            </a:endParaRPr>
          </a:p>
        </p:txBody>
      </p:sp>
      <p:sp>
        <p:nvSpPr>
          <p:cNvPr id="14" name="Rectangle 13">
            <a:extLst>
              <a:ext uri="{FF2B5EF4-FFF2-40B4-BE49-F238E27FC236}">
                <a16:creationId xmlns:a16="http://schemas.microsoft.com/office/drawing/2014/main" id="{59D54A14-D047-42A3-9746-204C368ECACB}"/>
              </a:ext>
            </a:extLst>
          </p:cNvPr>
          <p:cNvSpPr/>
          <p:nvPr/>
        </p:nvSpPr>
        <p:spPr>
          <a:xfrm>
            <a:off x="2797653" y="5248843"/>
            <a:ext cx="971741" cy="830997"/>
          </a:xfrm>
          <a:prstGeom prst="rect">
            <a:avLst/>
          </a:prstGeom>
        </p:spPr>
        <p:txBody>
          <a:bodyPr wrap="none">
            <a:spAutoFit/>
          </a:bodyPr>
          <a:lstStyle/>
          <a:p>
            <a:r>
              <a:rPr lang="en-US" sz="4800" kern="0" dirty="0">
                <a:solidFill>
                  <a:srgbClr val="FFFFFF"/>
                </a:solidFill>
                <a:latin typeface="Walter Turncoat"/>
                <a:ea typeface="Walter Turncoat"/>
                <a:cs typeface="Arial"/>
                <a:sym typeface="Walter Turncoat"/>
              </a:rPr>
              <a:t>VS.</a:t>
            </a:r>
            <a:endParaRPr lang="en-US" sz="1400" kern="0" dirty="0">
              <a:solidFill>
                <a:srgbClr val="000000"/>
              </a:solidFill>
              <a:latin typeface="Arial"/>
              <a:cs typeface="Arial"/>
              <a:sym typeface="Arial"/>
            </a:endParaRPr>
          </a:p>
        </p:txBody>
      </p:sp>
      <p:sp>
        <p:nvSpPr>
          <p:cNvPr id="20" name="TextBox 19">
            <a:extLst>
              <a:ext uri="{FF2B5EF4-FFF2-40B4-BE49-F238E27FC236}">
                <a16:creationId xmlns:a16="http://schemas.microsoft.com/office/drawing/2014/main" id="{806D528C-5939-4C74-ADEF-EFBF8DAA639C}"/>
              </a:ext>
            </a:extLst>
          </p:cNvPr>
          <p:cNvSpPr txBox="1"/>
          <p:nvPr/>
        </p:nvSpPr>
        <p:spPr>
          <a:xfrm>
            <a:off x="1903506" y="5297889"/>
            <a:ext cx="501366" cy="646331"/>
          </a:xfrm>
          <a:prstGeom prst="rect">
            <a:avLst/>
          </a:prstGeom>
          <a:noFill/>
        </p:spPr>
        <p:txBody>
          <a:bodyPr wrap="square" rtlCol="0">
            <a:spAutoFit/>
          </a:bodyPr>
          <a:lstStyle/>
          <a:p>
            <a:r>
              <a:rPr lang="en-US" sz="3600" b="1" kern="0" dirty="0">
                <a:solidFill>
                  <a:srgbClr val="FF0000"/>
                </a:solidFill>
                <a:latin typeface="Walter Turncoat" panose="020B0604020202020204" charset="0"/>
                <a:ea typeface="Walter Turncoat" panose="020B0604020202020204" charset="0"/>
                <a:cs typeface="Arial"/>
                <a:sym typeface="Arial"/>
              </a:rPr>
              <a:t>A</a:t>
            </a:r>
          </a:p>
        </p:txBody>
      </p:sp>
      <p:sp>
        <p:nvSpPr>
          <p:cNvPr id="23" name="TextBox 22">
            <a:extLst>
              <a:ext uri="{FF2B5EF4-FFF2-40B4-BE49-F238E27FC236}">
                <a16:creationId xmlns:a16="http://schemas.microsoft.com/office/drawing/2014/main" id="{2FB3B7D5-E37C-4D92-AB18-5FB762B3AF17}"/>
              </a:ext>
            </a:extLst>
          </p:cNvPr>
          <p:cNvSpPr txBox="1"/>
          <p:nvPr/>
        </p:nvSpPr>
        <p:spPr>
          <a:xfrm>
            <a:off x="4339044" y="5308049"/>
            <a:ext cx="407431" cy="646331"/>
          </a:xfrm>
          <a:prstGeom prst="rect">
            <a:avLst/>
          </a:prstGeom>
          <a:noFill/>
        </p:spPr>
        <p:txBody>
          <a:bodyPr wrap="square" rtlCol="0">
            <a:spAutoFit/>
          </a:bodyPr>
          <a:lstStyle/>
          <a:p>
            <a:r>
              <a:rPr lang="en-US" sz="3600" b="1" kern="0" dirty="0">
                <a:solidFill>
                  <a:srgbClr val="00B0F0"/>
                </a:solidFill>
                <a:latin typeface="Walter Turncoat" panose="020B0604020202020204" charset="0"/>
                <a:ea typeface="Walter Turncoat" panose="020B0604020202020204" charset="0"/>
                <a:cs typeface="Arial"/>
                <a:sym typeface="Arial"/>
              </a:rPr>
              <a:t>B</a:t>
            </a:r>
          </a:p>
        </p:txBody>
      </p:sp>
    </p:spTree>
    <p:extLst>
      <p:ext uri="{BB962C8B-B14F-4D97-AF65-F5344CB8AC3E}">
        <p14:creationId xmlns:p14="http://schemas.microsoft.com/office/powerpoint/2010/main" val="423923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9D7A-C443-47AF-85EE-2F5EF5E3922E}"/>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Course Information</a:t>
            </a:r>
          </a:p>
        </p:txBody>
      </p:sp>
      <p:sp>
        <p:nvSpPr>
          <p:cNvPr id="3" name="Content Placeholder 2">
            <a:extLst>
              <a:ext uri="{FF2B5EF4-FFF2-40B4-BE49-F238E27FC236}">
                <a16:creationId xmlns:a16="http://schemas.microsoft.com/office/drawing/2014/main" id="{890D636C-09C9-432B-82B4-8E532C1DAD2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Everything you need to know about the course is in the syllabus – as things change during the course the syllabus will be updated on Canvas.</a:t>
            </a:r>
          </a:p>
          <a:p>
            <a:r>
              <a:rPr lang="en-US" sz="2000" dirty="0">
                <a:latin typeface="Times New Roman" panose="02020603050405020304" pitchFamily="18" charset="0"/>
                <a:cs typeface="Times New Roman" panose="02020603050405020304" pitchFamily="18" charset="0"/>
              </a:rPr>
              <a:t>Please check the syllabus frequently for updates mentioned in class.</a:t>
            </a:r>
          </a:p>
          <a:p>
            <a:r>
              <a:rPr lang="en-US" sz="2000" dirty="0">
                <a:latin typeface="Times New Roman" panose="02020603050405020304" pitchFamily="18" charset="0"/>
                <a:cs typeface="Times New Roman" panose="02020603050405020304" pitchFamily="18" charset="0"/>
              </a:rPr>
              <a:t>If you ever have any questions please contact me, I respond to email quickly – use Canvas email or HU email and be sure to include the course and section you are in as well as how your name shows up on Canvas.</a:t>
            </a:r>
          </a:p>
          <a:p>
            <a:r>
              <a:rPr lang="en-US" sz="2000" dirty="0">
                <a:latin typeface="Times New Roman" panose="02020603050405020304" pitchFamily="18" charset="0"/>
                <a:cs typeface="Times New Roman" panose="02020603050405020304" pitchFamily="18" charset="0"/>
              </a:rPr>
              <a:t>Make sure to read the syllabus and ask if you have any questions.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3566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After data collection</a:t>
            </a:r>
            <a:r>
              <a:rPr lang="en-US" dirty="0"/>
              <a:t> </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normAutofit lnSpcReduction="10000"/>
          </a:bodyPr>
          <a:lstStyle/>
          <a:p>
            <a:pPr marL="0" indent="0">
              <a:buNone/>
            </a:pPr>
            <a:r>
              <a:rPr lang="en-US" sz="2400" kern="0" dirty="0">
                <a:latin typeface="Times New Roman" panose="02020603050405020304" pitchFamily="18" charset="0"/>
                <a:cs typeface="Times New Roman" panose="02020603050405020304" pitchFamily="18" charset="0"/>
                <a:sym typeface="Arial"/>
              </a:rPr>
              <a:t>We talked about designing an experiment  to compare whether Price on people’s valuations of a product (lets call this a measure of preference).</a:t>
            </a: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endParaRPr lang="en-US" sz="2400" kern="0" dirty="0">
              <a:latin typeface="Times New Roman" panose="02020603050405020304" pitchFamily="18" charset="0"/>
              <a:cs typeface="Times New Roman" panose="02020603050405020304" pitchFamily="18" charset="0"/>
              <a:sym typeface="Arial"/>
            </a:endParaRPr>
          </a:p>
          <a:p>
            <a:pPr marL="0" indent="0">
              <a:buNone/>
            </a:pPr>
            <a:r>
              <a:rPr lang="en-US" sz="2400" kern="0" dirty="0">
                <a:latin typeface="Times New Roman" panose="02020603050405020304" pitchFamily="18" charset="0"/>
                <a:cs typeface="Times New Roman" panose="02020603050405020304" pitchFamily="18" charset="0"/>
                <a:sym typeface="Arial"/>
              </a:rPr>
              <a:t>When coming up with this experiment </a:t>
            </a:r>
            <a:r>
              <a:rPr lang="en-US" sz="2400" kern="0" dirty="0">
                <a:solidFill>
                  <a:srgbClr val="FF0000"/>
                </a:solidFill>
                <a:latin typeface="Times New Roman" panose="02020603050405020304" pitchFamily="18" charset="0"/>
                <a:cs typeface="Times New Roman" panose="02020603050405020304" pitchFamily="18" charset="0"/>
                <a:sym typeface="Arial"/>
              </a:rPr>
              <a:t>we would have had a hypothesis</a:t>
            </a:r>
            <a:r>
              <a:rPr lang="en-US" sz="2400" kern="0" dirty="0">
                <a:latin typeface="Times New Roman" panose="02020603050405020304" pitchFamily="18" charset="0"/>
                <a:cs typeface="Times New Roman" panose="02020603050405020304" pitchFamily="18" charset="0"/>
                <a:sym typeface="Arial"/>
              </a:rPr>
              <a:t>. Let’s assume that people are generally influenced by price.</a:t>
            </a:r>
            <a:endParaRPr lang="en-US" dirty="0"/>
          </a:p>
        </p:txBody>
      </p:sp>
      <p:pic>
        <p:nvPicPr>
          <p:cNvPr id="4" name="Picture 6" descr="Image result for price">
            <a:extLst>
              <a:ext uri="{FF2B5EF4-FFF2-40B4-BE49-F238E27FC236}">
                <a16:creationId xmlns:a16="http://schemas.microsoft.com/office/drawing/2014/main" id="{F95FBF24-8609-46ED-918E-C168A71ACB9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609249" y="3508829"/>
            <a:ext cx="1224141" cy="122414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30225C0-9B00-4DE1-8A77-6F9EF9E911E6}"/>
              </a:ext>
            </a:extLst>
          </p:cNvPr>
          <p:cNvSpPr/>
          <p:nvPr/>
        </p:nvSpPr>
        <p:spPr>
          <a:xfrm>
            <a:off x="4285649" y="3890066"/>
            <a:ext cx="815690" cy="461665"/>
          </a:xfrm>
          <a:prstGeom prst="rect">
            <a:avLst/>
          </a:prstGeom>
        </p:spPr>
        <p:txBody>
          <a:bodyPr wrap="square">
            <a:spAutoFit/>
          </a:bodyPr>
          <a:lstStyle/>
          <a:p>
            <a:r>
              <a:rPr lang="en-US" sz="2400" kern="0" dirty="0">
                <a:latin typeface="Garamond" panose="02020404030301010803" pitchFamily="18" charset="0"/>
                <a:ea typeface="Walter Turncoat"/>
                <a:cs typeface="Arial"/>
                <a:sym typeface="Walter Turncoat"/>
              </a:rPr>
              <a:t>VS.</a:t>
            </a:r>
            <a:endParaRPr lang="en-US" sz="800" kern="0" dirty="0">
              <a:latin typeface="Garamond" panose="02020404030301010803" pitchFamily="18" charset="0"/>
              <a:cs typeface="Arial"/>
              <a:sym typeface="Arial"/>
            </a:endParaRPr>
          </a:p>
        </p:txBody>
      </p:sp>
      <p:pic>
        <p:nvPicPr>
          <p:cNvPr id="6" name="Picture 6" descr="Image result for price">
            <a:extLst>
              <a:ext uri="{FF2B5EF4-FFF2-40B4-BE49-F238E27FC236}">
                <a16:creationId xmlns:a16="http://schemas.microsoft.com/office/drawing/2014/main" id="{5AD9EE16-5FD2-4842-865A-C994D77A525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5426178" y="3503749"/>
            <a:ext cx="1224141" cy="12241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Image result for price">
            <a:extLst>
              <a:ext uri="{FF2B5EF4-FFF2-40B4-BE49-F238E27FC236}">
                <a16:creationId xmlns:a16="http://schemas.microsoft.com/office/drawing/2014/main" id="{7E74474C-E97B-4722-A394-F8606B029B44}"/>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6800249" y="3503749"/>
            <a:ext cx="1224141" cy="122414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Image result for price">
            <a:extLst>
              <a:ext uri="{FF2B5EF4-FFF2-40B4-BE49-F238E27FC236}">
                <a16:creationId xmlns:a16="http://schemas.microsoft.com/office/drawing/2014/main" id="{4F4DB4FF-78FB-4F65-B815-B52B0C4AF38D}"/>
              </a:ext>
            </a:extLst>
          </p:cNvPr>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8174320" y="3503749"/>
            <a:ext cx="1224141" cy="1224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80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latin typeface="Times New Roman" panose="02020603050405020304" pitchFamily="18" charset="0"/>
                <a:cs typeface="Times New Roman" panose="02020603050405020304" pitchFamily="18" charset="0"/>
                <a:sym typeface="Arial"/>
              </a:rPr>
              <a:t>What is a hypothesis? </a:t>
            </a:r>
          </a:p>
          <a:p>
            <a:r>
              <a:rPr lang="en-US" sz="2000" kern="0" dirty="0">
                <a:latin typeface="Times New Roman" panose="02020603050405020304" pitchFamily="18" charset="0"/>
                <a:cs typeface="Times New Roman" panose="02020603050405020304" pitchFamily="18" charset="0"/>
                <a:sym typeface="Arial"/>
              </a:rPr>
              <a:t>How and why do we need it?</a:t>
            </a:r>
          </a:p>
          <a:p>
            <a:r>
              <a:rPr lang="en-US" sz="2000" kern="0" dirty="0">
                <a:latin typeface="Times New Roman" panose="02020603050405020304" pitchFamily="18" charset="0"/>
                <a:cs typeface="Times New Roman" panose="02020603050405020304" pitchFamily="18" charset="0"/>
                <a:sym typeface="Arial"/>
              </a:rPr>
              <a:t>Null Hypothesis (H</a:t>
            </a:r>
            <a:r>
              <a:rPr lang="en-US" sz="1600" kern="0" dirty="0">
                <a:latin typeface="Times New Roman" panose="02020603050405020304" pitchFamily="18" charset="0"/>
                <a:cs typeface="Times New Roman" panose="02020603050405020304" pitchFamily="18" charset="0"/>
                <a:sym typeface="Arial"/>
              </a:rPr>
              <a:t>0</a:t>
            </a:r>
            <a:r>
              <a:rPr lang="en-US" sz="2000" kern="0" dirty="0">
                <a:latin typeface="Times New Roman" panose="02020603050405020304" pitchFamily="18" charset="0"/>
                <a:cs typeface="Times New Roman" panose="02020603050405020304" pitchFamily="18" charset="0"/>
                <a:sym typeface="Arial"/>
              </a:rPr>
              <a:t>): the hypothesis that there is no significant difference between specified populations, any observed difference being due to sampling or experimental error.</a:t>
            </a:r>
          </a:p>
          <a:p>
            <a:r>
              <a:rPr lang="en-US" sz="2000" kern="0" dirty="0">
                <a:latin typeface="Times New Roman" panose="02020603050405020304" pitchFamily="18" charset="0"/>
                <a:cs typeface="Times New Roman" panose="02020603050405020304" pitchFamily="18" charset="0"/>
                <a:sym typeface="Arial"/>
              </a:rPr>
              <a:t>Alternative Hypothesis (H</a:t>
            </a:r>
            <a:r>
              <a:rPr lang="en-US" sz="1600" kern="0" dirty="0">
                <a:latin typeface="Times New Roman" panose="02020603050405020304" pitchFamily="18" charset="0"/>
                <a:cs typeface="Times New Roman" panose="02020603050405020304" pitchFamily="18" charset="0"/>
                <a:sym typeface="Arial"/>
              </a:rPr>
              <a:t>1</a:t>
            </a:r>
            <a:r>
              <a:rPr lang="en-US" sz="2000" kern="0" dirty="0">
                <a:latin typeface="Times New Roman" panose="02020603050405020304" pitchFamily="18" charset="0"/>
                <a:cs typeface="Times New Roman" panose="02020603050405020304" pitchFamily="18" charset="0"/>
                <a:sym typeface="Arial"/>
              </a:rPr>
              <a:t>): a position that states something is happening.</a:t>
            </a:r>
            <a:endParaRPr lang="en-US" dirty="0"/>
          </a:p>
        </p:txBody>
      </p:sp>
    </p:spTree>
    <p:extLst>
      <p:ext uri="{BB962C8B-B14F-4D97-AF65-F5344CB8AC3E}">
        <p14:creationId xmlns:p14="http://schemas.microsoft.com/office/powerpoint/2010/main" val="2226615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After data collection</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kern="0" dirty="0">
                <a:latin typeface="Times New Roman" panose="02020603050405020304" pitchFamily="18" charset="0"/>
                <a:cs typeface="Times New Roman" panose="02020603050405020304" pitchFamily="18" charset="0"/>
                <a:sym typeface="Arial"/>
              </a:rPr>
              <a:t>Back to our study, what are the hypothesis? </a:t>
            </a:r>
          </a:p>
          <a:p>
            <a:r>
              <a:rPr lang="en-US" sz="2400" kern="0" dirty="0">
                <a:latin typeface="Times New Roman" panose="02020603050405020304" pitchFamily="18" charset="0"/>
                <a:cs typeface="Times New Roman" panose="02020603050405020304" pitchFamily="18" charset="0"/>
                <a:sym typeface="Arial"/>
              </a:rPr>
              <a:t>Null Hypothesis? </a:t>
            </a:r>
          </a:p>
          <a:p>
            <a:r>
              <a:rPr lang="en-US" sz="2400" kern="0" dirty="0">
                <a:latin typeface="Times New Roman" panose="02020603050405020304" pitchFamily="18" charset="0"/>
                <a:cs typeface="Times New Roman" panose="02020603050405020304" pitchFamily="18" charset="0"/>
                <a:sym typeface="Arial"/>
              </a:rPr>
              <a:t>Alternative Hypothesis: Preferences for a product will be higher when the price is lower.</a:t>
            </a:r>
          </a:p>
          <a:p>
            <a:r>
              <a:rPr lang="en-US" sz="2400" kern="0" dirty="0">
                <a:latin typeface="Times New Roman" panose="02020603050405020304" pitchFamily="18" charset="0"/>
                <a:cs typeface="Times New Roman" panose="02020603050405020304" pitchFamily="18" charset="0"/>
                <a:sym typeface="Arial"/>
              </a:rPr>
              <a:t>Our dependent variable is what? Is it categorical, discrete, or continuous? </a:t>
            </a:r>
          </a:p>
          <a:p>
            <a:r>
              <a:rPr lang="en-US" sz="2400" kern="0" dirty="0">
                <a:latin typeface="Times New Roman" panose="02020603050405020304" pitchFamily="18" charset="0"/>
                <a:cs typeface="Times New Roman" panose="02020603050405020304" pitchFamily="18" charset="0"/>
                <a:sym typeface="Arial"/>
              </a:rPr>
              <a:t>Our predictor variable is what?</a:t>
            </a:r>
            <a:endParaRPr lang="en-US" dirty="0"/>
          </a:p>
        </p:txBody>
      </p:sp>
    </p:spTree>
    <p:extLst>
      <p:ext uri="{BB962C8B-B14F-4D97-AF65-F5344CB8AC3E}">
        <p14:creationId xmlns:p14="http://schemas.microsoft.com/office/powerpoint/2010/main" val="77320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Central Tendency</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Say we had 20 participants (10 per condition) give us their preferences for the product.</a:t>
            </a:r>
          </a:p>
          <a:p>
            <a:r>
              <a:rPr lang="en-US" sz="2000" dirty="0">
                <a:latin typeface="Times New Roman" panose="02020603050405020304" pitchFamily="18" charset="0"/>
                <a:cs typeface="Times New Roman" panose="02020603050405020304" pitchFamily="18" charset="0"/>
              </a:rPr>
              <a:t>We would like to get an idea of which condition leads to greater preference, what measure of central tendency should we use?</a:t>
            </a:r>
          </a:p>
          <a:p>
            <a:r>
              <a:rPr lang="en-US" sz="2000" dirty="0">
                <a:latin typeface="Times New Roman" panose="02020603050405020304" pitchFamily="18" charset="0"/>
                <a:cs typeface="Times New Roman" panose="02020603050405020304" pitchFamily="18" charset="0"/>
              </a:rPr>
              <a:t>Mean, median and Mode?</a:t>
            </a:r>
          </a:p>
          <a:p>
            <a:r>
              <a:rPr lang="en-US" sz="2000" dirty="0">
                <a:latin typeface="Times New Roman" panose="02020603050405020304" pitchFamily="18" charset="0"/>
                <a:cs typeface="Times New Roman" panose="02020603050405020304" pitchFamily="18" charset="0"/>
              </a:rPr>
              <a:t>Mean: 54 vs 68.4, Median: 57.5 vs 74.5</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graphicFrame>
        <p:nvGraphicFramePr>
          <p:cNvPr id="6" name="Table 6">
            <a:extLst>
              <a:ext uri="{FF2B5EF4-FFF2-40B4-BE49-F238E27FC236}">
                <a16:creationId xmlns:a16="http://schemas.microsoft.com/office/drawing/2014/main" id="{A4A61EC7-1BA2-4A97-9D6B-A72CBCF5AE9F}"/>
              </a:ext>
            </a:extLst>
          </p:cNvPr>
          <p:cNvGraphicFramePr>
            <a:graphicFrameLocks noGrp="1"/>
          </p:cNvGraphicFramePr>
          <p:nvPr>
            <p:extLst>
              <p:ext uri="{D42A27DB-BD31-4B8C-83A1-F6EECF244321}">
                <p14:modId xmlns:p14="http://schemas.microsoft.com/office/powerpoint/2010/main" val="188898356"/>
              </p:ext>
            </p:extLst>
          </p:nvPr>
        </p:nvGraphicFramePr>
        <p:xfrm>
          <a:off x="818712" y="5002908"/>
          <a:ext cx="8127999" cy="741680"/>
        </p:xfrm>
        <a:graphic>
          <a:graphicData uri="http://schemas.openxmlformats.org/drawingml/2006/table">
            <a:tbl>
              <a:tblPr firstRow="1" bandRow="1">
                <a:tableStyleId>{3B4B98B0-60AC-42C2-AFA5-B58CD77FA1E5}</a:tableStyleId>
              </a:tblPr>
              <a:tblGrid>
                <a:gridCol w="738909">
                  <a:extLst>
                    <a:ext uri="{9D8B030D-6E8A-4147-A177-3AD203B41FA5}">
                      <a16:colId xmlns:a16="http://schemas.microsoft.com/office/drawing/2014/main" val="3078121898"/>
                    </a:ext>
                  </a:extLst>
                </a:gridCol>
                <a:gridCol w="738909">
                  <a:extLst>
                    <a:ext uri="{9D8B030D-6E8A-4147-A177-3AD203B41FA5}">
                      <a16:colId xmlns:a16="http://schemas.microsoft.com/office/drawing/2014/main" val="290455509"/>
                    </a:ext>
                  </a:extLst>
                </a:gridCol>
                <a:gridCol w="738909">
                  <a:extLst>
                    <a:ext uri="{9D8B030D-6E8A-4147-A177-3AD203B41FA5}">
                      <a16:colId xmlns:a16="http://schemas.microsoft.com/office/drawing/2014/main" val="4192818794"/>
                    </a:ext>
                  </a:extLst>
                </a:gridCol>
                <a:gridCol w="738909">
                  <a:extLst>
                    <a:ext uri="{9D8B030D-6E8A-4147-A177-3AD203B41FA5}">
                      <a16:colId xmlns:a16="http://schemas.microsoft.com/office/drawing/2014/main" val="2281378477"/>
                    </a:ext>
                  </a:extLst>
                </a:gridCol>
                <a:gridCol w="738909">
                  <a:extLst>
                    <a:ext uri="{9D8B030D-6E8A-4147-A177-3AD203B41FA5}">
                      <a16:colId xmlns:a16="http://schemas.microsoft.com/office/drawing/2014/main" val="2691636084"/>
                    </a:ext>
                  </a:extLst>
                </a:gridCol>
                <a:gridCol w="738909">
                  <a:extLst>
                    <a:ext uri="{9D8B030D-6E8A-4147-A177-3AD203B41FA5}">
                      <a16:colId xmlns:a16="http://schemas.microsoft.com/office/drawing/2014/main" val="288511348"/>
                    </a:ext>
                  </a:extLst>
                </a:gridCol>
                <a:gridCol w="738909">
                  <a:extLst>
                    <a:ext uri="{9D8B030D-6E8A-4147-A177-3AD203B41FA5}">
                      <a16:colId xmlns:a16="http://schemas.microsoft.com/office/drawing/2014/main" val="1590580216"/>
                    </a:ext>
                  </a:extLst>
                </a:gridCol>
                <a:gridCol w="738909">
                  <a:extLst>
                    <a:ext uri="{9D8B030D-6E8A-4147-A177-3AD203B41FA5}">
                      <a16:colId xmlns:a16="http://schemas.microsoft.com/office/drawing/2014/main" val="1544793656"/>
                    </a:ext>
                  </a:extLst>
                </a:gridCol>
                <a:gridCol w="738909">
                  <a:extLst>
                    <a:ext uri="{9D8B030D-6E8A-4147-A177-3AD203B41FA5}">
                      <a16:colId xmlns:a16="http://schemas.microsoft.com/office/drawing/2014/main" val="2719478493"/>
                    </a:ext>
                  </a:extLst>
                </a:gridCol>
                <a:gridCol w="738909">
                  <a:extLst>
                    <a:ext uri="{9D8B030D-6E8A-4147-A177-3AD203B41FA5}">
                      <a16:colId xmlns:a16="http://schemas.microsoft.com/office/drawing/2014/main" val="3885190698"/>
                    </a:ext>
                  </a:extLst>
                </a:gridCol>
                <a:gridCol w="738909">
                  <a:extLst>
                    <a:ext uri="{9D8B030D-6E8A-4147-A177-3AD203B41FA5}">
                      <a16:colId xmlns:a16="http://schemas.microsoft.com/office/drawing/2014/main" val="2068090884"/>
                    </a:ext>
                  </a:extLst>
                </a:gridCol>
              </a:tblGrid>
              <a:tr h="370840">
                <a:tc>
                  <a:txBody>
                    <a:bodyPr/>
                    <a:lstStyle/>
                    <a:p>
                      <a:r>
                        <a:rPr lang="en-US" b="0" dirty="0">
                          <a:latin typeface="Times New Roman" panose="02020603050405020304" pitchFamily="18" charset="0"/>
                          <a:cs typeface="Times New Roman" panose="02020603050405020304" pitchFamily="18" charset="0"/>
                        </a:rPr>
                        <a:t>High</a:t>
                      </a:r>
                    </a:p>
                  </a:txBody>
                  <a:tcPr/>
                </a:tc>
                <a:tc>
                  <a:txBody>
                    <a:bodyPr/>
                    <a:lstStyle/>
                    <a:p>
                      <a:r>
                        <a:rPr lang="en-US" b="0" dirty="0">
                          <a:latin typeface="Times New Roman" panose="02020603050405020304" pitchFamily="18" charset="0"/>
                          <a:cs typeface="Times New Roman" panose="02020603050405020304" pitchFamily="18" charset="0"/>
                        </a:rPr>
                        <a:t>55</a:t>
                      </a:r>
                    </a:p>
                  </a:txBody>
                  <a:tcPr/>
                </a:tc>
                <a:tc>
                  <a:txBody>
                    <a:bodyPr/>
                    <a:lstStyle/>
                    <a:p>
                      <a:r>
                        <a:rPr lang="en-US" b="0" dirty="0">
                          <a:latin typeface="Times New Roman" panose="02020603050405020304" pitchFamily="18" charset="0"/>
                          <a:cs typeface="Times New Roman" panose="02020603050405020304" pitchFamily="18" charset="0"/>
                        </a:rPr>
                        <a:t>40</a:t>
                      </a:r>
                    </a:p>
                  </a:txBody>
                  <a:tcPr/>
                </a:tc>
                <a:tc>
                  <a:txBody>
                    <a:bodyPr/>
                    <a:lstStyle/>
                    <a:p>
                      <a:r>
                        <a:rPr lang="en-US" b="0" dirty="0">
                          <a:latin typeface="Times New Roman" panose="02020603050405020304" pitchFamily="18" charset="0"/>
                          <a:cs typeface="Times New Roman" panose="02020603050405020304" pitchFamily="18" charset="0"/>
                        </a:rPr>
                        <a:t>90</a:t>
                      </a:r>
                    </a:p>
                  </a:txBody>
                  <a:tcPr/>
                </a:tc>
                <a:tc>
                  <a:txBody>
                    <a:bodyPr/>
                    <a:lstStyle/>
                    <a:p>
                      <a:r>
                        <a:rPr lang="en-US" b="0" dirty="0">
                          <a:latin typeface="Times New Roman" panose="02020603050405020304" pitchFamily="18" charset="0"/>
                          <a:cs typeface="Times New Roman" panose="02020603050405020304" pitchFamily="18" charset="0"/>
                        </a:rPr>
                        <a:t>75</a:t>
                      </a:r>
                    </a:p>
                  </a:txBody>
                  <a:tcPr/>
                </a:tc>
                <a:tc>
                  <a:txBody>
                    <a:bodyPr/>
                    <a:lstStyle/>
                    <a:p>
                      <a:r>
                        <a:rPr lang="en-US" b="0" dirty="0">
                          <a:latin typeface="Times New Roman" panose="02020603050405020304" pitchFamily="18" charset="0"/>
                          <a:cs typeface="Times New Roman" panose="02020603050405020304" pitchFamily="18" charset="0"/>
                        </a:rPr>
                        <a:t>62</a:t>
                      </a:r>
                    </a:p>
                  </a:txBody>
                  <a:tcPr/>
                </a:tc>
                <a:tc>
                  <a:txBody>
                    <a:bodyPr/>
                    <a:lstStyle/>
                    <a:p>
                      <a:r>
                        <a:rPr lang="en-US" b="0" dirty="0">
                          <a:latin typeface="Times New Roman" panose="02020603050405020304" pitchFamily="18" charset="0"/>
                          <a:cs typeface="Times New Roman" panose="02020603050405020304" pitchFamily="18" charset="0"/>
                        </a:rPr>
                        <a:t>71</a:t>
                      </a:r>
                    </a:p>
                  </a:txBody>
                  <a:tcPr/>
                </a:tc>
                <a:tc>
                  <a:txBody>
                    <a:bodyPr/>
                    <a:lstStyle/>
                    <a:p>
                      <a:r>
                        <a:rPr lang="en-US" b="0" dirty="0">
                          <a:latin typeface="Times New Roman" panose="02020603050405020304" pitchFamily="18" charset="0"/>
                          <a:cs typeface="Times New Roman" panose="02020603050405020304" pitchFamily="18" charset="0"/>
                        </a:rPr>
                        <a:t>30</a:t>
                      </a:r>
                    </a:p>
                  </a:txBody>
                  <a:tcPr/>
                </a:tc>
                <a:tc>
                  <a:txBody>
                    <a:bodyPr/>
                    <a:lstStyle/>
                    <a:p>
                      <a:r>
                        <a:rPr lang="en-US" b="0" dirty="0">
                          <a:latin typeface="Times New Roman" panose="02020603050405020304" pitchFamily="18" charset="0"/>
                          <a:cs typeface="Times New Roman" panose="02020603050405020304" pitchFamily="18" charset="0"/>
                        </a:rPr>
                        <a:t>45</a:t>
                      </a:r>
                    </a:p>
                  </a:txBody>
                  <a:tcPr/>
                </a:tc>
                <a:tc>
                  <a:txBody>
                    <a:bodyPr/>
                    <a:lstStyle/>
                    <a:p>
                      <a:r>
                        <a:rPr lang="en-US" b="0" dirty="0">
                          <a:latin typeface="Times New Roman" panose="02020603050405020304" pitchFamily="18" charset="0"/>
                          <a:cs typeface="Times New Roman" panose="02020603050405020304" pitchFamily="18" charset="0"/>
                        </a:rPr>
                        <a:t>60</a:t>
                      </a:r>
                    </a:p>
                  </a:txBody>
                  <a:tcPr/>
                </a:tc>
                <a:tc>
                  <a:txBody>
                    <a:bodyPr/>
                    <a:lstStyle/>
                    <a:p>
                      <a:r>
                        <a:rPr lang="en-US" b="0" dirty="0">
                          <a:latin typeface="Times New Roman" panose="02020603050405020304" pitchFamily="18" charset="0"/>
                          <a:cs typeface="Times New Roman" panose="02020603050405020304" pitchFamily="18" charset="0"/>
                        </a:rPr>
                        <a:t>12</a:t>
                      </a:r>
                    </a:p>
                  </a:txBody>
                  <a:tcPr/>
                </a:tc>
                <a:extLst>
                  <a:ext uri="{0D108BD9-81ED-4DB2-BD59-A6C34878D82A}">
                    <a16:rowId xmlns:a16="http://schemas.microsoft.com/office/drawing/2014/main" val="4212473448"/>
                  </a:ext>
                </a:extLst>
              </a:tr>
              <a:tr h="370840">
                <a:tc>
                  <a:txBody>
                    <a:bodyPr/>
                    <a:lstStyle/>
                    <a:p>
                      <a:r>
                        <a:rPr lang="en-US" dirty="0">
                          <a:latin typeface="Times New Roman" panose="02020603050405020304" pitchFamily="18" charset="0"/>
                          <a:cs typeface="Times New Roman" panose="02020603050405020304" pitchFamily="18" charset="0"/>
                        </a:rPr>
                        <a:t>Low</a:t>
                      </a:r>
                    </a:p>
                  </a:txBody>
                  <a:tcPr/>
                </a:tc>
                <a:tc>
                  <a:txBody>
                    <a:bodyPr/>
                    <a:lstStyle/>
                    <a:p>
                      <a:r>
                        <a:rPr lang="en-US" dirty="0">
                          <a:latin typeface="Times New Roman" panose="02020603050405020304" pitchFamily="18" charset="0"/>
                          <a:cs typeface="Times New Roman" panose="02020603050405020304" pitchFamily="18" charset="0"/>
                        </a:rPr>
                        <a:t>75</a:t>
                      </a:r>
                    </a:p>
                  </a:txBody>
                  <a:tcPr/>
                </a:tc>
                <a:tc>
                  <a:txBody>
                    <a:bodyPr/>
                    <a:lstStyle/>
                    <a:p>
                      <a:r>
                        <a:rPr lang="en-US" dirty="0">
                          <a:latin typeface="Times New Roman" panose="02020603050405020304" pitchFamily="18" charset="0"/>
                          <a:cs typeface="Times New Roman" panose="02020603050405020304" pitchFamily="18" charset="0"/>
                        </a:rPr>
                        <a:t>88</a:t>
                      </a:r>
                    </a:p>
                  </a:txBody>
                  <a:tcPr/>
                </a:tc>
                <a:tc>
                  <a:txBody>
                    <a:bodyPr/>
                    <a:lstStyle/>
                    <a:p>
                      <a:r>
                        <a:rPr lang="en-US" dirty="0">
                          <a:latin typeface="Times New Roman" panose="02020603050405020304" pitchFamily="18" charset="0"/>
                          <a:cs typeface="Times New Roman" panose="02020603050405020304" pitchFamily="18" charset="0"/>
                        </a:rPr>
                        <a:t>91</a:t>
                      </a:r>
                    </a:p>
                  </a:txBody>
                  <a:tcPr/>
                </a:tc>
                <a:tc>
                  <a:txBody>
                    <a:bodyPr/>
                    <a:lstStyle/>
                    <a:p>
                      <a:r>
                        <a:rPr lang="en-US" dirty="0">
                          <a:latin typeface="Times New Roman" panose="02020603050405020304" pitchFamily="18" charset="0"/>
                          <a:cs typeface="Times New Roman" panose="02020603050405020304" pitchFamily="18" charset="0"/>
                        </a:rPr>
                        <a:t>25</a:t>
                      </a:r>
                    </a:p>
                  </a:txBody>
                  <a:tcPr/>
                </a:tc>
                <a:tc>
                  <a:txBody>
                    <a:bodyPr/>
                    <a:lstStyle/>
                    <a:p>
                      <a:r>
                        <a:rPr lang="en-US" dirty="0">
                          <a:latin typeface="Times New Roman" panose="02020603050405020304" pitchFamily="18" charset="0"/>
                          <a:cs typeface="Times New Roman" panose="02020603050405020304" pitchFamily="18" charset="0"/>
                        </a:rPr>
                        <a:t>87</a:t>
                      </a:r>
                    </a:p>
                  </a:txBody>
                  <a:tcPr/>
                </a:tc>
                <a:tc>
                  <a:txBody>
                    <a:bodyPr/>
                    <a:lstStyle/>
                    <a:p>
                      <a:r>
                        <a:rPr lang="en-US" dirty="0">
                          <a:latin typeface="Times New Roman" panose="02020603050405020304" pitchFamily="18" charset="0"/>
                          <a:cs typeface="Times New Roman" panose="02020603050405020304" pitchFamily="18" charset="0"/>
                        </a:rPr>
                        <a:t>13</a:t>
                      </a:r>
                    </a:p>
                  </a:txBody>
                  <a:tcPr/>
                </a:tc>
                <a:tc>
                  <a:txBody>
                    <a:bodyPr/>
                    <a:lstStyle/>
                    <a:p>
                      <a:r>
                        <a:rPr lang="en-US" dirty="0">
                          <a:latin typeface="Times New Roman" panose="02020603050405020304" pitchFamily="18" charset="0"/>
                          <a:cs typeface="Times New Roman" panose="02020603050405020304" pitchFamily="18" charset="0"/>
                        </a:rPr>
                        <a:t>100</a:t>
                      </a:r>
                    </a:p>
                  </a:txBody>
                  <a:tcPr/>
                </a:tc>
                <a:tc>
                  <a:txBody>
                    <a:bodyPr/>
                    <a:lstStyle/>
                    <a:p>
                      <a:r>
                        <a:rPr lang="en-US" dirty="0">
                          <a:latin typeface="Times New Roman" panose="02020603050405020304" pitchFamily="18" charset="0"/>
                          <a:cs typeface="Times New Roman" panose="02020603050405020304" pitchFamily="18" charset="0"/>
                        </a:rPr>
                        <a:t>74</a:t>
                      </a:r>
                    </a:p>
                  </a:txBody>
                  <a:tcPr/>
                </a:tc>
                <a:tc>
                  <a:txBody>
                    <a:bodyPr/>
                    <a:lstStyle/>
                    <a:p>
                      <a:r>
                        <a:rPr lang="en-US" dirty="0">
                          <a:latin typeface="Times New Roman" panose="02020603050405020304" pitchFamily="18" charset="0"/>
                          <a:cs typeface="Times New Roman" panose="02020603050405020304" pitchFamily="18" charset="0"/>
                        </a:rPr>
                        <a:t>58</a:t>
                      </a:r>
                    </a:p>
                  </a:txBody>
                  <a:tcPr/>
                </a:tc>
                <a:tc>
                  <a:txBody>
                    <a:bodyPr/>
                    <a:lstStyle/>
                    <a:p>
                      <a:r>
                        <a:rPr lang="en-US" dirty="0">
                          <a:latin typeface="Times New Roman" panose="02020603050405020304" pitchFamily="18" charset="0"/>
                          <a:cs typeface="Times New Roman" panose="02020603050405020304" pitchFamily="18" charset="0"/>
                        </a:rPr>
                        <a:t>73</a:t>
                      </a:r>
                    </a:p>
                  </a:txBody>
                  <a:tcPr/>
                </a:tc>
                <a:extLst>
                  <a:ext uri="{0D108BD9-81ED-4DB2-BD59-A6C34878D82A}">
                    <a16:rowId xmlns:a16="http://schemas.microsoft.com/office/drawing/2014/main" val="798106782"/>
                  </a:ext>
                </a:extLst>
              </a:tr>
            </a:tbl>
          </a:graphicData>
        </a:graphic>
      </p:graphicFrame>
    </p:spTree>
    <p:extLst>
      <p:ext uri="{BB962C8B-B14F-4D97-AF65-F5344CB8AC3E}">
        <p14:creationId xmlns:p14="http://schemas.microsoft.com/office/powerpoint/2010/main" val="320164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3" name="Rectangle 2">
            <a:extLst>
              <a:ext uri="{FF2B5EF4-FFF2-40B4-BE49-F238E27FC236}">
                <a16:creationId xmlns:a16="http://schemas.microsoft.com/office/drawing/2014/main" id="{DDCC558A-EBA6-40E5-9FAA-AB9DF0C77B8A}"/>
              </a:ext>
            </a:extLst>
          </p:cNvPr>
          <p:cNvSpPr/>
          <p:nvPr/>
        </p:nvSpPr>
        <p:spPr>
          <a:xfrm>
            <a:off x="1489048" y="55341"/>
            <a:ext cx="9060873" cy="584775"/>
          </a:xfrm>
          <a:prstGeom prst="rect">
            <a:avLst/>
          </a:prstGeom>
        </p:spPr>
        <p:txBody>
          <a:bodyPr wrap="square">
            <a:spAutoFit/>
          </a:bodyPr>
          <a:lstStyle/>
          <a:p>
            <a:pPr algn="ctr"/>
            <a:r>
              <a:rPr lang="en-US" sz="3200" b="1" i="1" kern="0" dirty="0">
                <a:latin typeface="Times New Roman" panose="02020603050405020304" pitchFamily="18" charset="0"/>
                <a:ea typeface="Walter Turncoat" panose="020B0604020202020204" charset="0"/>
                <a:cs typeface="Times New Roman" panose="02020603050405020304" pitchFamily="18" charset="0"/>
                <a:sym typeface="Walter Turncoat"/>
              </a:rPr>
              <a:t>Measures of Variability</a:t>
            </a:r>
            <a:endParaRPr lang="en-US" sz="1400" b="1" i="1" kern="0" dirty="0">
              <a:latin typeface="Times New Roman" panose="02020603050405020304" pitchFamily="18" charset="0"/>
              <a:ea typeface="Walter Turncoat" panose="020B0604020202020204" charset="0"/>
              <a:cs typeface="Times New Roman" panose="02020603050405020304" pitchFamily="18" charset="0"/>
              <a:sym typeface="Arial"/>
            </a:endParaRPr>
          </a:p>
        </p:txBody>
      </p:sp>
      <p:sp>
        <p:nvSpPr>
          <p:cNvPr id="14" name="Rectangle 13">
            <a:extLst>
              <a:ext uri="{FF2B5EF4-FFF2-40B4-BE49-F238E27FC236}">
                <a16:creationId xmlns:a16="http://schemas.microsoft.com/office/drawing/2014/main" id="{C9ABF090-7F3C-4D3A-8A7B-8CDD4794E728}"/>
              </a:ext>
            </a:extLst>
          </p:cNvPr>
          <p:cNvSpPr/>
          <p:nvPr/>
        </p:nvSpPr>
        <p:spPr>
          <a:xfrm>
            <a:off x="0" y="675186"/>
            <a:ext cx="12192000" cy="830997"/>
          </a:xfrm>
          <a:prstGeom prst="rect">
            <a:avLst/>
          </a:prstGeom>
        </p:spPr>
        <p:txBody>
          <a:bodyPr wrap="square">
            <a:spAutoFit/>
          </a:bodyPr>
          <a:lstStyle/>
          <a:p>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To find the variance (S</a:t>
            </a:r>
            <a:r>
              <a:rPr lang="en-US" sz="2400" kern="0" baseline="30000" dirty="0">
                <a:latin typeface="Times New Roman" panose="02020603050405020304" pitchFamily="18" charset="0"/>
                <a:ea typeface="Walter Turncoat" panose="020B0604020202020204" charset="0"/>
                <a:cs typeface="Times New Roman" panose="02020603050405020304" pitchFamily="18" charset="0"/>
                <a:sym typeface="Arial"/>
              </a:rPr>
              <a:t>2</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we subtract the mean from each observation, square, and then sum these squares (the SS or Sum of Squares) and divide by sample size (n) minus 1.</a:t>
            </a:r>
            <a:endParaRPr lang="en-US" sz="2800" kern="0" dirty="0">
              <a:latin typeface="Times New Roman" panose="02020603050405020304" pitchFamily="18" charset="0"/>
              <a:ea typeface="Walter Turncoat" panose="020B0604020202020204" charset="0"/>
              <a:cs typeface="Times New Roman" panose="02020603050405020304" pitchFamily="18" charset="0"/>
              <a:sym typeface="Arial"/>
            </a:endParaRPr>
          </a:p>
        </p:txBody>
      </p:sp>
      <p:graphicFrame>
        <p:nvGraphicFramePr>
          <p:cNvPr id="10" name="Table 9">
            <a:extLst>
              <a:ext uri="{FF2B5EF4-FFF2-40B4-BE49-F238E27FC236}">
                <a16:creationId xmlns:a16="http://schemas.microsoft.com/office/drawing/2014/main" id="{47EF70BB-A8EF-4161-AE7F-B2CECBFAEB4D}"/>
              </a:ext>
            </a:extLst>
          </p:cNvPr>
          <p:cNvGraphicFramePr>
            <a:graphicFrameLocks noGrp="1"/>
          </p:cNvGraphicFramePr>
          <p:nvPr>
            <p:extLst>
              <p:ext uri="{D42A27DB-BD31-4B8C-83A1-F6EECF244321}">
                <p14:modId xmlns:p14="http://schemas.microsoft.com/office/powerpoint/2010/main" val="3998232737"/>
              </p:ext>
            </p:extLst>
          </p:nvPr>
        </p:nvGraphicFramePr>
        <p:xfrm>
          <a:off x="27562" y="2163913"/>
          <a:ext cx="2166188" cy="4023360"/>
        </p:xfrm>
        <a:graphic>
          <a:graphicData uri="http://schemas.openxmlformats.org/drawingml/2006/table">
            <a:tbl>
              <a:tblPr firstRow="1" bandRow="1">
                <a:tableStyleId>{3B4B98B0-60AC-42C2-AFA5-B58CD77FA1E5}</a:tableStyleId>
              </a:tblPr>
              <a:tblGrid>
                <a:gridCol w="2166188">
                  <a:extLst>
                    <a:ext uri="{9D8B030D-6E8A-4147-A177-3AD203B41FA5}">
                      <a16:colId xmlns:a16="http://schemas.microsoft.com/office/drawing/2014/main" val="2049103333"/>
                    </a:ext>
                  </a:extLst>
                </a:gridCol>
              </a:tblGrid>
              <a:tr h="280669">
                <a:tc>
                  <a:txBody>
                    <a:bodyPr/>
                    <a:lstStyle/>
                    <a:p>
                      <a:pPr algn="ctr"/>
                      <a:r>
                        <a:rPr lang="en-US" sz="1800" dirty="0">
                          <a:latin typeface="Times New Roman" panose="02020603050405020304" pitchFamily="18" charset="0"/>
                          <a:cs typeface="Times New Roman" panose="02020603050405020304" pitchFamily="18" charset="0"/>
                        </a:rPr>
                        <a:t>High Price</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tc>
                <a:extLst>
                  <a:ext uri="{0D108BD9-81ED-4DB2-BD59-A6C34878D82A}">
                    <a16:rowId xmlns:a16="http://schemas.microsoft.com/office/drawing/2014/main" val="2205764609"/>
                  </a:ext>
                </a:extLst>
              </a:tr>
              <a:tr h="306001">
                <a:tc>
                  <a:txBody>
                    <a:bodyPr/>
                    <a:lstStyle/>
                    <a:p>
                      <a:pPr algn="ctr"/>
                      <a:r>
                        <a:rPr lang="en-US" sz="1800" dirty="0">
                          <a:latin typeface="Times New Roman" panose="02020603050405020304" pitchFamily="18" charset="0"/>
                          <a:cs typeface="Times New Roman" panose="02020603050405020304" pitchFamily="18" charset="0"/>
                        </a:rPr>
                        <a:t>(55 –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 1</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2761008365"/>
                  </a:ext>
                </a:extLst>
              </a:tr>
              <a:tr h="306001">
                <a:tc>
                  <a:txBody>
                    <a:bodyPr/>
                    <a:lstStyle/>
                    <a:p>
                      <a:pPr algn="ctr"/>
                      <a:r>
                        <a:rPr lang="en-US" sz="1800" dirty="0">
                          <a:latin typeface="Times New Roman" panose="02020603050405020304" pitchFamily="18" charset="0"/>
                          <a:cs typeface="Times New Roman" panose="02020603050405020304" pitchFamily="18" charset="0"/>
                        </a:rPr>
                        <a:t>(40– 54)</a:t>
                      </a:r>
                      <a:r>
                        <a:rPr lang="en-US" sz="1800" baseline="30000" dirty="0">
                          <a:latin typeface="Times New Roman" panose="02020603050405020304" pitchFamily="18" charset="0"/>
                          <a:cs typeface="Times New Roman" panose="02020603050405020304" pitchFamily="18" charset="0"/>
                        </a:rPr>
                        <a:t>2 </a:t>
                      </a:r>
                      <a:r>
                        <a:rPr lang="en-US" sz="1800" baseline="0" dirty="0">
                          <a:latin typeface="Times New Roman" panose="02020603050405020304" pitchFamily="18" charset="0"/>
                          <a:cs typeface="Times New Roman" panose="02020603050405020304" pitchFamily="18" charset="0"/>
                        </a:rPr>
                        <a:t>= 196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932818416"/>
                  </a:ext>
                </a:extLst>
              </a:tr>
              <a:tr h="306001">
                <a:tc>
                  <a:txBody>
                    <a:bodyPr/>
                    <a:lstStyle/>
                    <a:p>
                      <a:pPr algn="ctr"/>
                      <a:r>
                        <a:rPr lang="en-US" sz="1800" dirty="0">
                          <a:latin typeface="Times New Roman" panose="02020603050405020304" pitchFamily="18" charset="0"/>
                          <a:cs typeface="Times New Roman" panose="02020603050405020304" pitchFamily="18" charset="0"/>
                        </a:rPr>
                        <a:t>(90–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1296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1674646729"/>
                  </a:ext>
                </a:extLst>
              </a:tr>
              <a:tr h="306001">
                <a:tc>
                  <a:txBody>
                    <a:bodyPr/>
                    <a:lstStyle/>
                    <a:p>
                      <a:pPr algn="ctr"/>
                      <a:r>
                        <a:rPr lang="en-US" sz="1800" dirty="0">
                          <a:latin typeface="Times New Roman" panose="02020603050405020304" pitchFamily="18" charset="0"/>
                          <a:cs typeface="Times New Roman" panose="02020603050405020304" pitchFamily="18" charset="0"/>
                        </a:rPr>
                        <a:t>(75–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441</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3083864244"/>
                  </a:ext>
                </a:extLst>
              </a:tr>
              <a:tr h="306001">
                <a:tc>
                  <a:txBody>
                    <a:bodyPr/>
                    <a:lstStyle/>
                    <a:p>
                      <a:pPr algn="ctr"/>
                      <a:r>
                        <a:rPr lang="en-US" sz="1800" dirty="0">
                          <a:latin typeface="Times New Roman" panose="02020603050405020304" pitchFamily="18" charset="0"/>
                          <a:cs typeface="Times New Roman" panose="02020603050405020304" pitchFamily="18" charset="0"/>
                        </a:rPr>
                        <a:t>(62–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64</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2505128577"/>
                  </a:ext>
                </a:extLst>
              </a:tr>
              <a:tr h="306001">
                <a:tc>
                  <a:txBody>
                    <a:bodyPr/>
                    <a:lstStyle/>
                    <a:p>
                      <a:pPr algn="ctr"/>
                      <a:r>
                        <a:rPr lang="en-US" sz="1800" dirty="0">
                          <a:latin typeface="Times New Roman" panose="02020603050405020304" pitchFamily="18" charset="0"/>
                          <a:cs typeface="Times New Roman" panose="02020603050405020304" pitchFamily="18" charset="0"/>
                        </a:rPr>
                        <a:t>(71–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289</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3488912047"/>
                  </a:ext>
                </a:extLst>
              </a:tr>
              <a:tr h="306001">
                <a:tc>
                  <a:txBody>
                    <a:bodyPr/>
                    <a:lstStyle/>
                    <a:p>
                      <a:pPr algn="ctr"/>
                      <a:r>
                        <a:rPr lang="en-US" sz="1800" dirty="0">
                          <a:latin typeface="Times New Roman" panose="02020603050405020304" pitchFamily="18" charset="0"/>
                          <a:cs typeface="Times New Roman" panose="02020603050405020304" pitchFamily="18" charset="0"/>
                        </a:rPr>
                        <a:t>(30–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576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1780469171"/>
                  </a:ext>
                </a:extLst>
              </a:tr>
              <a:tr h="306001">
                <a:tc>
                  <a:txBody>
                    <a:bodyPr/>
                    <a:lstStyle/>
                    <a:p>
                      <a:pPr algn="ctr"/>
                      <a:r>
                        <a:rPr lang="en-US" sz="1800" dirty="0">
                          <a:latin typeface="Times New Roman" panose="02020603050405020304" pitchFamily="18" charset="0"/>
                          <a:cs typeface="Times New Roman" panose="02020603050405020304" pitchFamily="18" charset="0"/>
                        </a:rPr>
                        <a:t>(45–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81</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1075157473"/>
                  </a:ext>
                </a:extLst>
              </a:tr>
              <a:tr h="306001">
                <a:tc>
                  <a:txBody>
                    <a:bodyPr/>
                    <a:lstStyle/>
                    <a:p>
                      <a:pPr algn="ctr"/>
                      <a:r>
                        <a:rPr lang="en-US" sz="1800" dirty="0">
                          <a:latin typeface="Times New Roman" panose="02020603050405020304" pitchFamily="18" charset="0"/>
                          <a:cs typeface="Times New Roman" panose="02020603050405020304" pitchFamily="18" charset="0"/>
                        </a:rPr>
                        <a:t>(60–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36</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4058509"/>
                  </a:ext>
                </a:extLst>
              </a:tr>
              <a:tr h="261653">
                <a:tc>
                  <a:txBody>
                    <a:bodyPr/>
                    <a:lstStyle/>
                    <a:p>
                      <a:pPr algn="ctr"/>
                      <a:r>
                        <a:rPr lang="en-US" sz="1800" dirty="0">
                          <a:latin typeface="Times New Roman" panose="02020603050405020304" pitchFamily="18" charset="0"/>
                          <a:cs typeface="Times New Roman" panose="02020603050405020304" pitchFamily="18" charset="0"/>
                        </a:rPr>
                        <a:t>(12– 54)</a:t>
                      </a:r>
                      <a:r>
                        <a:rPr lang="en-US" sz="1800" baseline="30000" dirty="0">
                          <a:latin typeface="Times New Roman" panose="02020603050405020304" pitchFamily="18" charset="0"/>
                          <a:cs typeface="Times New Roman" panose="02020603050405020304" pitchFamily="18" charset="0"/>
                        </a:rPr>
                        <a:t>2</a:t>
                      </a:r>
                      <a:r>
                        <a:rPr lang="en-US" sz="1800" baseline="0" dirty="0">
                          <a:latin typeface="Times New Roman" panose="02020603050405020304" pitchFamily="18" charset="0"/>
                          <a:cs typeface="Times New Roman" panose="02020603050405020304" pitchFamily="18" charset="0"/>
                        </a:rPr>
                        <a:t>= 1764</a:t>
                      </a:r>
                      <a:endParaRPr lang="en-US" sz="1800" dirty="0">
                        <a:solidFill>
                          <a:schemeClr val="tx1"/>
                        </a:solidFill>
                        <a:latin typeface="Times New Roman" panose="02020603050405020304" pitchFamily="18" charset="0"/>
                        <a:ea typeface="Walter Turncoat" panose="020B0604020202020204" charset="0"/>
                        <a:cs typeface="Times New Roman" panose="02020603050405020304" pitchFamily="18" charset="0"/>
                      </a:endParaRPr>
                    </a:p>
                  </a:txBody>
                  <a:tcPr anchor="ctr"/>
                </a:tc>
                <a:extLst>
                  <a:ext uri="{0D108BD9-81ED-4DB2-BD59-A6C34878D82A}">
                    <a16:rowId xmlns:a16="http://schemas.microsoft.com/office/drawing/2014/main" val="3695291656"/>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DF61D1A-105B-4F99-800A-410676046B5D}"/>
                  </a:ext>
                </a:extLst>
              </p:cNvPr>
              <p:cNvSpPr txBox="1"/>
              <p:nvPr/>
            </p:nvSpPr>
            <p:spPr>
              <a:xfrm>
                <a:off x="2286773" y="3334817"/>
                <a:ext cx="2209788" cy="1698863"/>
              </a:xfrm>
              <a:prstGeom prst="rect">
                <a:avLst/>
              </a:prstGeom>
              <a:noFill/>
            </p:spPr>
            <p:txBody>
              <a:bodyPr wrap="square" lIns="0" tIns="0" rIns="0" bIns="0" rtlCol="0">
                <a:spAutoFit/>
              </a:bodyPr>
              <a:lstStyle/>
              <a:p>
                <a14:m>
                  <m:oMath xmlns:m="http://schemas.openxmlformats.org/officeDocument/2006/math">
                    <m:r>
                      <a:rPr lang="en-US" sz="2000" i="1" kern="0" smtClean="0">
                        <a:solidFill>
                          <a:schemeClr val="tx1"/>
                        </a:solidFill>
                        <a:latin typeface="Cambria Math" panose="02040503050406030204" pitchFamily="18" charset="0"/>
                        <a:sym typeface="Arial"/>
                      </a:rPr>
                      <m:t>𝑆𝑆</m:t>
                    </m:r>
                    <m:r>
                      <a:rPr lang="en-US" sz="2000" i="1" kern="0" smtClean="0">
                        <a:solidFill>
                          <a:schemeClr val="tx1"/>
                        </a:solidFill>
                        <a:latin typeface="Cambria Math" panose="02040503050406030204" pitchFamily="18" charset="0"/>
                        <a:sym typeface="Arial"/>
                      </a:rPr>
                      <m:t>=</m:t>
                    </m:r>
                  </m:oMath>
                </a14:m>
                <a:r>
                  <a:rPr lang="en-US" sz="2000" kern="0" dirty="0">
                    <a:solidFill>
                      <a:schemeClr val="tx1"/>
                    </a:solidFill>
                    <a:latin typeface="Garamond" panose="02020404030301010803" pitchFamily="18" charset="0"/>
                    <a:ea typeface="Walter Turncoat" panose="020B0604020202020204" charset="0"/>
                    <a:cs typeface="Arial"/>
                    <a:sym typeface="Arial"/>
                  </a:rPr>
                  <a:t> 4744 </a:t>
                </a:r>
              </a:p>
              <a:p>
                <a:endParaRPr lang="en-US" sz="2000" kern="0" dirty="0">
                  <a:solidFill>
                    <a:schemeClr val="tx1"/>
                  </a:solidFill>
                  <a:latin typeface="Garamond" panose="02020404030301010803" pitchFamily="18" charset="0"/>
                  <a:ea typeface="Walter Turncoat" panose="020B0604020202020204" charset="0"/>
                  <a:cs typeface="Arial"/>
                  <a:sym typeface="Arial"/>
                </a:endParaRPr>
              </a:p>
              <a:p>
                <a:r>
                  <a:rPr lang="en-US" sz="2000" i="1" kern="0" dirty="0">
                    <a:solidFill>
                      <a:schemeClr val="tx1"/>
                    </a:solidFill>
                    <a:latin typeface="Garamond" panose="02020404030301010803" pitchFamily="18" charset="0"/>
                    <a:ea typeface="Walter Turncoat" panose="020B0604020202020204" charset="0"/>
                    <a:cs typeface="Arial"/>
                    <a:sym typeface="Arial"/>
                  </a:rPr>
                  <a:t>S</a:t>
                </a:r>
                <a:r>
                  <a:rPr lang="en-US" sz="2000" i="1" kern="0" baseline="30000" dirty="0">
                    <a:solidFill>
                      <a:schemeClr val="tx1"/>
                    </a:solidFill>
                    <a:latin typeface="Garamond" panose="02020404030301010803" pitchFamily="18" charset="0"/>
                    <a:ea typeface="Walter Turncoat" panose="020B0604020202020204" charset="0"/>
                    <a:cs typeface="Arial"/>
                    <a:sym typeface="Arial"/>
                  </a:rPr>
                  <a:t>2 </a:t>
                </a:r>
                <a:r>
                  <a:rPr lang="en-US" sz="2000" kern="0" dirty="0">
                    <a:solidFill>
                      <a:schemeClr val="tx1"/>
                    </a:solidFill>
                    <a:latin typeface="Garamond" panose="02020404030301010803" pitchFamily="18" charset="0"/>
                    <a:ea typeface="Walter Turncoat" panose="020B0604020202020204" charset="0"/>
                    <a:cs typeface="Arial"/>
                    <a:sym typeface="Arial"/>
                  </a:rPr>
                  <a:t>= </a:t>
                </a:r>
                <a14:m>
                  <m:oMath xmlns:m="http://schemas.openxmlformats.org/officeDocument/2006/math">
                    <m:f>
                      <m:fPr>
                        <m:ctrlPr>
                          <a:rPr lang="en-US" sz="2000" i="1" kern="0">
                            <a:solidFill>
                              <a:schemeClr val="tx1"/>
                            </a:solidFill>
                            <a:latin typeface="Cambria Math" panose="02040503050406030204" pitchFamily="18" charset="0"/>
                            <a:ea typeface="Walter Turncoat" panose="020B0604020202020204" charset="0"/>
                            <a:sym typeface="Arial"/>
                          </a:rPr>
                        </m:ctrlPr>
                      </m:fPr>
                      <m:num>
                        <m:r>
                          <a:rPr lang="en-US" sz="2000" i="1" kern="0">
                            <a:solidFill>
                              <a:schemeClr val="tx1"/>
                            </a:solidFill>
                            <a:latin typeface="Cambria Math" panose="02040503050406030204" pitchFamily="18" charset="0"/>
                            <a:ea typeface="Walter Turncoat" panose="020B0604020202020204" charset="0"/>
                            <a:sym typeface="Arial"/>
                          </a:rPr>
                          <m:t>4744</m:t>
                        </m:r>
                      </m:num>
                      <m:den>
                        <m:r>
                          <a:rPr lang="en-US" sz="2000" i="1" kern="0">
                            <a:solidFill>
                              <a:schemeClr val="tx1"/>
                            </a:solidFill>
                            <a:latin typeface="Cambria Math" panose="02040503050406030204" pitchFamily="18" charset="0"/>
                            <a:ea typeface="Walter Turncoat" panose="020B0604020202020204" charset="0"/>
                            <a:sym typeface="Arial"/>
                          </a:rPr>
                          <m:t>𝑛</m:t>
                        </m:r>
                        <m:r>
                          <a:rPr lang="en-US" sz="2000" i="1" kern="0">
                            <a:solidFill>
                              <a:schemeClr val="tx1"/>
                            </a:solidFill>
                            <a:latin typeface="Cambria Math" panose="02040503050406030204" pitchFamily="18" charset="0"/>
                            <a:ea typeface="Walter Turncoat" panose="020B0604020202020204" charset="0"/>
                            <a:sym typeface="Arial"/>
                          </a:rPr>
                          <m:t>−1</m:t>
                        </m:r>
                      </m:den>
                    </m:f>
                  </m:oMath>
                </a14:m>
                <a:r>
                  <a:rPr lang="en-US" sz="2000" kern="0" dirty="0">
                    <a:solidFill>
                      <a:schemeClr val="tx1"/>
                    </a:solidFill>
                    <a:latin typeface="Garamond" panose="02020404030301010803" pitchFamily="18" charset="0"/>
                    <a:ea typeface="Walter Turncoat" panose="020B0604020202020204" charset="0"/>
                    <a:cs typeface="Arial"/>
                    <a:sym typeface="Arial"/>
                  </a:rPr>
                  <a:t> = 527</a:t>
                </a:r>
              </a:p>
              <a:p>
                <a:endParaRPr lang="en-US" sz="2000" kern="0" dirty="0">
                  <a:solidFill>
                    <a:schemeClr val="tx1"/>
                  </a:solidFill>
                  <a:latin typeface="Garamond" panose="02020404030301010803" pitchFamily="18" charset="0"/>
                  <a:ea typeface="Walter Turncoat" panose="020B0604020202020204" charset="0"/>
                  <a:cs typeface="Arial"/>
                  <a:sym typeface="Arial"/>
                </a:endParaRPr>
              </a:p>
              <a:p>
                <a:r>
                  <a:rPr lang="en-US" sz="2000" kern="0" dirty="0">
                    <a:solidFill>
                      <a:schemeClr val="tx1"/>
                    </a:solidFill>
                    <a:latin typeface="Garamond" panose="02020404030301010803" pitchFamily="18" charset="0"/>
                    <a:ea typeface="Walter Turncoat" panose="020B0604020202020204" charset="0"/>
                    <a:cs typeface="Arial"/>
                    <a:sym typeface="Arial"/>
                  </a:rPr>
                  <a:t>SD = </a:t>
                </a:r>
                <a14:m>
                  <m:oMath xmlns:m="http://schemas.openxmlformats.org/officeDocument/2006/math">
                    <m:rad>
                      <m:radPr>
                        <m:degHide m:val="on"/>
                        <m:ctrlPr>
                          <a:rPr lang="en-US" sz="2000" i="1" kern="0" dirty="0">
                            <a:solidFill>
                              <a:schemeClr val="tx1"/>
                            </a:solidFill>
                            <a:latin typeface="Cambria Math" panose="02040503050406030204" pitchFamily="18" charset="0"/>
                            <a:sym typeface="Arial"/>
                          </a:rPr>
                        </m:ctrlPr>
                      </m:radPr>
                      <m:deg/>
                      <m:e>
                        <m:r>
                          <a:rPr lang="en-US" sz="2000" kern="0" dirty="0">
                            <a:solidFill>
                              <a:schemeClr val="tx1"/>
                            </a:solidFill>
                            <a:latin typeface="Cambria Math" panose="02040503050406030204" pitchFamily="18" charset="0"/>
                            <a:sym typeface="Arial"/>
                          </a:rPr>
                          <m:t>527</m:t>
                        </m:r>
                      </m:e>
                    </m:rad>
                  </m:oMath>
                </a14:m>
                <a:r>
                  <a:rPr lang="en-US" sz="2000" i="1" kern="0" dirty="0">
                    <a:solidFill>
                      <a:schemeClr val="tx1"/>
                    </a:solidFill>
                    <a:latin typeface="Garamond" panose="02020404030301010803" pitchFamily="18" charset="0"/>
                    <a:ea typeface="Walter Turncoat" panose="020B0604020202020204" charset="0"/>
                    <a:cs typeface="Arial"/>
                    <a:sym typeface="Arial"/>
                  </a:rPr>
                  <a:t> = 22.96</a:t>
                </a:r>
                <a:endParaRPr lang="en-US" sz="2000" i="1"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17" name="TextBox 16">
                <a:extLst>
                  <a:ext uri="{FF2B5EF4-FFF2-40B4-BE49-F238E27FC236}">
                    <a16:creationId xmlns:a16="http://schemas.microsoft.com/office/drawing/2014/main" id="{5DF61D1A-105B-4F99-800A-410676046B5D}"/>
                  </a:ext>
                </a:extLst>
              </p:cNvPr>
              <p:cNvSpPr txBox="1">
                <a:spLocks noRot="1" noChangeAspect="1" noMove="1" noResize="1" noEditPoints="1" noAdjustHandles="1" noChangeArrowheads="1" noChangeShapeType="1" noTextEdit="1"/>
              </p:cNvSpPr>
              <p:nvPr/>
            </p:nvSpPr>
            <p:spPr>
              <a:xfrm>
                <a:off x="2286773" y="3334817"/>
                <a:ext cx="2209788" cy="1698863"/>
              </a:xfrm>
              <a:prstGeom prst="rect">
                <a:avLst/>
              </a:prstGeom>
              <a:blipFill>
                <a:blip r:embed="rId3"/>
                <a:stretch>
                  <a:fillRect l="-6887" t="-4301" b="-8602"/>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98529518-2105-44B2-BF2D-3DA0D494F30F}"/>
              </a:ext>
            </a:extLst>
          </p:cNvPr>
          <p:cNvSpPr/>
          <p:nvPr/>
        </p:nvSpPr>
        <p:spPr>
          <a:xfrm>
            <a:off x="5776235" y="1697403"/>
            <a:ext cx="6388203" cy="2800767"/>
          </a:xfrm>
          <a:prstGeom prst="rect">
            <a:avLst/>
          </a:prstGeom>
        </p:spPr>
        <p:txBody>
          <a:bodyPr wrap="square">
            <a:spAutoFit/>
          </a:bodyPr>
          <a:lstStyle/>
          <a:p>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The SD and ȳ are point estimates.</a:t>
            </a:r>
          </a:p>
          <a:p>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Point estimates should be: </a:t>
            </a:r>
          </a:p>
          <a:p>
            <a:pPr marL="342900" indent="-342900">
              <a:buFont typeface="+mj-lt"/>
              <a:buAutoNum type="arabicPeriod"/>
            </a:pPr>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Unbiased so that if infinite samples were drawn our sample estimates would equate toe the true populations from which they are drawn.</a:t>
            </a:r>
          </a:p>
          <a:p>
            <a:pPr marL="342900" indent="-342900">
              <a:buFont typeface="+mj-lt"/>
              <a:buAutoNum type="arabicPeriod"/>
            </a:pPr>
            <a:r>
              <a:rPr lang="en-US" sz="2200" kern="0" dirty="0">
                <a:latin typeface="Times New Roman" panose="02020603050405020304" pitchFamily="18" charset="0"/>
                <a:ea typeface="Walter Turncoat" panose="020B0604020202020204" charset="0"/>
                <a:cs typeface="Times New Roman" panose="02020603050405020304" pitchFamily="18" charset="0"/>
                <a:sym typeface="Arial"/>
              </a:rPr>
              <a:t>They must have minimum variance, specifically they must have less variance than alternative estimators.</a:t>
            </a:r>
          </a:p>
        </p:txBody>
      </p:sp>
      <p:sp>
        <p:nvSpPr>
          <p:cNvPr id="20" name="Shape 72">
            <a:extLst>
              <a:ext uri="{FF2B5EF4-FFF2-40B4-BE49-F238E27FC236}">
                <a16:creationId xmlns:a16="http://schemas.microsoft.com/office/drawing/2014/main" id="{138FD3EE-AAFA-4EEB-9104-67B0B79EA224}"/>
              </a:ext>
            </a:extLst>
          </p:cNvPr>
          <p:cNvSpPr/>
          <p:nvPr/>
        </p:nvSpPr>
        <p:spPr>
          <a:xfrm>
            <a:off x="2708683" y="4187542"/>
            <a:ext cx="420196" cy="369743"/>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rgbClr val="FF0000"/>
          </a:solidFill>
          <a:ln>
            <a:noFill/>
          </a:ln>
        </p:spPr>
        <p:txBody>
          <a:bodyPr lIns="91425" tIns="91425" rIns="91425" bIns="91425" anchor="ctr" anchorCtr="0">
            <a:noAutofit/>
          </a:bodyPr>
          <a:lstStyle/>
          <a:p>
            <a:endParaRPr sz="1400" kern="0">
              <a:solidFill>
                <a:srgbClr val="000000"/>
              </a:solidFill>
              <a:latin typeface="Garamond" panose="02020404030301010803" pitchFamily="18" charset="0"/>
              <a:cs typeface="Arial"/>
              <a:sym typeface="Arial"/>
            </a:endParaRPr>
          </a:p>
        </p:txBody>
      </p:sp>
      <p:cxnSp>
        <p:nvCxnSpPr>
          <p:cNvPr id="13" name="Connector: Curved 12">
            <a:extLst>
              <a:ext uri="{FF2B5EF4-FFF2-40B4-BE49-F238E27FC236}">
                <a16:creationId xmlns:a16="http://schemas.microsoft.com/office/drawing/2014/main" id="{CCBEEE3B-BBD9-4290-87D3-C823946D817D}"/>
              </a:ext>
            </a:extLst>
          </p:cNvPr>
          <p:cNvCxnSpPr>
            <a:cxnSpLocks/>
          </p:cNvCxnSpPr>
          <p:nvPr/>
        </p:nvCxnSpPr>
        <p:spPr>
          <a:xfrm rot="16200000" flipV="1">
            <a:off x="4215903" y="3280500"/>
            <a:ext cx="766792" cy="2993402"/>
          </a:xfrm>
          <a:prstGeom prst="curved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E1F7DC9-99F2-474C-9A01-670F8AE253CC}"/>
              </a:ext>
            </a:extLst>
          </p:cNvPr>
          <p:cNvSpPr/>
          <p:nvPr/>
        </p:nvSpPr>
        <p:spPr>
          <a:xfrm>
            <a:off x="3886200" y="5253110"/>
            <a:ext cx="8077199" cy="1200329"/>
          </a:xfrm>
          <a:prstGeom prst="rect">
            <a:avLst/>
          </a:prstGeom>
        </p:spPr>
        <p:txBody>
          <a:bodyPr wrap="square">
            <a:spAutoFit/>
          </a:bodyPr>
          <a:lstStyle/>
          <a:p>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Degrees of Freedom (</a:t>
            </a:r>
            <a:r>
              <a:rPr lang="en-US" sz="2400" kern="0" dirty="0" err="1">
                <a:latin typeface="Times New Roman" panose="02020603050405020304" pitchFamily="18" charset="0"/>
                <a:ea typeface="Walter Turncoat" panose="020B0604020202020204" charset="0"/>
                <a:cs typeface="Times New Roman" panose="02020603050405020304" pitchFamily="18" charset="0"/>
                <a:sym typeface="Arial"/>
              </a:rPr>
              <a:t>df</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Is the number variables estimated, will become more important later when we use test statistics (</a:t>
            </a:r>
            <a:r>
              <a:rPr lang="en-US" sz="2400" i="1" kern="0" dirty="0">
                <a:latin typeface="Times New Roman" panose="02020603050405020304" pitchFamily="18" charset="0"/>
                <a:ea typeface="Walter Turncoat" panose="020B0604020202020204" charset="0"/>
                <a:cs typeface="Times New Roman" panose="02020603050405020304" pitchFamily="18" charset="0"/>
                <a:sym typeface="Arial"/>
              </a:rPr>
              <a:t>t</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a:t>
            </a:r>
            <a:r>
              <a:rPr lang="en-US" sz="2400" i="1" kern="0" dirty="0">
                <a:latin typeface="Times New Roman" panose="02020603050405020304" pitchFamily="18" charset="0"/>
                <a:ea typeface="Walter Turncoat" panose="020B0604020202020204" charset="0"/>
                <a:cs typeface="Times New Roman" panose="02020603050405020304" pitchFamily="18" charset="0"/>
                <a:sym typeface="Arial"/>
              </a:rPr>
              <a:t>f</a:t>
            </a:r>
            <a:r>
              <a:rPr lang="en-US" sz="2400" kern="0" dirty="0">
                <a:latin typeface="Times New Roman" panose="02020603050405020304" pitchFamily="18" charset="0"/>
                <a:ea typeface="Walter Turncoat" panose="020B0604020202020204" charset="0"/>
                <a:cs typeface="Times New Roman" panose="02020603050405020304" pitchFamily="18" charset="0"/>
                <a:sym typeface="Arial"/>
              </a:rPr>
              <a:t>, etc.).</a:t>
            </a:r>
          </a:p>
        </p:txBody>
      </p:sp>
    </p:spTree>
    <p:extLst>
      <p:ext uri="{BB962C8B-B14F-4D97-AF65-F5344CB8AC3E}">
        <p14:creationId xmlns:p14="http://schemas.microsoft.com/office/powerpoint/2010/main" val="219096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xEl>
                                              <p:pRg st="2" end="2"/>
                                            </p:txEl>
                                          </p:spTgt>
                                        </p:tgtEl>
                                        <p:attrNameLst>
                                          <p:attrName>style.visibility</p:attrName>
                                        </p:attrNameLst>
                                      </p:cBhvr>
                                      <p:to>
                                        <p:strVal val="visible"/>
                                      </p:to>
                                    </p:set>
                                    <p:animEffect transition="in" filter="fade">
                                      <p:cBhvr>
                                        <p:cTn id="22" dur="500"/>
                                        <p:tgtEl>
                                          <p:spTgt spid="1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xEl>
                                              <p:pRg st="4" end="4"/>
                                            </p:txEl>
                                          </p:spTgt>
                                        </p:tgtEl>
                                        <p:attrNameLst>
                                          <p:attrName>style.visibility</p:attrName>
                                        </p:attrNameLst>
                                      </p:cBhvr>
                                      <p:to>
                                        <p:strVal val="visible"/>
                                      </p:to>
                                    </p:set>
                                    <p:animEffect transition="in" filter="fade">
                                      <p:cBhvr>
                                        <p:cTn id="27" dur="500"/>
                                        <p:tgtEl>
                                          <p:spTgt spid="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fade">
                                      <p:cBhvr>
                                        <p:cTn id="43" dur="500"/>
                                        <p:tgtEl>
                                          <p:spTgt spid="19">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9">
                                            <p:txEl>
                                              <p:pRg st="1" end="1"/>
                                            </p:txEl>
                                          </p:spTgt>
                                        </p:tgtEl>
                                        <p:attrNameLst>
                                          <p:attrName>style.visibility</p:attrName>
                                        </p:attrNameLst>
                                      </p:cBhvr>
                                      <p:to>
                                        <p:strVal val="visible"/>
                                      </p:to>
                                    </p:set>
                                    <p:animEffect transition="in" filter="fade">
                                      <p:cBhvr>
                                        <p:cTn id="48" dur="500"/>
                                        <p:tgtEl>
                                          <p:spTgt spid="19">
                                            <p:txEl>
                                              <p:pRg st="1" end="1"/>
                                            </p:txEl>
                                          </p:spTgt>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9">
                                            <p:txEl>
                                              <p:pRg st="2" end="2"/>
                                            </p:txEl>
                                          </p:spTgt>
                                        </p:tgtEl>
                                        <p:attrNameLst>
                                          <p:attrName>style.visibility</p:attrName>
                                        </p:attrNameLst>
                                      </p:cBhvr>
                                      <p:to>
                                        <p:strVal val="visible"/>
                                      </p:to>
                                    </p:set>
                                    <p:animEffect transition="in" filter="fade">
                                      <p:cBhvr>
                                        <p:cTn id="52" dur="500"/>
                                        <p:tgtEl>
                                          <p:spTgt spid="19">
                                            <p:txEl>
                                              <p:pRg st="2" end="2"/>
                                            </p:txEl>
                                          </p:spTgt>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9">
                                            <p:txEl>
                                              <p:pRg st="3" end="3"/>
                                            </p:txEl>
                                          </p:spTgt>
                                        </p:tgtEl>
                                        <p:attrNameLst>
                                          <p:attrName>style.visibility</p:attrName>
                                        </p:attrNameLst>
                                      </p:cBhvr>
                                      <p:to>
                                        <p:strVal val="visible"/>
                                      </p:to>
                                    </p:set>
                                    <p:animEffect transition="in" filter="fade">
                                      <p:cBhvr>
                                        <p:cTn id="56" dur="500"/>
                                        <p:tgtEl>
                                          <p:spTgt spid="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4" y="457201"/>
            <a:ext cx="3575737" cy="1332688"/>
          </a:xfrm>
        </p:spPr>
        <p:txBody>
          <a:bodyPr anchor="b">
            <a:normAutofit/>
          </a:bodyPr>
          <a:lstStyle/>
          <a:p>
            <a:pPr algn="ct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Normal</a:t>
            </a:r>
            <a:endParaRPr lang="en-US" sz="3200" i="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240632" y="2046514"/>
            <a:ext cx="4263991" cy="4811486"/>
          </a:xfrm>
        </p:spPr>
        <p:txBody>
          <a:bodyPr>
            <a:normAutofit/>
          </a:bodyPr>
          <a:lstStyle/>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A normal distribution has a given µ and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so we can say a given y is pulled from a normal distribution with a mean of µ and a standard deviation of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or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N</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(µ,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The standard normal distribution has a µ = 0 and </a:t>
            </a:r>
            <a:r>
              <a:rPr lang="el-GR"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σ</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 1.</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The Central Limit Theorem indicates that for samples from any distribution (even non-normal) with a large enough size the mean of those samples will be normally distributed.</a:t>
            </a:r>
            <a:endParaRPr lang="en-US" sz="16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FFFF"/>
              </a:solidFill>
            </a:endParaRPr>
          </a:p>
        </p:txBody>
      </p:sp>
      <p:pic>
        <p:nvPicPr>
          <p:cNvPr id="5" name="Picture 2" descr="Image result for normal distribution">
            <a:extLst>
              <a:ext uri="{FF2B5EF4-FFF2-40B4-BE49-F238E27FC236}">
                <a16:creationId xmlns:a16="http://schemas.microsoft.com/office/drawing/2014/main" id="{74D23EDE-5FCF-443D-9A64-A9BA51223A7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1236516"/>
            <a:ext cx="6267743" cy="408632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DB15217-2E0F-44A2-AF0C-751EE2F46B86}"/>
                  </a:ext>
                </a:extLst>
              </p:cNvPr>
              <p:cNvSpPr/>
              <p:nvPr/>
            </p:nvSpPr>
            <p:spPr>
              <a:xfrm>
                <a:off x="6494895" y="5597330"/>
                <a:ext cx="3839531" cy="88806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kern="0" dirty="0" smtClean="0">
                          <a:solidFill>
                            <a:schemeClr val="tx1"/>
                          </a:solidFill>
                          <a:latin typeface="Cambria Math" panose="02040503050406030204" pitchFamily="18" charset="0"/>
                          <a:ea typeface="Walter Turncoat" panose="020B0604020202020204" charset="0"/>
                          <a:sym typeface="Arial"/>
                        </a:rPr>
                        <m:t>𝑧</m:t>
                      </m:r>
                      <m:r>
                        <a:rPr lang="en-US" sz="2800" i="1" kern="0" dirty="0" smtClean="0">
                          <a:solidFill>
                            <a:schemeClr val="tx1"/>
                          </a:solidFill>
                          <a:latin typeface="Cambria Math" panose="02040503050406030204" pitchFamily="18" charset="0"/>
                          <a:ea typeface="Walter Turncoat" panose="020B0604020202020204" charset="0"/>
                          <a:sym typeface="Arial"/>
                        </a:rPr>
                        <m:t> </m:t>
                      </m:r>
                      <m:r>
                        <a:rPr lang="en-US" sz="2800" i="1" kern="0" dirty="0" smtClean="0">
                          <a:solidFill>
                            <a:schemeClr val="tx1"/>
                          </a:solidFill>
                          <a:latin typeface="Cambria Math" panose="02040503050406030204" pitchFamily="18" charset="0"/>
                          <a:ea typeface="Walter Turncoat" panose="020B0604020202020204" charset="0"/>
                          <a:sym typeface="Arial"/>
                        </a:rPr>
                        <m:t>𝑠𝑐𝑜𝑟𝑒</m:t>
                      </m:r>
                      <m:r>
                        <a:rPr lang="en-US" sz="2800" i="1" kern="0" dirty="0" smtClean="0">
                          <a:solidFill>
                            <a:schemeClr val="tx1"/>
                          </a:solidFill>
                          <a:latin typeface="Cambria Math" panose="02040503050406030204" pitchFamily="18" charset="0"/>
                          <a:ea typeface="Walter Turncoat" panose="020B0604020202020204" charset="0"/>
                          <a:sym typeface="Arial"/>
                        </a:rPr>
                        <m:t>=</m:t>
                      </m:r>
                      <m:f>
                        <m:fPr>
                          <m:ctrlPr>
                            <a:rPr lang="en-US" sz="28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800" i="1" kern="0" dirty="0">
                                  <a:solidFill>
                                    <a:schemeClr val="tx1"/>
                                  </a:solidFill>
                                  <a:latin typeface="Cambria Math" panose="02040503050406030204" pitchFamily="18" charset="0"/>
                                  <a:sym typeface="Arial"/>
                                </a:rPr>
                              </m:ctrlPr>
                            </m:accPr>
                            <m:e>
                              <m:r>
                                <a:rPr lang="en-US" sz="2800" i="1" kern="0" dirty="0">
                                  <a:solidFill>
                                    <a:schemeClr val="tx1"/>
                                  </a:solidFill>
                                  <a:latin typeface="Cambria Math" panose="02040503050406030204" pitchFamily="18" charset="0"/>
                                  <a:sym typeface="Arial"/>
                                </a:rPr>
                                <m:t>𝑦</m:t>
                              </m:r>
                            </m:e>
                          </m:acc>
                          <m:r>
                            <a:rPr lang="en-US" sz="2800" i="1" kern="0" dirty="0">
                              <a:solidFill>
                                <a:schemeClr val="tx1"/>
                              </a:solidFill>
                              <a:latin typeface="Cambria Math" panose="02040503050406030204" pitchFamily="18" charset="0"/>
                              <a:sym typeface="Arial"/>
                            </a:rPr>
                            <m:t>−</m:t>
                          </m:r>
                          <m:r>
                            <a:rPr lang="en-US" sz="2800" i="1" kern="0" dirty="0">
                              <a:solidFill>
                                <a:schemeClr val="tx1"/>
                              </a:solidFill>
                              <a:latin typeface="Cambria Math" panose="02040503050406030204" pitchFamily="18" charset="0"/>
                              <a:ea typeface="Cambria Math" panose="02040503050406030204" pitchFamily="18" charset="0"/>
                              <a:sym typeface="Arial"/>
                            </a:rPr>
                            <m:t>𝜇</m:t>
                          </m:r>
                        </m:num>
                        <m:den>
                          <m:r>
                            <m:rPr>
                              <m:sty m:val="p"/>
                            </m:rPr>
                            <a:rPr lang="el-GR" sz="2800" i="1" kern="0" dirty="0">
                              <a:solidFill>
                                <a:schemeClr val="tx1"/>
                              </a:solidFill>
                              <a:latin typeface="Cambria Math" panose="02040503050406030204" pitchFamily="18" charset="0"/>
                              <a:ea typeface="Walter Turncoat" panose="020B0604020202020204" charset="0"/>
                              <a:sym typeface="Arial"/>
                            </a:rPr>
                            <m:t>σ</m:t>
                          </m:r>
                        </m:den>
                      </m:f>
                    </m:oMath>
                  </m:oMathPara>
                </a14:m>
                <a:endParaRPr lang="en-US" sz="20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13" name="Rectangle 12">
                <a:extLst>
                  <a:ext uri="{FF2B5EF4-FFF2-40B4-BE49-F238E27FC236}">
                    <a16:creationId xmlns:a16="http://schemas.microsoft.com/office/drawing/2014/main" id="{CDB15217-2E0F-44A2-AF0C-751EE2F46B86}"/>
                  </a:ext>
                </a:extLst>
              </p:cNvPr>
              <p:cNvSpPr>
                <a:spLocks noRot="1" noChangeAspect="1" noMove="1" noResize="1" noEditPoints="1" noAdjustHandles="1" noChangeArrowheads="1" noChangeShapeType="1" noTextEdit="1"/>
              </p:cNvSpPr>
              <p:nvPr/>
            </p:nvSpPr>
            <p:spPr>
              <a:xfrm>
                <a:off x="6494895" y="5597330"/>
                <a:ext cx="3839531" cy="88806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6230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9">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4" y="457201"/>
            <a:ext cx="3575737" cy="1332688"/>
          </a:xfrm>
        </p:spPr>
        <p:txBody>
          <a:bodyPr anchor="b">
            <a:normAutofit/>
          </a:bodyPr>
          <a:lstStyle/>
          <a:p>
            <a:pPr algn="ct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Chi Square (</a:t>
            </a:r>
            <a:r>
              <a:rPr lang="el-GR"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χ</a:t>
            </a:r>
            <a:r>
              <a:rPr lang="en-US" sz="3200" i="1" kern="0" baseline="3000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2</a:t>
            </a: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a:t>
            </a:r>
            <a:endParaRPr lang="en-US" sz="3200" i="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105878" y="2046514"/>
            <a:ext cx="4350619" cy="4811486"/>
          </a:xfrm>
        </p:spPr>
        <p:txBody>
          <a:bodyPr>
            <a:normAutofit/>
          </a:bodyPr>
          <a:lstStyle/>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The </a:t>
            </a:r>
            <a:r>
              <a:rPr lang="el-GR"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χ</a:t>
            </a:r>
            <a:r>
              <a:rPr lang="en-US" kern="0" baseline="3000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2</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is estimated assuming that samples are drawn from a normal distribution.</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a:t>
            </a:r>
          </a:p>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In short, the idea is if you have a normal distribution and you were to randomly draw and square samples from it the </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 of those values would be a</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a:t>
            </a:r>
            <a:r>
              <a:rPr lang="el-GR"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χ</a:t>
            </a:r>
            <a:r>
              <a:rPr lang="en-US" kern="0" baseline="3000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2 </a:t>
            </a:r>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a:t>
            </a:r>
          </a:p>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As such, the larger the sample the more normal the distribution becomes.</a:t>
            </a:r>
          </a:p>
          <a:p>
            <a:r>
              <a:rPr lang="en-US"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Mostly use in inferential statistics, i.e. hypothesis testing.</a:t>
            </a: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5" name="Picture 2" descr="Image result for chi square distribution">
            <a:extLst>
              <a:ext uri="{FF2B5EF4-FFF2-40B4-BE49-F238E27FC236}">
                <a16:creationId xmlns:a16="http://schemas.microsoft.com/office/drawing/2014/main" id="{7CA9AA80-F84F-4EFD-A089-8B7CCD48E6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926863"/>
            <a:ext cx="6267743" cy="470562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47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4" y="457201"/>
            <a:ext cx="3575737" cy="1332688"/>
          </a:xfrm>
        </p:spPr>
        <p:txBody>
          <a:bodyPr anchor="b">
            <a:normAutofit/>
          </a:bodyPr>
          <a:lstStyle/>
          <a:p>
            <a:pPr algn="ctr"/>
            <a:r>
              <a:rPr lang="en-US" sz="32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Students t or t</a:t>
            </a:r>
            <a:endParaRPr lang="en-US" sz="3200" i="1"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51514" y="2046513"/>
            <a:ext cx="3995358" cy="4575667"/>
          </a:xfrm>
        </p:spPr>
        <p:txBody>
          <a:bodyPr>
            <a:normAutofit/>
          </a:bodyPr>
          <a:lstStyle/>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We use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distribution when the variance is unknown and our sample size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n</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 is small.</a:t>
            </a:r>
            <a:endPar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endParaRP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 is ~ normal with enough samples. </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When the number of samples is small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t</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 has a flatter center and thicker tails.</a:t>
            </a:r>
            <a:endParaRPr lang="en-US" sz="1600" dirty="0">
              <a:solidFill>
                <a:srgbClr val="FFFFFF"/>
              </a:solidFill>
              <a:latin typeface="Times New Roman" panose="02020603050405020304" pitchFamily="18" charset="0"/>
              <a:cs typeface="Times New Roman" panose="02020603050405020304" pitchFamily="18" charset="0"/>
            </a:endParaRPr>
          </a:p>
        </p:txBody>
      </p:sp>
      <p:pic>
        <p:nvPicPr>
          <p:cNvPr id="4" name="Picture 6" descr="Image result for t distribution">
            <a:extLst>
              <a:ext uri="{FF2B5EF4-FFF2-40B4-BE49-F238E27FC236}">
                <a16:creationId xmlns:a16="http://schemas.microsoft.com/office/drawing/2014/main" id="{E6E92F5F-D111-4A13-B38C-BBE7ADDCDA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990126"/>
            <a:ext cx="6267743" cy="4579103"/>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812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2264E67-6F59-4D8D-8E5F-8245B0FEA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3">
            <a:extLst>
              <a:ext uri="{FF2B5EF4-FFF2-40B4-BE49-F238E27FC236}">
                <a16:creationId xmlns:a16="http://schemas.microsoft.com/office/drawing/2014/main" id="{158E1C6E-D299-4F5D-B15B-155EBF7F6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250257" y="457201"/>
            <a:ext cx="4223935" cy="1332688"/>
          </a:xfrm>
        </p:spPr>
        <p:txBody>
          <a:bodyPr anchor="b">
            <a:normAutofit/>
          </a:bodyPr>
          <a:lstStyle/>
          <a:p>
            <a:pPr algn="ctr">
              <a:lnSpc>
                <a:spcPct val="90000"/>
              </a:lnSpc>
            </a:pPr>
            <a:r>
              <a:rPr lang="en-US" sz="3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Distributions: </a:t>
            </a:r>
            <a:r>
              <a:rPr lang="en-US" sz="3000" kern="0" dirty="0" err="1">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Snedecor's</a:t>
            </a:r>
            <a:r>
              <a:rPr lang="en-US" sz="3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a:t>
            </a:r>
            <a:r>
              <a:rPr lang="en-US" sz="3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r>
              <a:rPr lang="en-US" sz="3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or just  </a:t>
            </a:r>
            <a:r>
              <a:rPr lang="en-US" sz="3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endParaRPr lang="en-US" sz="3000"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51514" y="2046514"/>
            <a:ext cx="3575737" cy="3994848"/>
          </a:xfrm>
        </p:spPr>
        <p:txBody>
          <a:bodyPr>
            <a:normAutofit/>
          </a:bodyPr>
          <a:lstStyle/>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rPr>
              <a:t>We use the F distribution when examining if two + conditions differ.</a:t>
            </a:r>
            <a:endPar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endParaRP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Like other distributions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is normal when sample sizes are sufficiently large.</a:t>
            </a:r>
          </a:p>
          <a:p>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When the number of samples is small the </a:t>
            </a:r>
            <a:r>
              <a:rPr lang="en-US" sz="2000" i="1"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F</a:t>
            </a:r>
            <a:r>
              <a:rPr lang="en-US" sz="20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Walter Turncoat"/>
              </a:rPr>
              <a:t> distribution will  have increased positive skew).</a:t>
            </a:r>
            <a:endParaRPr lang="en-US" sz="16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sz="1600" dirty="0">
              <a:solidFill>
                <a:srgbClr val="FFFFFF"/>
              </a:solidFill>
            </a:endParaRPr>
          </a:p>
        </p:txBody>
      </p:sp>
      <p:pic>
        <p:nvPicPr>
          <p:cNvPr id="5" name="Picture 2" descr="Image result for f distribution">
            <a:extLst>
              <a:ext uri="{FF2B5EF4-FFF2-40B4-BE49-F238E27FC236}">
                <a16:creationId xmlns:a16="http://schemas.microsoft.com/office/drawing/2014/main" id="{D34D1D33-80DD-4EAF-9FA4-78BC4697C38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80790" y="926863"/>
            <a:ext cx="6267743" cy="4705628"/>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15B3AEA-090C-4E8F-A486-657ABFCAFA5F}"/>
                  </a:ext>
                </a:extLst>
              </p:cNvPr>
              <p:cNvSpPr/>
              <p:nvPr/>
            </p:nvSpPr>
            <p:spPr>
              <a:xfrm>
                <a:off x="4474192" y="5632491"/>
                <a:ext cx="7637416" cy="98398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800" i="1" kern="0" dirty="0">
                          <a:solidFill>
                            <a:srgbClr val="FFFFFF"/>
                          </a:solidFill>
                          <a:latin typeface="Cambria Math" panose="02040503050406030204" pitchFamily="18" charset="0"/>
                          <a:ea typeface="Walter Turncoat" panose="020B0604020202020204" charset="0"/>
                          <a:sym typeface="Arial"/>
                        </a:rPr>
                        <m:t>𝐹</m:t>
                      </m:r>
                      <m:r>
                        <a:rPr lang="en-US" sz="2800" i="1" kern="0" dirty="0" smtClean="0">
                          <a:solidFill>
                            <a:schemeClr val="tx1"/>
                          </a:solidFill>
                          <a:latin typeface="Cambria Math" panose="02040503050406030204" pitchFamily="18" charset="0"/>
                          <a:ea typeface="Walter Turncoat" panose="020B0604020202020204" charset="0"/>
                          <a:sym typeface="Arial"/>
                        </a:rPr>
                        <m:t>(</m:t>
                      </m:r>
                      <m:r>
                        <a:rPr lang="en-US" sz="2800" i="1" kern="0" dirty="0" smtClean="0">
                          <a:solidFill>
                            <a:schemeClr val="tx1"/>
                          </a:solidFill>
                          <a:latin typeface="Cambria Math" panose="02040503050406030204" pitchFamily="18" charset="0"/>
                          <a:ea typeface="Walter Turncoat" panose="020B0604020202020204" charset="0"/>
                          <a:sym typeface="Arial"/>
                        </a:rPr>
                        <m:t>𝑑𝑓</m:t>
                      </m:r>
                      <m:r>
                        <a:rPr lang="en-US" sz="2800" i="1" kern="0" dirty="0" smtClean="0">
                          <a:solidFill>
                            <a:schemeClr val="tx1"/>
                          </a:solidFill>
                          <a:latin typeface="Cambria Math" panose="02040503050406030204" pitchFamily="18" charset="0"/>
                          <a:ea typeface="Walter Turncoat" panose="020B0604020202020204" charset="0"/>
                          <a:sym typeface="Arial"/>
                        </a:rPr>
                        <m:t>1, </m:t>
                      </m:r>
                      <m:r>
                        <a:rPr lang="en-US" sz="2800" i="1" kern="0" dirty="0" smtClean="0">
                          <a:solidFill>
                            <a:schemeClr val="tx1"/>
                          </a:solidFill>
                          <a:latin typeface="Cambria Math" panose="02040503050406030204" pitchFamily="18" charset="0"/>
                          <a:ea typeface="Walter Turncoat" panose="020B0604020202020204" charset="0"/>
                          <a:sym typeface="Arial"/>
                        </a:rPr>
                        <m:t>𝑑𝑓</m:t>
                      </m:r>
                      <m:r>
                        <a:rPr lang="en-US" sz="2800" i="1" kern="0" dirty="0" smtClean="0">
                          <a:solidFill>
                            <a:schemeClr val="tx1"/>
                          </a:solidFill>
                          <a:latin typeface="Cambria Math" panose="02040503050406030204" pitchFamily="18" charset="0"/>
                          <a:ea typeface="Walter Turncoat" panose="020B0604020202020204" charset="0"/>
                          <a:sym typeface="Arial"/>
                        </a:rPr>
                        <m:t>2)=</m:t>
                      </m:r>
                      <m:f>
                        <m:fPr>
                          <m:ctrlPr>
                            <a:rPr lang="en-US" sz="2800" i="1" kern="0" dirty="0">
                              <a:solidFill>
                                <a:schemeClr val="tx1"/>
                              </a:solidFill>
                              <a:latin typeface="Cambria Math" panose="02040503050406030204" pitchFamily="18" charset="0"/>
                              <a:ea typeface="Walter Turncoat" panose="020B0604020202020204" charset="0"/>
                              <a:sym typeface="Arial"/>
                            </a:rPr>
                          </m:ctrlPr>
                        </m:fPr>
                        <m:num>
                          <m:r>
                            <a:rPr lang="en-US" sz="2800" i="1" kern="0" dirty="0">
                              <a:solidFill>
                                <a:schemeClr val="tx1"/>
                              </a:solidFill>
                              <a:latin typeface="Cambria Math" panose="02040503050406030204" pitchFamily="18" charset="0"/>
                              <a:ea typeface="Walter Turncoat" panose="020B0604020202020204" charset="0"/>
                              <a:sym typeface="Arial"/>
                            </a:rPr>
                            <m:t>𝐵𝑒𝑡𝑤𝑒𝑒𝑛</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𝐺𝑟𝑜𝑢𝑝</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𝑉𝑎𝑟𝑖𝑎𝑏𝑖𝑙𝑖𝑡𝑦</m:t>
                          </m:r>
                        </m:num>
                        <m:den>
                          <m:r>
                            <a:rPr lang="en-US" sz="2800" i="1" kern="0" dirty="0">
                              <a:solidFill>
                                <a:schemeClr val="tx1"/>
                              </a:solidFill>
                              <a:latin typeface="Cambria Math" panose="02040503050406030204" pitchFamily="18" charset="0"/>
                              <a:ea typeface="Walter Turncoat" panose="020B0604020202020204" charset="0"/>
                              <a:sym typeface="Arial"/>
                            </a:rPr>
                            <m:t>𝑊𝑖𝑡h𝑖𝑛</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𝐺𝑟𝑜𝑢𝑝</m:t>
                          </m:r>
                          <m:r>
                            <a:rPr lang="en-US" sz="2800" i="1" kern="0" dirty="0">
                              <a:solidFill>
                                <a:schemeClr val="tx1"/>
                              </a:solidFill>
                              <a:latin typeface="Cambria Math" panose="02040503050406030204" pitchFamily="18" charset="0"/>
                              <a:ea typeface="Walter Turncoat" panose="020B0604020202020204" charset="0"/>
                              <a:sym typeface="Arial"/>
                            </a:rPr>
                            <m:t> </m:t>
                          </m:r>
                          <m:r>
                            <a:rPr lang="en-US" sz="2800" i="1" kern="0" dirty="0">
                              <a:solidFill>
                                <a:schemeClr val="tx1"/>
                              </a:solidFill>
                              <a:latin typeface="Cambria Math" panose="02040503050406030204" pitchFamily="18" charset="0"/>
                              <a:ea typeface="Walter Turncoat" panose="020B0604020202020204" charset="0"/>
                              <a:sym typeface="Arial"/>
                            </a:rPr>
                            <m:t>𝑉𝑎𝑟𝑖𝑎𝑏𝑖𝑙𝑖𝑡𝑦</m:t>
                          </m:r>
                        </m:den>
                      </m:f>
                    </m:oMath>
                  </m:oMathPara>
                </a14:m>
                <a:endParaRPr lang="en-US" sz="28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13" name="Rectangle 12">
                <a:extLst>
                  <a:ext uri="{FF2B5EF4-FFF2-40B4-BE49-F238E27FC236}">
                    <a16:creationId xmlns:a16="http://schemas.microsoft.com/office/drawing/2014/main" id="{A15B3AEA-090C-4E8F-A486-657ABFCAFA5F}"/>
                  </a:ext>
                </a:extLst>
              </p:cNvPr>
              <p:cNvSpPr>
                <a:spLocks noRot="1" noChangeAspect="1" noMove="1" noResize="1" noEditPoints="1" noAdjustHandles="1" noChangeArrowheads="1" noChangeShapeType="1" noTextEdit="1"/>
              </p:cNvSpPr>
              <p:nvPr/>
            </p:nvSpPr>
            <p:spPr>
              <a:xfrm>
                <a:off x="4474192" y="5632491"/>
                <a:ext cx="7637416" cy="98398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1424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sz="5400" i="1" dirty="0">
                <a:solidFill>
                  <a:srgbClr val="FFFFFF"/>
                </a:solidFill>
                <a:latin typeface="Times New Roman" panose="02020603050405020304" pitchFamily="18" charset="0"/>
                <a:cs typeface="Times New Roman" panose="02020603050405020304" pitchFamily="18" charset="0"/>
              </a:rPr>
              <a:t>T-tests</a:t>
            </a:r>
          </a:p>
        </p:txBody>
      </p:sp>
      <p:sp>
        <p:nvSpPr>
          <p:cNvPr id="11"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Research">
            <a:extLst>
              <a:ext uri="{FF2B5EF4-FFF2-40B4-BE49-F238E27FC236}">
                <a16:creationId xmlns:a16="http://schemas.microsoft.com/office/drawing/2014/main" id="{0B71454E-494E-4282-8DE7-556427458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4931377" y="884810"/>
            <a:ext cx="2320054" cy="2320054"/>
          </a:xfrm>
          <a:prstGeom prst="rect">
            <a:avLst/>
          </a:prstGeom>
        </p:spPr>
      </p:pic>
    </p:spTree>
    <p:extLst>
      <p:ext uri="{BB962C8B-B14F-4D97-AF65-F5344CB8AC3E}">
        <p14:creationId xmlns:p14="http://schemas.microsoft.com/office/powerpoint/2010/main" val="2867981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747E-4095-4029-93EA-165013834AE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Grading</a:t>
            </a:r>
          </a:p>
        </p:txBody>
      </p:sp>
      <p:sp>
        <p:nvSpPr>
          <p:cNvPr id="3" name="Content Placeholder 2">
            <a:extLst>
              <a:ext uri="{FF2B5EF4-FFF2-40B4-BE49-F238E27FC236}">
                <a16:creationId xmlns:a16="http://schemas.microsoft.com/office/drawing/2014/main" id="{85AFDEA9-7A14-4ED1-B51A-371867157E74}"/>
              </a:ext>
            </a:extLst>
          </p:cNvPr>
          <p:cNvSpPr>
            <a:spLocks noGrp="1"/>
          </p:cNvSpPr>
          <p:nvPr>
            <p:ph idx="1"/>
          </p:nvPr>
        </p:nvSpPr>
        <p:spPr/>
        <p:txBody>
          <a:bodyPr>
            <a:normAutofit lnSpcReduction="10000"/>
          </a:bodyPr>
          <a:lstStyle/>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Weekly Labs 15% (Sunday midnight)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Exams 60% (20% each – cumulative by nature)</a:t>
            </a:r>
          </a:p>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In-Class Assignments 15% (5% each – cumulative by nature)</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Attendance 10%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pPr>
            <a:r>
              <a:rPr lang="en-US" sz="2000" dirty="0">
                <a:latin typeface="Times New Roman" panose="02020603050405020304" pitchFamily="18" charset="0"/>
                <a:ea typeface="Calibri" panose="020F0502020204030204" pitchFamily="34" charset="0"/>
                <a:cs typeface="Times New Roman" panose="02020603050405020304" pitchFamily="18" charset="0"/>
              </a:rPr>
              <a:t>The graduate school valid grades are A, B, C, and F. Please note that any grade below a C (anything below 70% as outlined above) is an F. Grading will not take place on a “curve” and </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late work cannot be made up</a:t>
            </a:r>
            <a:r>
              <a:rPr lang="en-US" sz="2000" dirty="0">
                <a:latin typeface="Times New Roman" panose="02020603050405020304" pitchFamily="18" charset="0"/>
                <a:ea typeface="Calibri" panose="020F0502020204030204" pitchFamily="34" charset="0"/>
                <a:cs typeface="Times New Roman" panose="02020603050405020304" pitchFamily="18" charset="0"/>
              </a:rPr>
              <a:t>. If you feel you are getting behind at the start you can either withdrawal from the class, or in special circumstances we can discuss an incomplete: Incompletes must be made up by the start of the following term.</a:t>
            </a:r>
            <a:endParaRPr lang="en-US" dirty="0"/>
          </a:p>
        </p:txBody>
      </p:sp>
    </p:spTree>
    <p:extLst>
      <p:ext uri="{BB962C8B-B14F-4D97-AF65-F5344CB8AC3E}">
        <p14:creationId xmlns:p14="http://schemas.microsoft.com/office/powerpoint/2010/main" val="842570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Let’s Do Some Data Science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solidFill>
                      <a:schemeClr val="tx1"/>
                    </a:solidFill>
                    <a:latin typeface="Times New Roman" panose="02020603050405020304" pitchFamily="18" charset="0"/>
                    <a:cs typeface="Times New Roman" panose="02020603050405020304" pitchFamily="18" charset="0"/>
                    <a:sym typeface="Arial"/>
                  </a:rPr>
                  <a:t>We had a hypothesis : Preferences will be greater for a product of lower price than of higher price.</a:t>
                </a:r>
                <a:endParaRPr lang="en-US" kern="0" dirty="0">
                  <a:solidFill>
                    <a:schemeClr val="tx1"/>
                  </a:solidFill>
                  <a:latin typeface="Times New Roman" panose="02020603050405020304" pitchFamily="18" charset="0"/>
                  <a:cs typeface="Times New Roman" panose="02020603050405020304" pitchFamily="18" charset="0"/>
                  <a:sym typeface="Arial"/>
                </a:endParaRPr>
              </a:p>
              <a:p>
                <a:pPr lvl="1"/>
                <a:r>
                  <a:rPr lang="en-US" sz="1800" kern="0" dirty="0">
                    <a:solidFill>
                      <a:schemeClr val="tx1"/>
                    </a:solidFill>
                    <a:latin typeface="Times New Roman" panose="02020603050405020304" pitchFamily="18" charset="0"/>
                    <a:cs typeface="Times New Roman" panose="02020603050405020304" pitchFamily="18" charset="0"/>
                    <a:sym typeface="Arial"/>
                  </a:rPr>
                  <a:t>We can state this quantitatively as:</a:t>
                </a:r>
              </a:p>
              <a:p>
                <a:r>
                  <a:rPr lang="en-US" sz="2000" i="1" kern="0" dirty="0">
                    <a:solidFill>
                      <a:schemeClr val="tx1"/>
                    </a:solidFill>
                    <a:latin typeface="Times New Roman" panose="02020603050405020304" pitchFamily="18" charset="0"/>
                    <a:cs typeface="Times New Roman" panose="02020603050405020304" pitchFamily="18" charset="0"/>
                    <a:sym typeface="Arial"/>
                  </a:rPr>
                  <a:t>H</a:t>
                </a:r>
                <a:r>
                  <a:rPr lang="en-US" sz="2000" i="1" kern="0" baseline="-25000" dirty="0">
                    <a:solidFill>
                      <a:schemeClr val="tx1"/>
                    </a:solidFill>
                    <a:latin typeface="Times New Roman" panose="02020603050405020304" pitchFamily="18" charset="0"/>
                    <a:cs typeface="Times New Roman" panose="02020603050405020304" pitchFamily="18" charset="0"/>
                    <a:sym typeface="Arial"/>
                  </a:rPr>
                  <a:t>0</a:t>
                </a:r>
                <a:r>
                  <a:rPr lang="en-US" sz="2000" kern="0" dirty="0">
                    <a:solidFill>
                      <a:schemeClr val="tx1"/>
                    </a:solidFill>
                    <a:latin typeface="Times New Roman" panose="02020603050405020304" pitchFamily="18" charset="0"/>
                    <a:cs typeface="Times New Roman" panose="02020603050405020304" pitchFamily="18" charset="0"/>
                    <a:sym typeface="Arial"/>
                  </a:rPr>
                  <a:t> = There will be no difference in preference (Null Hypothesis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1</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2</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a:t>
                </a:r>
              </a:p>
              <a:p>
                <a:r>
                  <a:rPr lang="en-US" sz="2000" i="1" kern="0" dirty="0">
                    <a:solidFill>
                      <a:schemeClr val="tx1"/>
                    </a:solidFill>
                    <a:latin typeface="Times New Roman" panose="02020603050405020304" pitchFamily="18" charset="0"/>
                    <a:cs typeface="Times New Roman" panose="02020603050405020304" pitchFamily="18" charset="0"/>
                    <a:sym typeface="Arial"/>
                  </a:rPr>
                  <a:t>H</a:t>
                </a:r>
                <a:r>
                  <a:rPr lang="en-US" sz="2000" i="1" kern="0" baseline="-25000" dirty="0">
                    <a:solidFill>
                      <a:schemeClr val="tx1"/>
                    </a:solidFill>
                    <a:latin typeface="Times New Roman" panose="02020603050405020304" pitchFamily="18" charset="0"/>
                    <a:cs typeface="Times New Roman" panose="02020603050405020304" pitchFamily="18" charset="0"/>
                    <a:sym typeface="Arial"/>
                  </a:rPr>
                  <a:t>1</a:t>
                </a:r>
                <a:r>
                  <a:rPr lang="en-US" sz="2000" kern="0" dirty="0">
                    <a:solidFill>
                      <a:schemeClr val="tx1"/>
                    </a:solidFill>
                    <a:latin typeface="Times New Roman" panose="02020603050405020304" pitchFamily="18" charset="0"/>
                    <a:cs typeface="Times New Roman" panose="02020603050405020304" pitchFamily="18" charset="0"/>
                    <a:sym typeface="Arial"/>
                  </a:rPr>
                  <a:t> = Preferences for the products will not be equal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1</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2</m:t>
                        </m:r>
                      </m:e>
                    </m:acc>
                    <m:r>
                      <a:rPr lang="en-US" sz="2000" i="1" kern="0" baseline="-25000" dirty="0">
                        <a:solidFill>
                          <a:schemeClr val="tx1"/>
                        </a:solidFill>
                        <a:latin typeface="Cambria Math" panose="02040503050406030204" pitchFamily="18" charset="0"/>
                        <a:sym typeface="Arial"/>
                      </a:rPr>
                      <m:t> </m:t>
                    </m:r>
                  </m:oMath>
                </a14:m>
                <a:r>
                  <a:rPr lang="en-US" sz="2000" kern="0" dirty="0">
                    <a:solidFill>
                      <a:schemeClr val="tx1"/>
                    </a:solidFill>
                    <a:latin typeface="Times New Roman" panose="02020603050405020304" pitchFamily="18" charset="0"/>
                    <a:cs typeface="Times New Roman" panose="02020603050405020304" pitchFamily="18" charset="0"/>
                    <a:sym typeface="Arial"/>
                  </a:rPr>
                  <a:t>: as a one tail hypothesis -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1</m:t>
                        </m:r>
                      </m:e>
                    </m:acc>
                  </m:oMath>
                </a14:m>
                <a:r>
                  <a:rPr lang="en-US" sz="2000" kern="0" dirty="0">
                    <a:solidFill>
                      <a:schemeClr val="tx1"/>
                    </a:solidFill>
                    <a:latin typeface="Times New Roman" panose="02020603050405020304" pitchFamily="18" charset="0"/>
                    <a:cs typeface="Times New Roman" panose="02020603050405020304" pitchFamily="18" charset="0"/>
                    <a:sym typeface="Arial"/>
                  </a:rPr>
                  <a:t> &gt; </a:t>
                </a:r>
                <a14:m>
                  <m:oMath xmlns:m="http://schemas.openxmlformats.org/officeDocument/2006/math">
                    <m:acc>
                      <m:accPr>
                        <m:chr m:val="̅"/>
                        <m:ctrlPr>
                          <a:rPr lang="en-US" sz="2000" i="1" kern="0" dirty="0">
                            <a:solidFill>
                              <a:schemeClr val="tx1"/>
                            </a:solidFill>
                            <a:latin typeface="Cambria Math" panose="02040503050406030204" pitchFamily="18" charset="0"/>
                            <a:sym typeface="Arial"/>
                          </a:rPr>
                        </m:ctrlPr>
                      </m:accPr>
                      <m:e>
                        <m:r>
                          <a:rPr lang="en-US" sz="2000" i="1" kern="0" dirty="0">
                            <a:solidFill>
                              <a:schemeClr val="tx1"/>
                            </a:solidFill>
                            <a:latin typeface="Cambria Math" panose="02040503050406030204" pitchFamily="18" charset="0"/>
                            <a:sym typeface="Arial"/>
                          </a:rPr>
                          <m:t>𝑦</m:t>
                        </m:r>
                        <m:r>
                          <a:rPr lang="en-US" sz="2000" i="1" kern="0" baseline="-25000" dirty="0">
                            <a:solidFill>
                              <a:schemeClr val="tx1"/>
                            </a:solidFill>
                            <a:latin typeface="Cambria Math" panose="02040503050406030204" pitchFamily="18" charset="0"/>
                            <a:sym typeface="Arial"/>
                          </a:rPr>
                          <m:t>2</m:t>
                        </m:r>
                      </m:e>
                    </m:acc>
                    <m:r>
                      <a:rPr lang="en-US" sz="2000" i="1" kern="0" baseline="-25000" dirty="0">
                        <a:solidFill>
                          <a:schemeClr val="tx1"/>
                        </a:solidFill>
                        <a:latin typeface="Cambria Math" panose="02040503050406030204" pitchFamily="18" charset="0"/>
                        <a:sym typeface="Arial"/>
                      </a:rPr>
                      <m:t> </m:t>
                    </m:r>
                  </m:oMath>
                </a14:m>
                <a:r>
                  <a:rPr lang="en-US" sz="2000" kern="0" dirty="0">
                    <a:solidFill>
                      <a:schemeClr val="tx1"/>
                    </a:solidFill>
                    <a:latin typeface="Times New Roman" panose="02020603050405020304" pitchFamily="18" charset="0"/>
                    <a:cs typeface="Times New Roman" panose="02020603050405020304" pitchFamily="18" charset="0"/>
                    <a:sym typeface="Arial"/>
                  </a:rPr>
                  <a:t>).</a:t>
                </a: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7100DF94-AB8D-4596-89B9-CF7D064622C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809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Let’s Do Some Data Science</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latin typeface="Times New Roman" panose="02020603050405020304" pitchFamily="18" charset="0"/>
                <a:cs typeface="Times New Roman" panose="02020603050405020304" pitchFamily="18" charset="0"/>
                <a:sym typeface="Arial"/>
              </a:rPr>
              <a:t>We need to decide our test statistic (which would work well here?) and a critical value (region) for the test (</a:t>
            </a:r>
            <a:r>
              <a:rPr lang="en-US" sz="2000" i="1" kern="0" dirty="0">
                <a:latin typeface="Times New Roman" panose="02020603050405020304" pitchFamily="18" charset="0"/>
                <a:cs typeface="Times New Roman" panose="02020603050405020304" pitchFamily="18" charset="0"/>
                <a:sym typeface="Arial"/>
              </a:rPr>
              <a:t>p</a:t>
            </a:r>
            <a:r>
              <a:rPr lang="en-US" sz="2000" kern="0" dirty="0">
                <a:latin typeface="Times New Roman" panose="02020603050405020304" pitchFamily="18" charset="0"/>
                <a:cs typeface="Times New Roman" panose="02020603050405020304" pitchFamily="18" charset="0"/>
                <a:sym typeface="Arial"/>
              </a:rPr>
              <a:t> &lt; .05, .01, .001, etc.). </a:t>
            </a:r>
            <a:endParaRPr lang="en-US" kern="0" dirty="0">
              <a:latin typeface="Times New Roman" panose="02020603050405020304" pitchFamily="18" charset="0"/>
              <a:cs typeface="Times New Roman" panose="02020603050405020304" pitchFamily="18" charset="0"/>
              <a:sym typeface="Arial"/>
            </a:endParaRPr>
          </a:p>
          <a:p>
            <a:r>
              <a:rPr lang="en-US" sz="2000" kern="0" dirty="0">
                <a:latin typeface="Times New Roman" panose="02020603050405020304" pitchFamily="18" charset="0"/>
                <a:cs typeface="Times New Roman" panose="02020603050405020304" pitchFamily="18" charset="0"/>
                <a:sym typeface="Arial"/>
              </a:rPr>
              <a:t>There are two types of error we try to minimalize:</a:t>
            </a:r>
          </a:p>
          <a:p>
            <a:pPr lvl="1">
              <a:buFontTx/>
              <a:buAutoNum type="arabicParenR"/>
            </a:pPr>
            <a:r>
              <a:rPr lang="en-US" sz="1800" kern="0" dirty="0">
                <a:latin typeface="Times New Roman" panose="02020603050405020304" pitchFamily="18" charset="0"/>
                <a:cs typeface="Times New Roman" panose="02020603050405020304" pitchFamily="18" charset="0"/>
                <a:sym typeface="Arial"/>
              </a:rPr>
              <a:t>Falsely rejecting the null  when its true (Type I Error = </a:t>
            </a:r>
            <a:r>
              <a:rPr lang="el-GR" sz="1800" kern="0" dirty="0">
                <a:latin typeface="Times New Roman" panose="02020603050405020304" pitchFamily="18" charset="0"/>
                <a:cs typeface="Times New Roman" panose="02020603050405020304" pitchFamily="18" charset="0"/>
                <a:sym typeface="Arial"/>
              </a:rPr>
              <a:t>α</a:t>
            </a:r>
            <a:r>
              <a:rPr lang="en-US" sz="1800" kern="0" dirty="0">
                <a:latin typeface="Times New Roman" panose="02020603050405020304" pitchFamily="18" charset="0"/>
                <a:cs typeface="Times New Roman" panose="02020603050405020304" pitchFamily="18" charset="0"/>
                <a:sym typeface="Arial"/>
              </a:rPr>
              <a:t>)</a:t>
            </a:r>
          </a:p>
          <a:p>
            <a:pPr lvl="1">
              <a:buFontTx/>
              <a:buAutoNum type="arabicParenR"/>
            </a:pPr>
            <a:r>
              <a:rPr lang="en-US" sz="1800" kern="0" dirty="0">
                <a:latin typeface="Times New Roman" panose="02020603050405020304" pitchFamily="18" charset="0"/>
                <a:cs typeface="Times New Roman" panose="02020603050405020304" pitchFamily="18" charset="0"/>
                <a:sym typeface="Arial"/>
              </a:rPr>
              <a:t>Falsely rejecting the alternative hypothesis when it is true (Type II Error = </a:t>
            </a:r>
            <a:r>
              <a:rPr lang="el-GR" sz="1800" kern="0" dirty="0">
                <a:latin typeface="Times New Roman" panose="02020603050405020304" pitchFamily="18" charset="0"/>
                <a:cs typeface="Times New Roman" panose="02020603050405020304" pitchFamily="18" charset="0"/>
                <a:sym typeface="Arial"/>
              </a:rPr>
              <a:t>β</a:t>
            </a:r>
            <a:r>
              <a:rPr lang="en-US" sz="1800" kern="0" dirty="0">
                <a:latin typeface="Times New Roman" panose="02020603050405020304" pitchFamily="18" charset="0"/>
                <a:cs typeface="Times New Roman" panose="02020603050405020304" pitchFamily="18" charset="0"/>
                <a:sym typeface="Arial"/>
              </a:rPr>
              <a:t>)</a:t>
            </a:r>
            <a:endParaRPr lang="en-US" kern="0" dirty="0">
              <a:latin typeface="Times New Roman" panose="02020603050405020304" pitchFamily="18" charset="0"/>
              <a:cs typeface="Times New Roman" panose="02020603050405020304" pitchFamily="18" charset="0"/>
              <a:sym typeface="Arial"/>
            </a:endParaRPr>
          </a:p>
          <a:p>
            <a:r>
              <a:rPr lang="en-US" sz="2000" kern="0" dirty="0">
                <a:latin typeface="Times New Roman" panose="02020603050405020304" pitchFamily="18" charset="0"/>
                <a:cs typeface="Times New Roman" panose="02020603050405020304" pitchFamily="18" charset="0"/>
                <a:sym typeface="Arial"/>
              </a:rPr>
              <a:t>To calculate Power to detect an effect we take 1 – </a:t>
            </a:r>
            <a:r>
              <a:rPr lang="el-GR" sz="2000" kern="0" dirty="0">
                <a:latin typeface="Times New Roman" panose="02020603050405020304" pitchFamily="18" charset="0"/>
                <a:cs typeface="Times New Roman" panose="02020603050405020304" pitchFamily="18" charset="0"/>
                <a:sym typeface="Arial"/>
              </a:rPr>
              <a:t>β</a:t>
            </a:r>
            <a:r>
              <a:rPr lang="en-US" sz="2000" kern="0" dirty="0">
                <a:latin typeface="Times New Roman" panose="02020603050405020304" pitchFamily="18" charset="0"/>
                <a:cs typeface="Times New Roman" panose="02020603050405020304" pitchFamily="18" charset="0"/>
                <a:sym typeface="Arial"/>
              </a:rPr>
              <a:t>; many journals ask for .90 or higher.</a:t>
            </a:r>
            <a:endParaRPr lang="en-US" dirty="0"/>
          </a:p>
          <a:p>
            <a:pPr marL="0" indent="0">
              <a:buNone/>
            </a:pPr>
            <a:endParaRPr lang="en-US" dirty="0"/>
          </a:p>
        </p:txBody>
      </p:sp>
    </p:spTree>
    <p:extLst>
      <p:ext uri="{BB962C8B-B14F-4D97-AF65-F5344CB8AC3E}">
        <p14:creationId xmlns:p14="http://schemas.microsoft.com/office/powerpoint/2010/main" val="2025527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Null</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a:buNone/>
            </a:pPr>
            <a:r>
              <a:rPr lang="en-US" sz="2000" kern="0" dirty="0">
                <a:latin typeface="Times New Roman" panose="02020603050405020304" pitchFamily="18" charset="0"/>
                <a:cs typeface="Times New Roman" panose="02020603050405020304" pitchFamily="18" charset="0"/>
              </a:rPr>
              <a:t>There are a few thing to bear in mind with a null result:</a:t>
            </a:r>
          </a:p>
          <a:p>
            <a:pPr marL="457200" indent="-457200">
              <a:buFont typeface="Sniglet"/>
              <a:buAutoNum type="arabicParenR"/>
            </a:pPr>
            <a:r>
              <a:rPr lang="en-US" sz="2000" kern="0" dirty="0">
                <a:latin typeface="Times New Roman" panose="02020603050405020304" pitchFamily="18" charset="0"/>
                <a:cs typeface="Times New Roman" panose="02020603050405020304" pitchFamily="18" charset="0"/>
              </a:rPr>
              <a:t>It could be that you have a great deal of error/noise (maybe people believe that lower price means lower quality.)</a:t>
            </a:r>
          </a:p>
          <a:p>
            <a:pPr marL="457200" indent="-457200">
              <a:buFont typeface="Sniglet"/>
              <a:buAutoNum type="arabicParenR"/>
            </a:pPr>
            <a:r>
              <a:rPr lang="en-US" sz="2000" kern="0" dirty="0">
                <a:latin typeface="Times New Roman" panose="02020603050405020304" pitchFamily="18" charset="0"/>
                <a:cs typeface="Times New Roman" panose="02020603050405020304" pitchFamily="18" charset="0"/>
              </a:rPr>
              <a:t>It could be you got unlucky and got a Type II error.</a:t>
            </a:r>
          </a:p>
          <a:p>
            <a:pPr marL="457200" indent="-457200">
              <a:buFont typeface="Sniglet"/>
              <a:buAutoNum type="arabicParenR"/>
            </a:pPr>
            <a:r>
              <a:rPr lang="en-US" sz="2000" kern="0" dirty="0">
                <a:latin typeface="Times New Roman" panose="02020603050405020304" pitchFamily="18" charset="0"/>
                <a:cs typeface="Times New Roman" panose="02020603050405020304" pitchFamily="18" charset="0"/>
              </a:rPr>
              <a:t>The effect does not exist.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33861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T-Test: Assumptions </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Normality: sampling distribution is normally distributed</a:t>
            </a:r>
          </a:p>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Type of variable: data are measured at least at the interval level. </a:t>
            </a:r>
          </a:p>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Equal Variance: whether the variances are equal between the two groups</a:t>
            </a:r>
          </a:p>
          <a:p>
            <a:pPr marL="457200" indent="-457200">
              <a:buFont typeface="+mj-lt"/>
              <a:buAutoNum type="arabicPeriod"/>
            </a:pPr>
            <a:r>
              <a:rPr lang="en-US" sz="2000" kern="0" dirty="0">
                <a:latin typeface="Times New Roman" panose="02020603050405020304" pitchFamily="18" charset="0"/>
                <a:cs typeface="Times New Roman" panose="02020603050405020304" pitchFamily="18" charset="0"/>
              </a:rPr>
              <a:t>Independence:  Scores in different conditions are independent. </a:t>
            </a:r>
            <a:endParaRPr lang="en-US" dirty="0"/>
          </a:p>
        </p:txBody>
      </p:sp>
    </p:spTree>
    <p:extLst>
      <p:ext uri="{BB962C8B-B14F-4D97-AF65-F5344CB8AC3E}">
        <p14:creationId xmlns:p14="http://schemas.microsoft.com/office/powerpoint/2010/main" val="522263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2628933" y="46126"/>
            <a:ext cx="9156000" cy="857400"/>
          </a:xfrm>
          <a:prstGeom prst="rect">
            <a:avLst/>
          </a:prstGeom>
        </p:spPr>
        <p:txBody>
          <a:bodyPr lIns="91425" tIns="91425" rIns="91425" bIns="91425" anchor="t" anchorCtr="0">
            <a:noAutofit/>
          </a:bodyPr>
          <a:lstStyle/>
          <a:p>
            <a:r>
              <a:rPr lang="en-US" i="1" dirty="0">
                <a:solidFill>
                  <a:schemeClr val="tx1"/>
                </a:solidFill>
                <a:latin typeface="Times New Roman" panose="02020603050405020304" pitchFamily="18" charset="0"/>
                <a:cs typeface="Times New Roman" panose="02020603050405020304" pitchFamily="18" charset="0"/>
              </a:rPr>
              <a:t>Test It: Two Sample t-Test</a:t>
            </a:r>
            <a:endParaRPr lang="en" i="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AEB9EC17-E7B5-492C-9427-3750119880EB}"/>
              </a:ext>
            </a:extLst>
          </p:cNvPr>
          <p:cNvSpPr/>
          <p:nvPr/>
        </p:nvSpPr>
        <p:spPr>
          <a:xfrm>
            <a:off x="-62066" y="681526"/>
            <a:ext cx="12192000" cy="1200329"/>
          </a:xfrm>
          <a:prstGeom prst="rect">
            <a:avLst/>
          </a:prstGeom>
        </p:spPr>
        <p:txBody>
          <a:bodyPr wrap="square">
            <a:spAutoFit/>
          </a:bodyPr>
          <a:lstStyle/>
          <a:p>
            <a:r>
              <a:rPr lang="en-US" sz="2400" kern="0" dirty="0">
                <a:latin typeface="Times New Roman" panose="02020603050405020304" pitchFamily="18" charset="0"/>
                <a:cs typeface="Times New Roman" panose="02020603050405020304" pitchFamily="18" charset="0"/>
                <a:sym typeface="Arial"/>
              </a:rPr>
              <a:t>Let’s use a standard value (significance value) of </a:t>
            </a:r>
            <a:r>
              <a:rPr lang="en-US" sz="2400" i="1" kern="0" dirty="0">
                <a:latin typeface="Times New Roman" panose="02020603050405020304" pitchFamily="18" charset="0"/>
                <a:cs typeface="Times New Roman" panose="02020603050405020304" pitchFamily="18" charset="0"/>
                <a:sym typeface="Arial"/>
              </a:rPr>
              <a:t>p</a:t>
            </a:r>
            <a:r>
              <a:rPr lang="en-US" sz="2400" kern="0" dirty="0">
                <a:latin typeface="Times New Roman" panose="02020603050405020304" pitchFamily="18" charset="0"/>
                <a:cs typeface="Times New Roman" panose="02020603050405020304" pitchFamily="18" charset="0"/>
                <a:sym typeface="Arial"/>
              </a:rPr>
              <a:t> = .05, anything &lt; .05 will be significant.</a:t>
            </a:r>
          </a:p>
          <a:p>
            <a:endParaRPr lang="en-US" sz="2400" kern="0" dirty="0">
              <a:solidFill>
                <a:srgbClr val="FFFFFF"/>
              </a:solidFill>
              <a:latin typeface="Garamond" panose="02020404030301010803" pitchFamily="18" charset="0"/>
              <a:cs typeface="Arial"/>
              <a:sym typeface="Arial"/>
            </a:endParaRPr>
          </a:p>
          <a:p>
            <a:endParaRPr lang="en-US" sz="2400" kern="0" dirty="0">
              <a:solidFill>
                <a:srgbClr val="FFFFFF"/>
              </a:solidFill>
              <a:latin typeface="Garamond" panose="02020404030301010803" pitchFamily="18" charset="0"/>
              <a:cs typeface="Arial"/>
              <a:sym typeface="Arial"/>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2E77253-6F43-4893-BE5A-72A0422988A1}"/>
                  </a:ext>
                </a:extLst>
              </p:cNvPr>
              <p:cNvSpPr/>
              <p:nvPr/>
            </p:nvSpPr>
            <p:spPr>
              <a:xfrm>
                <a:off x="2270363" y="3096621"/>
                <a:ext cx="3839531" cy="13289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kern="0" dirty="0" smtClean="0">
                          <a:solidFill>
                            <a:schemeClr val="tx1"/>
                          </a:solidFill>
                          <a:latin typeface="Cambria Math" panose="02040503050406030204" pitchFamily="18" charset="0"/>
                          <a:ea typeface="Walter Turncoat" panose="020B0604020202020204" charset="0"/>
                          <a:sym typeface="Arial"/>
                        </a:rPr>
                        <m:t>𝑡</m:t>
                      </m:r>
                      <m:r>
                        <a:rPr lang="en-US" sz="2600" i="1" kern="0" dirty="0" smtClean="0">
                          <a:solidFill>
                            <a:schemeClr val="tx1"/>
                          </a:solidFill>
                          <a:latin typeface="Cambria Math" panose="02040503050406030204" pitchFamily="18" charset="0"/>
                          <a:ea typeface="Walter Turncoat" panose="020B0604020202020204" charset="0"/>
                          <a:sym typeface="Arial"/>
                        </a:rPr>
                        <m:t>(</m:t>
                      </m:r>
                      <m:r>
                        <a:rPr lang="en-US" sz="2600" i="1" kern="0" dirty="0" smtClean="0">
                          <a:solidFill>
                            <a:schemeClr val="tx1"/>
                          </a:solidFill>
                          <a:latin typeface="Cambria Math" panose="02040503050406030204" pitchFamily="18" charset="0"/>
                          <a:ea typeface="Walter Turncoat" panose="020B0604020202020204" charset="0"/>
                          <a:sym typeface="Arial"/>
                        </a:rPr>
                        <m:t>𝑑𝑓</m:t>
                      </m:r>
                      <m:r>
                        <a:rPr lang="en-US" sz="2600" i="1" kern="0" dirty="0" smtClean="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1</m:t>
                              </m:r>
                            </m:e>
                          </m:acc>
                          <m:r>
                            <a:rPr lang="en-US" sz="2600" i="1" kern="0" dirty="0">
                              <a:solidFill>
                                <a:schemeClr val="tx1"/>
                              </a:solidFill>
                              <a:latin typeface="Cambria Math" panose="02040503050406030204" pitchFamily="18" charset="0"/>
                              <a:sym typeface="Arial"/>
                            </a:rPr>
                            <m:t>−</m:t>
                          </m:r>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2</m:t>
                              </m:r>
                            </m:e>
                          </m:acc>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𝑝</m:t>
                              </m:r>
                            </m:sub>
                          </m:sSub>
                          <m:rad>
                            <m:radPr>
                              <m:degHide m:val="on"/>
                              <m:ctrlPr>
                                <a:rPr lang="en-US" sz="2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den>
                              </m:f>
                            </m:e>
                          </m:rad>
                        </m:den>
                      </m:f>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6" name="Rectangle 5">
                <a:extLst>
                  <a:ext uri="{FF2B5EF4-FFF2-40B4-BE49-F238E27FC236}">
                    <a16:creationId xmlns:a16="http://schemas.microsoft.com/office/drawing/2014/main" id="{C2E77253-6F43-4893-BE5A-72A0422988A1}"/>
                  </a:ext>
                </a:extLst>
              </p:cNvPr>
              <p:cNvSpPr>
                <a:spLocks noRot="1" noChangeAspect="1" noMove="1" noResize="1" noEditPoints="1" noAdjustHandles="1" noChangeArrowheads="1" noChangeShapeType="1" noTextEdit="1"/>
              </p:cNvSpPr>
              <p:nvPr/>
            </p:nvSpPr>
            <p:spPr>
              <a:xfrm>
                <a:off x="2270363" y="3096621"/>
                <a:ext cx="3839531" cy="1328954"/>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96F00849-BE1E-4A00-A65A-EDB3E6C3F259}"/>
              </a:ext>
            </a:extLst>
          </p:cNvPr>
          <p:cNvSpPr txBox="1"/>
          <p:nvPr/>
        </p:nvSpPr>
        <p:spPr>
          <a:xfrm>
            <a:off x="499802" y="1760012"/>
            <a:ext cx="3235181" cy="1292662"/>
          </a:xfrm>
          <a:prstGeom prst="rect">
            <a:avLst/>
          </a:prstGeom>
          <a:noFill/>
        </p:spPr>
        <p:txBody>
          <a:bodyPr wrap="none" rtlCol="0">
            <a:spAutoFit/>
          </a:bodyPr>
          <a:lstStyle/>
          <a:p>
            <a:r>
              <a:rPr lang="en-US" sz="2600" b="1" kern="0" dirty="0">
                <a:latin typeface="Garamond" panose="02020404030301010803" pitchFamily="18" charset="0"/>
                <a:ea typeface="Walter Turncoat" panose="020B0604020202020204" charset="0"/>
                <a:cs typeface="Arial"/>
                <a:sym typeface="Arial"/>
              </a:rPr>
              <a:t>n</a:t>
            </a:r>
            <a:r>
              <a:rPr lang="en-US" sz="2600" b="1" kern="0" baseline="-25000" dirty="0">
                <a:latin typeface="Garamond" panose="02020404030301010803" pitchFamily="18" charset="0"/>
                <a:ea typeface="Walter Turncoat" panose="020B0604020202020204" charset="0"/>
                <a:cs typeface="Arial"/>
                <a:sym typeface="Arial"/>
              </a:rPr>
              <a:t>1</a:t>
            </a:r>
            <a:r>
              <a:rPr lang="en-US" sz="2600" b="1" kern="0" dirty="0">
                <a:latin typeface="Garamond" panose="02020404030301010803" pitchFamily="18" charset="0"/>
                <a:ea typeface="Walter Turncoat" panose="020B0604020202020204" charset="0"/>
                <a:cs typeface="Arial"/>
                <a:sym typeface="Arial"/>
              </a:rPr>
              <a:t> + n</a:t>
            </a:r>
            <a:r>
              <a:rPr lang="en-US" sz="2600" b="1" kern="0" baseline="-25000" dirty="0">
                <a:latin typeface="Garamond" panose="02020404030301010803" pitchFamily="18" charset="0"/>
                <a:ea typeface="Walter Turncoat" panose="020B0604020202020204" charset="0"/>
                <a:cs typeface="Arial"/>
                <a:sym typeface="Arial"/>
              </a:rPr>
              <a:t>2 </a:t>
            </a:r>
            <a:r>
              <a:rPr lang="en-US" sz="2600" b="1" kern="0" dirty="0">
                <a:latin typeface="Garamond" panose="02020404030301010803" pitchFamily="18" charset="0"/>
                <a:ea typeface="Walter Turncoat" panose="020B0604020202020204" charset="0"/>
                <a:cs typeface="Arial"/>
                <a:sym typeface="Arial"/>
              </a:rPr>
              <a:t>= 20</a:t>
            </a:r>
          </a:p>
          <a:p>
            <a:r>
              <a:rPr lang="en-US" sz="2600" b="1" kern="0" dirty="0">
                <a:latin typeface="Garamond" panose="02020404030301010803" pitchFamily="18" charset="0"/>
                <a:ea typeface="Walter Turncoat" panose="020B0604020202020204" charset="0"/>
                <a:cs typeface="Arial"/>
                <a:sym typeface="Arial"/>
              </a:rPr>
              <a:t>2 independent factors</a:t>
            </a:r>
          </a:p>
          <a:p>
            <a:r>
              <a:rPr lang="en-US" sz="2600" b="1" kern="0" dirty="0" err="1">
                <a:latin typeface="Garamond" panose="02020404030301010803" pitchFamily="18" charset="0"/>
                <a:ea typeface="Walter Turncoat" panose="020B0604020202020204" charset="0"/>
                <a:cs typeface="Arial"/>
                <a:sym typeface="Arial"/>
              </a:rPr>
              <a:t>df</a:t>
            </a:r>
            <a:r>
              <a:rPr lang="en-US" sz="2600" b="1" kern="0" dirty="0">
                <a:latin typeface="Garamond" panose="02020404030301010803" pitchFamily="18" charset="0"/>
                <a:ea typeface="Walter Turncoat" panose="020B0604020202020204" charset="0"/>
                <a:cs typeface="Arial"/>
                <a:sym typeface="Arial"/>
              </a:rPr>
              <a:t> = 20 – 2 = 18</a:t>
            </a:r>
          </a:p>
        </p:txBody>
      </p:sp>
      <p:sp>
        <p:nvSpPr>
          <p:cNvPr id="12" name="Shape 72">
            <a:extLst>
              <a:ext uri="{FF2B5EF4-FFF2-40B4-BE49-F238E27FC236}">
                <a16:creationId xmlns:a16="http://schemas.microsoft.com/office/drawing/2014/main" id="{5518213F-3088-4CA8-AF51-15358CC5664F}"/>
              </a:ext>
            </a:extLst>
          </p:cNvPr>
          <p:cNvSpPr/>
          <p:nvPr/>
        </p:nvSpPr>
        <p:spPr>
          <a:xfrm>
            <a:off x="8450259" y="2960849"/>
            <a:ext cx="1294294" cy="1316655"/>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cxnSp>
        <p:nvCxnSpPr>
          <p:cNvPr id="14" name="Straight Arrow Connector 13">
            <a:extLst>
              <a:ext uri="{FF2B5EF4-FFF2-40B4-BE49-F238E27FC236}">
                <a16:creationId xmlns:a16="http://schemas.microsoft.com/office/drawing/2014/main" id="{C6DFD9AB-CF8A-44D8-9C4C-DDDA67ED37EC}"/>
              </a:ext>
            </a:extLst>
          </p:cNvPr>
          <p:cNvCxnSpPr>
            <a:cxnSpLocks/>
          </p:cNvCxnSpPr>
          <p:nvPr/>
        </p:nvCxnSpPr>
        <p:spPr>
          <a:xfrm flipH="1">
            <a:off x="4918196" y="2647190"/>
            <a:ext cx="1002831" cy="4054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7" name="TextBox 16">
            <a:extLst>
              <a:ext uri="{FF2B5EF4-FFF2-40B4-BE49-F238E27FC236}">
                <a16:creationId xmlns:a16="http://schemas.microsoft.com/office/drawing/2014/main" id="{561FED43-41ED-4C92-BA76-15E42220327C}"/>
              </a:ext>
            </a:extLst>
          </p:cNvPr>
          <p:cNvSpPr txBox="1"/>
          <p:nvPr/>
        </p:nvSpPr>
        <p:spPr>
          <a:xfrm>
            <a:off x="4634338" y="1523722"/>
            <a:ext cx="5881262" cy="892552"/>
          </a:xfrm>
          <a:prstGeom prst="rect">
            <a:avLst/>
          </a:prstGeom>
          <a:noFill/>
        </p:spPr>
        <p:txBody>
          <a:bodyPr wrap="square" rtlCol="0">
            <a:spAutoFit/>
          </a:bodyPr>
          <a:lstStyle/>
          <a:p>
            <a:r>
              <a:rPr lang="en-US" sz="2600" b="1" kern="0" dirty="0">
                <a:latin typeface="Garamond" panose="02020404030301010803" pitchFamily="18" charset="0"/>
                <a:ea typeface="Walter Turncoat" panose="020B0604020202020204" charset="0"/>
                <a:cs typeface="Arial"/>
                <a:sym typeface="Arial"/>
              </a:rPr>
              <a:t>Mean difference between conditions</a:t>
            </a:r>
          </a:p>
          <a:p>
            <a:r>
              <a:rPr lang="en-US" sz="2600" b="1" kern="0" dirty="0">
                <a:latin typeface="Garamond" panose="02020404030301010803" pitchFamily="18" charset="0"/>
                <a:ea typeface="Walter Turncoat" panose="020B0604020202020204" charset="0"/>
                <a:cs typeface="Arial"/>
                <a:sym typeface="Arial"/>
              </a:rPr>
              <a:t>54 – 68.4 = -14.4</a:t>
            </a:r>
          </a:p>
        </p:txBody>
      </p:sp>
      <p:sp>
        <p:nvSpPr>
          <p:cNvPr id="18" name="Shape 72">
            <a:extLst>
              <a:ext uri="{FF2B5EF4-FFF2-40B4-BE49-F238E27FC236}">
                <a16:creationId xmlns:a16="http://schemas.microsoft.com/office/drawing/2014/main" id="{89F752E1-03B6-47EC-88FB-361BB6AD11BC}"/>
              </a:ext>
            </a:extLst>
          </p:cNvPr>
          <p:cNvSpPr/>
          <p:nvPr/>
        </p:nvSpPr>
        <p:spPr>
          <a:xfrm>
            <a:off x="3981534" y="1347402"/>
            <a:ext cx="6450798" cy="1292662"/>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cxnSp>
        <p:nvCxnSpPr>
          <p:cNvPr id="19" name="Straight Arrow Connector 18">
            <a:extLst>
              <a:ext uri="{FF2B5EF4-FFF2-40B4-BE49-F238E27FC236}">
                <a16:creationId xmlns:a16="http://schemas.microsoft.com/office/drawing/2014/main" id="{C15F4F5A-CCAD-4B55-A230-5769D82BBE24}"/>
              </a:ext>
            </a:extLst>
          </p:cNvPr>
          <p:cNvCxnSpPr>
            <a:cxnSpLocks/>
          </p:cNvCxnSpPr>
          <p:nvPr/>
        </p:nvCxnSpPr>
        <p:spPr>
          <a:xfrm flipV="1">
            <a:off x="8308399" y="4247501"/>
            <a:ext cx="371441" cy="50360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2" name="TextBox 21">
            <a:extLst>
              <a:ext uri="{FF2B5EF4-FFF2-40B4-BE49-F238E27FC236}">
                <a16:creationId xmlns:a16="http://schemas.microsoft.com/office/drawing/2014/main" id="{88B94605-61B9-4F1F-BE09-C7BD147B77FF}"/>
              </a:ext>
            </a:extLst>
          </p:cNvPr>
          <p:cNvSpPr txBox="1"/>
          <p:nvPr/>
        </p:nvSpPr>
        <p:spPr>
          <a:xfrm>
            <a:off x="5125234" y="5565338"/>
            <a:ext cx="1833009" cy="1292662"/>
          </a:xfrm>
          <a:prstGeom prst="rect">
            <a:avLst/>
          </a:prstGeom>
          <a:noFill/>
        </p:spPr>
        <p:txBody>
          <a:bodyPr wrap="square" rtlCol="0">
            <a:spAutoFit/>
          </a:bodyPr>
          <a:lstStyle/>
          <a:p>
            <a:r>
              <a:rPr lang="en-US" sz="2600" b="1" kern="0" dirty="0">
                <a:latin typeface="Garamond" panose="02020404030301010803" pitchFamily="18" charset="0"/>
                <a:ea typeface="Walter Turncoat" panose="020B0604020202020204" charset="0"/>
                <a:cs typeface="Arial"/>
                <a:sym typeface="Arial"/>
              </a:rPr>
              <a:t>Combined (Pooled) Variance</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5BDB5C70-2537-4E26-94BB-80D400294CA6}"/>
                  </a:ext>
                </a:extLst>
              </p:cNvPr>
              <p:cNvSpPr/>
              <p:nvPr/>
            </p:nvSpPr>
            <p:spPr>
              <a:xfrm>
                <a:off x="-180451" y="4697020"/>
                <a:ext cx="5352038" cy="1274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sz="2600" i="1" kern="0" dirty="0" smtClean="0">
                              <a:solidFill>
                                <a:schemeClr val="tx1"/>
                              </a:solidFill>
                              <a:latin typeface="Cambria Math" panose="02040503050406030204" pitchFamily="18" charset="0"/>
                              <a:ea typeface="Walter Turncoat" panose="020B0604020202020204" charset="0"/>
                              <a:sym typeface="Arial"/>
                            </a:rPr>
                          </m:ctrlPr>
                        </m:sSubSupPr>
                        <m:e>
                          <m:r>
                            <a:rPr lang="en-US" sz="2600" i="1" kern="0" dirty="0">
                              <a:solidFill>
                                <a:schemeClr val="tx1"/>
                              </a:solidFill>
                              <a:latin typeface="Cambria Math" panose="02040503050406030204" pitchFamily="18" charset="0"/>
                              <a:ea typeface="Walter Turncoat" panose="020B0604020202020204" charset="0"/>
                              <a:sym typeface="Arial"/>
                            </a:rPr>
                            <m:t>𝑆</m:t>
                          </m:r>
                        </m:e>
                        <m:sub>
                          <m:r>
                            <a:rPr lang="en-US" sz="2600" i="1" kern="0" dirty="0">
                              <a:solidFill>
                                <a:schemeClr val="tx1"/>
                              </a:solidFill>
                              <a:latin typeface="Cambria Math" panose="02040503050406030204" pitchFamily="18" charset="0"/>
                              <a:ea typeface="Walter Turncoat" panose="020B0604020202020204" charset="0"/>
                              <a:sym typeface="Arial"/>
                            </a:rPr>
                            <m:t>𝑝</m:t>
                          </m:r>
                        </m:sub>
                        <m:sup>
                          <m:r>
                            <a:rPr lang="en-US" sz="2600" b="0" i="1" kern="0" dirty="0" smtClean="0">
                              <a:solidFill>
                                <a:schemeClr val="tx1"/>
                              </a:solidFill>
                              <a:latin typeface="Cambria Math" panose="02040503050406030204" pitchFamily="18" charset="0"/>
                              <a:ea typeface="Walter Turncoat" panose="020B0604020202020204" charset="0"/>
                              <a:sym typeface="Arial"/>
                            </a:rPr>
                            <m:t>2</m:t>
                          </m:r>
                        </m:sup>
                      </m:sSubSup>
                      <m:r>
                        <a:rPr lang="en-US" sz="2600" i="1" kern="0" dirty="0">
                          <a:solidFill>
                            <a:schemeClr val="tx1"/>
                          </a:solidFill>
                          <a:latin typeface="Cambria Math" panose="02040503050406030204" pitchFamily="18" charset="0"/>
                          <a:ea typeface="Walter Turncoat" panose="020B0604020202020204" charset="0"/>
                          <a:sym typeface="Arial"/>
                        </a:rPr>
                        <m:t>=</m:t>
                      </m:r>
                      <m:rad>
                        <m:radPr>
                          <m:degHide m:val="on"/>
                          <m:ctrlPr>
                            <a:rPr lang="en-US" sz="2600" i="1" kern="0" dirty="0" smtClean="0">
                              <a:solidFill>
                                <a:schemeClr val="tx1"/>
                              </a:solidFill>
                              <a:latin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Walter Turncoat" panose="020B0604020202020204" charset="0"/>
                                  <a:sym typeface="Arial"/>
                                </a:rPr>
                              </m:ctrlPr>
                            </m:fPr>
                            <m:num>
                              <m:d>
                                <m:dPr>
                                  <m:ctrlPr>
                                    <a:rPr lang="en-US" sz="2600" i="1" kern="0" dirty="0">
                                      <a:solidFill>
                                        <a:schemeClr val="tx1"/>
                                      </a:solidFill>
                                      <a:latin typeface="Cambria Math" panose="02040503050406030204" pitchFamily="18" charset="0"/>
                                      <a:ea typeface="Walter Turncoat" panose="020B0604020202020204" charset="0"/>
                                      <a:sym typeface="Arial"/>
                                    </a:rPr>
                                  </m:ctrlPr>
                                </m:dPr>
                                <m:e>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e>
                              </m:d>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m:t>
                                  </m:r>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r>
                                <a:rPr lang="en-US" sz="2600" i="1" kern="0" dirty="0">
                                  <a:solidFill>
                                    <a:schemeClr val="tx1"/>
                                  </a:solidFill>
                                  <a:latin typeface="Cambria Math" panose="02040503050406030204" pitchFamily="18" charset="0"/>
                                  <a:ea typeface="Cambria Math" panose="02040503050406030204" pitchFamily="18" charset="0"/>
                                  <a:sym typeface="Arial"/>
                                </a:rPr>
                                <m:t>−2</m:t>
                              </m:r>
                            </m:den>
                          </m:f>
                        </m:e>
                      </m:rad>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25" name="Rectangle 24">
                <a:extLst>
                  <a:ext uri="{FF2B5EF4-FFF2-40B4-BE49-F238E27FC236}">
                    <a16:creationId xmlns:a16="http://schemas.microsoft.com/office/drawing/2014/main" id="{5BDB5C70-2537-4E26-94BB-80D400294CA6}"/>
                  </a:ext>
                </a:extLst>
              </p:cNvPr>
              <p:cNvSpPr>
                <a:spLocks noRot="1" noChangeAspect="1" noMove="1" noResize="1" noEditPoints="1" noAdjustHandles="1" noChangeArrowheads="1" noChangeShapeType="1" noTextEdit="1"/>
              </p:cNvSpPr>
              <p:nvPr/>
            </p:nvSpPr>
            <p:spPr>
              <a:xfrm>
                <a:off x="-180451" y="4697020"/>
                <a:ext cx="5352038" cy="1274516"/>
              </a:xfrm>
              <a:prstGeom prst="rect">
                <a:avLst/>
              </a:prstGeom>
              <a:blipFill>
                <a:blip r:embed="rId4"/>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73D9AA05-144D-43C7-821B-1542E19B125D}"/>
              </a:ext>
            </a:extLst>
          </p:cNvPr>
          <p:cNvSpPr txBox="1"/>
          <p:nvPr/>
        </p:nvSpPr>
        <p:spPr>
          <a:xfrm>
            <a:off x="7346587" y="4653112"/>
            <a:ext cx="2258701" cy="1292662"/>
          </a:xfrm>
          <a:prstGeom prst="rect">
            <a:avLst/>
          </a:prstGeom>
          <a:noFill/>
        </p:spPr>
        <p:txBody>
          <a:bodyPr wrap="square" rtlCol="0">
            <a:spAutoFit/>
          </a:bodyPr>
          <a:lstStyle/>
          <a:p>
            <a:r>
              <a:rPr lang="en-US" sz="2600" b="1" kern="0" dirty="0">
                <a:latin typeface="Garamond" panose="02020404030301010803" pitchFamily="18" charset="0"/>
                <a:ea typeface="Walter Turncoat" panose="020B0604020202020204" charset="0"/>
                <a:cs typeface="Arial"/>
                <a:sym typeface="Arial"/>
              </a:rPr>
              <a:t>Standard Error of the Mean</a:t>
            </a:r>
          </a:p>
        </p:txBody>
      </p:sp>
      <p:sp>
        <p:nvSpPr>
          <p:cNvPr id="32" name="Shape 397">
            <a:extLst>
              <a:ext uri="{FF2B5EF4-FFF2-40B4-BE49-F238E27FC236}">
                <a16:creationId xmlns:a16="http://schemas.microsoft.com/office/drawing/2014/main" id="{3FA3889D-C664-4072-A520-05FB843F9324}"/>
              </a:ext>
            </a:extLst>
          </p:cNvPr>
          <p:cNvSpPr/>
          <p:nvPr/>
        </p:nvSpPr>
        <p:spPr>
          <a:xfrm>
            <a:off x="3823736" y="3581976"/>
            <a:ext cx="1878681" cy="878698"/>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33" name="Shape 397">
            <a:extLst>
              <a:ext uri="{FF2B5EF4-FFF2-40B4-BE49-F238E27FC236}">
                <a16:creationId xmlns:a16="http://schemas.microsoft.com/office/drawing/2014/main" id="{E9B772FD-7E0F-4D43-A95D-0979096044AF}"/>
              </a:ext>
            </a:extLst>
          </p:cNvPr>
          <p:cNvSpPr/>
          <p:nvPr/>
        </p:nvSpPr>
        <p:spPr>
          <a:xfrm>
            <a:off x="3998951" y="3061522"/>
            <a:ext cx="1568764" cy="405300"/>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34" name="Shape 397">
            <a:extLst>
              <a:ext uri="{FF2B5EF4-FFF2-40B4-BE49-F238E27FC236}">
                <a16:creationId xmlns:a16="http://schemas.microsoft.com/office/drawing/2014/main" id="{E114C44D-1DB7-4AF3-BC78-156182E18E03}"/>
              </a:ext>
            </a:extLst>
          </p:cNvPr>
          <p:cNvSpPr/>
          <p:nvPr/>
        </p:nvSpPr>
        <p:spPr>
          <a:xfrm>
            <a:off x="2958904" y="3255217"/>
            <a:ext cx="546296" cy="622678"/>
          </a:xfrm>
          <a:custGeom>
            <a:avLst/>
            <a:gdLst/>
            <a:ahLst/>
            <a:cxnLst/>
            <a:rect l="0" t="0" r="0" b="0"/>
            <a:pathLst>
              <a:path w="65189" h="62358" extrusionOk="0">
                <a:moveTo>
                  <a:pt x="40283" y="1525"/>
                </a:moveTo>
                <a:lnTo>
                  <a:pt x="40000" y="1541"/>
                </a:lnTo>
                <a:lnTo>
                  <a:pt x="40000" y="1541"/>
                </a:lnTo>
                <a:lnTo>
                  <a:pt x="39811" y="1604"/>
                </a:lnTo>
                <a:lnTo>
                  <a:pt x="40283" y="1525"/>
                </a:lnTo>
                <a:close/>
                <a:moveTo>
                  <a:pt x="22547" y="1793"/>
                </a:moveTo>
                <a:lnTo>
                  <a:pt x="22359" y="1887"/>
                </a:lnTo>
                <a:lnTo>
                  <a:pt x="21981" y="2359"/>
                </a:lnTo>
                <a:lnTo>
                  <a:pt x="24057" y="1981"/>
                </a:lnTo>
                <a:lnTo>
                  <a:pt x="23208" y="2076"/>
                </a:lnTo>
                <a:lnTo>
                  <a:pt x="22925" y="1981"/>
                </a:lnTo>
                <a:lnTo>
                  <a:pt x="22642" y="1887"/>
                </a:lnTo>
                <a:lnTo>
                  <a:pt x="22642" y="1793"/>
                </a:lnTo>
                <a:close/>
                <a:moveTo>
                  <a:pt x="64528" y="13585"/>
                </a:moveTo>
                <a:lnTo>
                  <a:pt x="64528" y="13679"/>
                </a:lnTo>
                <a:lnTo>
                  <a:pt x="64551" y="13679"/>
                </a:lnTo>
                <a:lnTo>
                  <a:pt x="64528" y="13585"/>
                </a:lnTo>
                <a:close/>
                <a:moveTo>
                  <a:pt x="33868" y="58678"/>
                </a:moveTo>
                <a:lnTo>
                  <a:pt x="34057" y="58772"/>
                </a:lnTo>
                <a:lnTo>
                  <a:pt x="34057" y="58772"/>
                </a:lnTo>
                <a:lnTo>
                  <a:pt x="33962" y="58678"/>
                </a:lnTo>
                <a:close/>
                <a:moveTo>
                  <a:pt x="30849" y="58678"/>
                </a:moveTo>
                <a:lnTo>
                  <a:pt x="30943" y="58772"/>
                </a:lnTo>
                <a:lnTo>
                  <a:pt x="30283" y="58867"/>
                </a:lnTo>
                <a:lnTo>
                  <a:pt x="30472" y="58772"/>
                </a:lnTo>
                <a:lnTo>
                  <a:pt x="30849" y="58678"/>
                </a:lnTo>
                <a:close/>
                <a:moveTo>
                  <a:pt x="32264" y="59056"/>
                </a:moveTo>
                <a:lnTo>
                  <a:pt x="33113" y="59244"/>
                </a:lnTo>
                <a:lnTo>
                  <a:pt x="31698" y="59339"/>
                </a:lnTo>
                <a:lnTo>
                  <a:pt x="31415" y="59339"/>
                </a:lnTo>
                <a:lnTo>
                  <a:pt x="32264" y="59056"/>
                </a:lnTo>
                <a:close/>
                <a:moveTo>
                  <a:pt x="60849" y="0"/>
                </a:moveTo>
                <a:lnTo>
                  <a:pt x="58679" y="95"/>
                </a:lnTo>
                <a:lnTo>
                  <a:pt x="56792" y="189"/>
                </a:lnTo>
                <a:lnTo>
                  <a:pt x="58584" y="378"/>
                </a:lnTo>
                <a:lnTo>
                  <a:pt x="58301" y="189"/>
                </a:lnTo>
                <a:lnTo>
                  <a:pt x="59151" y="378"/>
                </a:lnTo>
                <a:lnTo>
                  <a:pt x="58679" y="472"/>
                </a:lnTo>
                <a:lnTo>
                  <a:pt x="58018" y="472"/>
                </a:lnTo>
                <a:lnTo>
                  <a:pt x="56792" y="283"/>
                </a:lnTo>
                <a:lnTo>
                  <a:pt x="55943" y="283"/>
                </a:lnTo>
                <a:lnTo>
                  <a:pt x="54528" y="378"/>
                </a:lnTo>
                <a:lnTo>
                  <a:pt x="50660" y="378"/>
                </a:lnTo>
                <a:lnTo>
                  <a:pt x="48585" y="472"/>
                </a:lnTo>
                <a:lnTo>
                  <a:pt x="46226" y="472"/>
                </a:lnTo>
                <a:lnTo>
                  <a:pt x="43868" y="283"/>
                </a:lnTo>
                <a:lnTo>
                  <a:pt x="44056" y="472"/>
                </a:lnTo>
                <a:lnTo>
                  <a:pt x="44339" y="472"/>
                </a:lnTo>
                <a:lnTo>
                  <a:pt x="43396" y="661"/>
                </a:lnTo>
                <a:lnTo>
                  <a:pt x="42170" y="849"/>
                </a:lnTo>
                <a:lnTo>
                  <a:pt x="40849" y="755"/>
                </a:lnTo>
                <a:lnTo>
                  <a:pt x="40377" y="661"/>
                </a:lnTo>
                <a:lnTo>
                  <a:pt x="39906" y="566"/>
                </a:lnTo>
                <a:lnTo>
                  <a:pt x="39717" y="566"/>
                </a:lnTo>
                <a:lnTo>
                  <a:pt x="38207" y="661"/>
                </a:lnTo>
                <a:lnTo>
                  <a:pt x="36509" y="944"/>
                </a:lnTo>
                <a:lnTo>
                  <a:pt x="34906" y="1132"/>
                </a:lnTo>
                <a:lnTo>
                  <a:pt x="33585" y="1132"/>
                </a:lnTo>
                <a:lnTo>
                  <a:pt x="33962" y="1038"/>
                </a:lnTo>
                <a:lnTo>
                  <a:pt x="33774" y="944"/>
                </a:lnTo>
                <a:lnTo>
                  <a:pt x="33396" y="944"/>
                </a:lnTo>
                <a:lnTo>
                  <a:pt x="32453" y="1038"/>
                </a:lnTo>
                <a:lnTo>
                  <a:pt x="30283" y="1321"/>
                </a:lnTo>
                <a:lnTo>
                  <a:pt x="30472" y="1415"/>
                </a:lnTo>
                <a:lnTo>
                  <a:pt x="30566" y="1510"/>
                </a:lnTo>
                <a:lnTo>
                  <a:pt x="29151" y="1604"/>
                </a:lnTo>
                <a:lnTo>
                  <a:pt x="29057" y="1698"/>
                </a:lnTo>
                <a:lnTo>
                  <a:pt x="29717" y="1698"/>
                </a:lnTo>
                <a:lnTo>
                  <a:pt x="28208" y="1793"/>
                </a:lnTo>
                <a:lnTo>
                  <a:pt x="27547" y="1793"/>
                </a:lnTo>
                <a:lnTo>
                  <a:pt x="27642" y="1698"/>
                </a:lnTo>
                <a:lnTo>
                  <a:pt x="28585" y="1510"/>
                </a:lnTo>
                <a:lnTo>
                  <a:pt x="27736" y="1604"/>
                </a:lnTo>
                <a:lnTo>
                  <a:pt x="26887" y="1698"/>
                </a:lnTo>
                <a:lnTo>
                  <a:pt x="26038" y="1698"/>
                </a:lnTo>
                <a:lnTo>
                  <a:pt x="25189" y="1793"/>
                </a:lnTo>
                <a:lnTo>
                  <a:pt x="25189" y="1793"/>
                </a:lnTo>
                <a:lnTo>
                  <a:pt x="25755" y="1698"/>
                </a:lnTo>
                <a:lnTo>
                  <a:pt x="24906" y="1793"/>
                </a:lnTo>
                <a:lnTo>
                  <a:pt x="24057" y="1981"/>
                </a:lnTo>
                <a:lnTo>
                  <a:pt x="25094" y="1887"/>
                </a:lnTo>
                <a:lnTo>
                  <a:pt x="26132" y="1981"/>
                </a:lnTo>
                <a:lnTo>
                  <a:pt x="24906" y="2264"/>
                </a:lnTo>
                <a:lnTo>
                  <a:pt x="23585" y="2359"/>
                </a:lnTo>
                <a:lnTo>
                  <a:pt x="23585" y="2453"/>
                </a:lnTo>
                <a:lnTo>
                  <a:pt x="23585" y="2547"/>
                </a:lnTo>
                <a:lnTo>
                  <a:pt x="25566" y="2359"/>
                </a:lnTo>
                <a:lnTo>
                  <a:pt x="27547" y="2264"/>
                </a:lnTo>
                <a:lnTo>
                  <a:pt x="29434" y="1981"/>
                </a:lnTo>
                <a:lnTo>
                  <a:pt x="30377" y="1793"/>
                </a:lnTo>
                <a:lnTo>
                  <a:pt x="31321" y="1604"/>
                </a:lnTo>
                <a:lnTo>
                  <a:pt x="30472" y="1887"/>
                </a:lnTo>
                <a:lnTo>
                  <a:pt x="30660" y="1981"/>
                </a:lnTo>
                <a:lnTo>
                  <a:pt x="31038" y="2076"/>
                </a:lnTo>
                <a:lnTo>
                  <a:pt x="31981" y="2170"/>
                </a:lnTo>
                <a:lnTo>
                  <a:pt x="33302" y="2170"/>
                </a:lnTo>
                <a:lnTo>
                  <a:pt x="34717" y="2076"/>
                </a:lnTo>
                <a:lnTo>
                  <a:pt x="37075" y="1887"/>
                </a:lnTo>
                <a:lnTo>
                  <a:pt x="37830" y="1793"/>
                </a:lnTo>
                <a:lnTo>
                  <a:pt x="37924" y="1698"/>
                </a:lnTo>
                <a:lnTo>
                  <a:pt x="38868" y="1604"/>
                </a:lnTo>
                <a:lnTo>
                  <a:pt x="38962" y="1510"/>
                </a:lnTo>
                <a:lnTo>
                  <a:pt x="38868" y="1510"/>
                </a:lnTo>
                <a:lnTo>
                  <a:pt x="38113" y="1415"/>
                </a:lnTo>
                <a:lnTo>
                  <a:pt x="40000" y="1510"/>
                </a:lnTo>
                <a:lnTo>
                  <a:pt x="38868" y="1604"/>
                </a:lnTo>
                <a:lnTo>
                  <a:pt x="40000" y="1541"/>
                </a:lnTo>
                <a:lnTo>
                  <a:pt x="40000" y="1541"/>
                </a:lnTo>
                <a:lnTo>
                  <a:pt x="40094" y="1510"/>
                </a:lnTo>
                <a:lnTo>
                  <a:pt x="40377" y="1510"/>
                </a:lnTo>
                <a:lnTo>
                  <a:pt x="40283" y="1525"/>
                </a:lnTo>
                <a:lnTo>
                  <a:pt x="40283" y="1525"/>
                </a:lnTo>
                <a:lnTo>
                  <a:pt x="40566" y="1510"/>
                </a:lnTo>
                <a:lnTo>
                  <a:pt x="41509" y="1604"/>
                </a:lnTo>
                <a:lnTo>
                  <a:pt x="44151" y="1415"/>
                </a:lnTo>
                <a:lnTo>
                  <a:pt x="45000" y="1321"/>
                </a:lnTo>
                <a:lnTo>
                  <a:pt x="44434" y="1321"/>
                </a:lnTo>
                <a:lnTo>
                  <a:pt x="45188" y="1132"/>
                </a:lnTo>
                <a:lnTo>
                  <a:pt x="45660" y="1227"/>
                </a:lnTo>
                <a:lnTo>
                  <a:pt x="45755" y="1227"/>
                </a:lnTo>
                <a:lnTo>
                  <a:pt x="45755" y="1321"/>
                </a:lnTo>
                <a:lnTo>
                  <a:pt x="45377" y="1321"/>
                </a:lnTo>
                <a:lnTo>
                  <a:pt x="46038" y="1415"/>
                </a:lnTo>
                <a:lnTo>
                  <a:pt x="46792" y="1321"/>
                </a:lnTo>
                <a:lnTo>
                  <a:pt x="46792" y="1227"/>
                </a:lnTo>
                <a:lnTo>
                  <a:pt x="46981" y="1321"/>
                </a:lnTo>
                <a:lnTo>
                  <a:pt x="47547" y="1321"/>
                </a:lnTo>
                <a:lnTo>
                  <a:pt x="47358" y="1510"/>
                </a:lnTo>
                <a:lnTo>
                  <a:pt x="46981" y="1510"/>
                </a:lnTo>
                <a:lnTo>
                  <a:pt x="46792" y="1415"/>
                </a:lnTo>
                <a:lnTo>
                  <a:pt x="43868" y="1698"/>
                </a:lnTo>
                <a:lnTo>
                  <a:pt x="45566" y="1698"/>
                </a:lnTo>
                <a:lnTo>
                  <a:pt x="47264" y="1604"/>
                </a:lnTo>
                <a:lnTo>
                  <a:pt x="50566" y="1321"/>
                </a:lnTo>
                <a:lnTo>
                  <a:pt x="52169" y="1227"/>
                </a:lnTo>
                <a:lnTo>
                  <a:pt x="55471" y="1227"/>
                </a:lnTo>
                <a:lnTo>
                  <a:pt x="57075" y="1415"/>
                </a:lnTo>
                <a:lnTo>
                  <a:pt x="56603" y="1321"/>
                </a:lnTo>
                <a:lnTo>
                  <a:pt x="56509" y="1227"/>
                </a:lnTo>
                <a:lnTo>
                  <a:pt x="57264" y="1132"/>
                </a:lnTo>
                <a:lnTo>
                  <a:pt x="58396" y="1227"/>
                </a:lnTo>
                <a:lnTo>
                  <a:pt x="58773" y="1227"/>
                </a:lnTo>
                <a:lnTo>
                  <a:pt x="58962" y="1321"/>
                </a:lnTo>
                <a:lnTo>
                  <a:pt x="59905" y="1321"/>
                </a:lnTo>
                <a:lnTo>
                  <a:pt x="61037" y="1510"/>
                </a:lnTo>
                <a:lnTo>
                  <a:pt x="61603" y="1698"/>
                </a:lnTo>
                <a:lnTo>
                  <a:pt x="62075" y="1887"/>
                </a:lnTo>
                <a:lnTo>
                  <a:pt x="62452" y="2076"/>
                </a:lnTo>
                <a:lnTo>
                  <a:pt x="62547" y="2359"/>
                </a:lnTo>
                <a:lnTo>
                  <a:pt x="62641" y="4528"/>
                </a:lnTo>
                <a:lnTo>
                  <a:pt x="62641" y="8113"/>
                </a:lnTo>
                <a:lnTo>
                  <a:pt x="62547" y="17547"/>
                </a:lnTo>
                <a:lnTo>
                  <a:pt x="62547" y="22547"/>
                </a:lnTo>
                <a:lnTo>
                  <a:pt x="62641" y="27075"/>
                </a:lnTo>
                <a:lnTo>
                  <a:pt x="62830" y="30849"/>
                </a:lnTo>
                <a:lnTo>
                  <a:pt x="62924" y="32169"/>
                </a:lnTo>
                <a:lnTo>
                  <a:pt x="63113" y="33207"/>
                </a:lnTo>
                <a:lnTo>
                  <a:pt x="63113" y="34528"/>
                </a:lnTo>
                <a:lnTo>
                  <a:pt x="63207" y="35943"/>
                </a:lnTo>
                <a:lnTo>
                  <a:pt x="63207" y="36886"/>
                </a:lnTo>
                <a:lnTo>
                  <a:pt x="63113" y="38396"/>
                </a:lnTo>
                <a:lnTo>
                  <a:pt x="62830" y="42358"/>
                </a:lnTo>
                <a:lnTo>
                  <a:pt x="62547" y="46509"/>
                </a:lnTo>
                <a:lnTo>
                  <a:pt x="62452" y="48207"/>
                </a:lnTo>
                <a:lnTo>
                  <a:pt x="62547" y="49527"/>
                </a:lnTo>
                <a:lnTo>
                  <a:pt x="62547" y="51131"/>
                </a:lnTo>
                <a:lnTo>
                  <a:pt x="62547" y="52735"/>
                </a:lnTo>
                <a:lnTo>
                  <a:pt x="62358" y="53584"/>
                </a:lnTo>
                <a:lnTo>
                  <a:pt x="62264" y="54339"/>
                </a:lnTo>
                <a:lnTo>
                  <a:pt x="61981" y="55093"/>
                </a:lnTo>
                <a:lnTo>
                  <a:pt x="61603" y="55754"/>
                </a:lnTo>
                <a:lnTo>
                  <a:pt x="61792" y="55754"/>
                </a:lnTo>
                <a:lnTo>
                  <a:pt x="61886" y="55565"/>
                </a:lnTo>
                <a:lnTo>
                  <a:pt x="62169" y="55376"/>
                </a:lnTo>
                <a:lnTo>
                  <a:pt x="62264" y="55565"/>
                </a:lnTo>
                <a:lnTo>
                  <a:pt x="62169" y="55754"/>
                </a:lnTo>
                <a:lnTo>
                  <a:pt x="61981" y="56225"/>
                </a:lnTo>
                <a:lnTo>
                  <a:pt x="61792" y="56037"/>
                </a:lnTo>
                <a:lnTo>
                  <a:pt x="61509" y="55754"/>
                </a:lnTo>
                <a:lnTo>
                  <a:pt x="61603" y="55942"/>
                </a:lnTo>
                <a:lnTo>
                  <a:pt x="61509" y="55942"/>
                </a:lnTo>
                <a:lnTo>
                  <a:pt x="61603" y="56037"/>
                </a:lnTo>
                <a:lnTo>
                  <a:pt x="60094" y="56320"/>
                </a:lnTo>
                <a:lnTo>
                  <a:pt x="58773" y="56414"/>
                </a:lnTo>
                <a:lnTo>
                  <a:pt x="57547" y="56508"/>
                </a:lnTo>
                <a:lnTo>
                  <a:pt x="56415" y="56508"/>
                </a:lnTo>
                <a:lnTo>
                  <a:pt x="56698" y="56320"/>
                </a:lnTo>
                <a:lnTo>
                  <a:pt x="56698" y="56320"/>
                </a:lnTo>
                <a:lnTo>
                  <a:pt x="56037" y="56508"/>
                </a:lnTo>
                <a:lnTo>
                  <a:pt x="54811" y="56886"/>
                </a:lnTo>
                <a:lnTo>
                  <a:pt x="53679" y="57074"/>
                </a:lnTo>
                <a:lnTo>
                  <a:pt x="53868" y="56791"/>
                </a:lnTo>
                <a:lnTo>
                  <a:pt x="54245" y="56697"/>
                </a:lnTo>
                <a:lnTo>
                  <a:pt x="53019" y="56886"/>
                </a:lnTo>
                <a:lnTo>
                  <a:pt x="51698" y="56980"/>
                </a:lnTo>
                <a:lnTo>
                  <a:pt x="50943" y="57074"/>
                </a:lnTo>
                <a:lnTo>
                  <a:pt x="51132" y="57169"/>
                </a:lnTo>
                <a:lnTo>
                  <a:pt x="48962" y="57452"/>
                </a:lnTo>
                <a:lnTo>
                  <a:pt x="48962" y="57357"/>
                </a:lnTo>
                <a:lnTo>
                  <a:pt x="48019" y="57452"/>
                </a:lnTo>
                <a:lnTo>
                  <a:pt x="47641" y="57452"/>
                </a:lnTo>
                <a:lnTo>
                  <a:pt x="46604" y="57546"/>
                </a:lnTo>
                <a:lnTo>
                  <a:pt x="44717" y="57546"/>
                </a:lnTo>
                <a:lnTo>
                  <a:pt x="44339" y="57452"/>
                </a:lnTo>
                <a:lnTo>
                  <a:pt x="45000" y="57263"/>
                </a:lnTo>
                <a:lnTo>
                  <a:pt x="40000" y="57829"/>
                </a:lnTo>
                <a:lnTo>
                  <a:pt x="38019" y="58206"/>
                </a:lnTo>
                <a:lnTo>
                  <a:pt x="37547" y="58018"/>
                </a:lnTo>
                <a:lnTo>
                  <a:pt x="37075" y="58018"/>
                </a:lnTo>
                <a:lnTo>
                  <a:pt x="36698" y="58112"/>
                </a:lnTo>
                <a:lnTo>
                  <a:pt x="36415" y="58301"/>
                </a:lnTo>
                <a:lnTo>
                  <a:pt x="36038" y="58301"/>
                </a:lnTo>
                <a:lnTo>
                  <a:pt x="36038" y="58395"/>
                </a:lnTo>
                <a:lnTo>
                  <a:pt x="36321" y="58395"/>
                </a:lnTo>
                <a:lnTo>
                  <a:pt x="36132" y="58678"/>
                </a:lnTo>
                <a:lnTo>
                  <a:pt x="37075" y="58678"/>
                </a:lnTo>
                <a:lnTo>
                  <a:pt x="37830" y="58584"/>
                </a:lnTo>
                <a:lnTo>
                  <a:pt x="38585" y="58489"/>
                </a:lnTo>
                <a:lnTo>
                  <a:pt x="39434" y="58489"/>
                </a:lnTo>
                <a:lnTo>
                  <a:pt x="38585" y="58867"/>
                </a:lnTo>
                <a:lnTo>
                  <a:pt x="37358" y="59244"/>
                </a:lnTo>
                <a:lnTo>
                  <a:pt x="36792" y="59339"/>
                </a:lnTo>
                <a:lnTo>
                  <a:pt x="36226" y="59339"/>
                </a:lnTo>
                <a:lnTo>
                  <a:pt x="35755" y="59244"/>
                </a:lnTo>
                <a:lnTo>
                  <a:pt x="35566" y="59056"/>
                </a:lnTo>
                <a:lnTo>
                  <a:pt x="35472" y="58867"/>
                </a:lnTo>
                <a:lnTo>
                  <a:pt x="36509" y="58772"/>
                </a:lnTo>
                <a:lnTo>
                  <a:pt x="35377" y="58678"/>
                </a:lnTo>
                <a:lnTo>
                  <a:pt x="34151" y="58772"/>
                </a:lnTo>
                <a:lnTo>
                  <a:pt x="34057" y="58772"/>
                </a:lnTo>
                <a:lnTo>
                  <a:pt x="33208" y="58961"/>
                </a:lnTo>
                <a:lnTo>
                  <a:pt x="32264" y="59056"/>
                </a:lnTo>
                <a:lnTo>
                  <a:pt x="32264" y="59056"/>
                </a:lnTo>
                <a:lnTo>
                  <a:pt x="33113" y="58867"/>
                </a:lnTo>
                <a:lnTo>
                  <a:pt x="31887" y="58489"/>
                </a:lnTo>
                <a:lnTo>
                  <a:pt x="31132" y="58395"/>
                </a:lnTo>
                <a:lnTo>
                  <a:pt x="31038" y="58301"/>
                </a:lnTo>
                <a:lnTo>
                  <a:pt x="31132" y="58301"/>
                </a:lnTo>
                <a:lnTo>
                  <a:pt x="31509" y="58206"/>
                </a:lnTo>
                <a:lnTo>
                  <a:pt x="30660" y="58206"/>
                </a:lnTo>
                <a:lnTo>
                  <a:pt x="30283" y="58301"/>
                </a:lnTo>
                <a:lnTo>
                  <a:pt x="29906" y="58489"/>
                </a:lnTo>
                <a:lnTo>
                  <a:pt x="29151" y="58678"/>
                </a:lnTo>
                <a:lnTo>
                  <a:pt x="29340" y="58584"/>
                </a:lnTo>
                <a:lnTo>
                  <a:pt x="29434" y="58395"/>
                </a:lnTo>
                <a:lnTo>
                  <a:pt x="29434" y="58395"/>
                </a:lnTo>
                <a:lnTo>
                  <a:pt x="28585" y="58489"/>
                </a:lnTo>
                <a:lnTo>
                  <a:pt x="28491" y="58584"/>
                </a:lnTo>
                <a:lnTo>
                  <a:pt x="28396" y="58678"/>
                </a:lnTo>
                <a:lnTo>
                  <a:pt x="27736" y="58867"/>
                </a:lnTo>
                <a:lnTo>
                  <a:pt x="25660" y="59150"/>
                </a:lnTo>
                <a:lnTo>
                  <a:pt x="22170" y="59622"/>
                </a:lnTo>
                <a:lnTo>
                  <a:pt x="22359" y="59527"/>
                </a:lnTo>
                <a:lnTo>
                  <a:pt x="22359" y="59433"/>
                </a:lnTo>
                <a:lnTo>
                  <a:pt x="22264" y="59433"/>
                </a:lnTo>
                <a:lnTo>
                  <a:pt x="22453" y="59244"/>
                </a:lnTo>
                <a:lnTo>
                  <a:pt x="22453" y="59056"/>
                </a:lnTo>
                <a:lnTo>
                  <a:pt x="21132" y="59339"/>
                </a:lnTo>
                <a:lnTo>
                  <a:pt x="19246" y="59716"/>
                </a:lnTo>
                <a:lnTo>
                  <a:pt x="18208" y="59810"/>
                </a:lnTo>
                <a:lnTo>
                  <a:pt x="17264" y="59905"/>
                </a:lnTo>
                <a:lnTo>
                  <a:pt x="16415" y="59905"/>
                </a:lnTo>
                <a:lnTo>
                  <a:pt x="15849" y="59810"/>
                </a:lnTo>
                <a:lnTo>
                  <a:pt x="14246" y="59810"/>
                </a:lnTo>
                <a:lnTo>
                  <a:pt x="11981" y="59999"/>
                </a:lnTo>
                <a:lnTo>
                  <a:pt x="11981" y="59999"/>
                </a:lnTo>
                <a:lnTo>
                  <a:pt x="12359" y="59905"/>
                </a:lnTo>
                <a:lnTo>
                  <a:pt x="12736" y="59716"/>
                </a:lnTo>
                <a:lnTo>
                  <a:pt x="11415" y="59905"/>
                </a:lnTo>
                <a:lnTo>
                  <a:pt x="10000" y="60093"/>
                </a:lnTo>
                <a:lnTo>
                  <a:pt x="7076" y="60188"/>
                </a:lnTo>
                <a:lnTo>
                  <a:pt x="4151" y="60376"/>
                </a:lnTo>
                <a:lnTo>
                  <a:pt x="2831" y="60471"/>
                </a:lnTo>
                <a:lnTo>
                  <a:pt x="1604" y="60659"/>
                </a:lnTo>
                <a:lnTo>
                  <a:pt x="1227" y="59244"/>
                </a:lnTo>
                <a:lnTo>
                  <a:pt x="1038" y="57735"/>
                </a:lnTo>
                <a:lnTo>
                  <a:pt x="850" y="56131"/>
                </a:lnTo>
                <a:lnTo>
                  <a:pt x="755" y="54433"/>
                </a:lnTo>
                <a:lnTo>
                  <a:pt x="755" y="52735"/>
                </a:lnTo>
                <a:lnTo>
                  <a:pt x="755" y="50942"/>
                </a:lnTo>
                <a:lnTo>
                  <a:pt x="1038" y="47263"/>
                </a:lnTo>
                <a:lnTo>
                  <a:pt x="1321" y="43678"/>
                </a:lnTo>
                <a:lnTo>
                  <a:pt x="1699" y="39999"/>
                </a:lnTo>
                <a:lnTo>
                  <a:pt x="2453" y="33301"/>
                </a:lnTo>
                <a:lnTo>
                  <a:pt x="2548" y="33962"/>
                </a:lnTo>
                <a:lnTo>
                  <a:pt x="2642" y="34622"/>
                </a:lnTo>
                <a:lnTo>
                  <a:pt x="2642" y="33018"/>
                </a:lnTo>
                <a:lnTo>
                  <a:pt x="2551" y="32287"/>
                </a:lnTo>
                <a:lnTo>
                  <a:pt x="2642" y="30000"/>
                </a:lnTo>
                <a:lnTo>
                  <a:pt x="2453" y="30377"/>
                </a:lnTo>
                <a:lnTo>
                  <a:pt x="2453" y="29245"/>
                </a:lnTo>
                <a:lnTo>
                  <a:pt x="2453" y="27830"/>
                </a:lnTo>
                <a:lnTo>
                  <a:pt x="2642" y="28301"/>
                </a:lnTo>
                <a:lnTo>
                  <a:pt x="2736" y="28018"/>
                </a:lnTo>
                <a:lnTo>
                  <a:pt x="2831" y="28018"/>
                </a:lnTo>
                <a:lnTo>
                  <a:pt x="2925" y="28207"/>
                </a:lnTo>
                <a:lnTo>
                  <a:pt x="3019" y="26415"/>
                </a:lnTo>
                <a:lnTo>
                  <a:pt x="3019" y="24811"/>
                </a:lnTo>
                <a:lnTo>
                  <a:pt x="3019" y="23113"/>
                </a:lnTo>
                <a:lnTo>
                  <a:pt x="3019" y="22170"/>
                </a:lnTo>
                <a:lnTo>
                  <a:pt x="3208" y="21320"/>
                </a:lnTo>
                <a:lnTo>
                  <a:pt x="3302" y="19528"/>
                </a:lnTo>
                <a:lnTo>
                  <a:pt x="3302" y="17641"/>
                </a:lnTo>
                <a:lnTo>
                  <a:pt x="3302" y="16887"/>
                </a:lnTo>
                <a:lnTo>
                  <a:pt x="3208" y="16321"/>
                </a:lnTo>
                <a:lnTo>
                  <a:pt x="3397" y="16415"/>
                </a:lnTo>
                <a:lnTo>
                  <a:pt x="3585" y="11981"/>
                </a:lnTo>
                <a:lnTo>
                  <a:pt x="3680" y="11415"/>
                </a:lnTo>
                <a:lnTo>
                  <a:pt x="3680" y="11698"/>
                </a:lnTo>
                <a:lnTo>
                  <a:pt x="3774" y="11132"/>
                </a:lnTo>
                <a:lnTo>
                  <a:pt x="3868" y="10660"/>
                </a:lnTo>
                <a:lnTo>
                  <a:pt x="3774" y="10094"/>
                </a:lnTo>
                <a:lnTo>
                  <a:pt x="3680" y="9623"/>
                </a:lnTo>
                <a:lnTo>
                  <a:pt x="3774" y="9434"/>
                </a:lnTo>
                <a:lnTo>
                  <a:pt x="3868" y="9245"/>
                </a:lnTo>
                <a:lnTo>
                  <a:pt x="4057" y="8491"/>
                </a:lnTo>
                <a:lnTo>
                  <a:pt x="4340" y="6321"/>
                </a:lnTo>
                <a:lnTo>
                  <a:pt x="4623" y="2264"/>
                </a:lnTo>
                <a:lnTo>
                  <a:pt x="3491" y="7170"/>
                </a:lnTo>
                <a:lnTo>
                  <a:pt x="2925" y="9906"/>
                </a:lnTo>
                <a:lnTo>
                  <a:pt x="2359" y="12736"/>
                </a:lnTo>
                <a:lnTo>
                  <a:pt x="1982" y="15377"/>
                </a:lnTo>
                <a:lnTo>
                  <a:pt x="1699" y="17830"/>
                </a:lnTo>
                <a:lnTo>
                  <a:pt x="1510" y="19905"/>
                </a:lnTo>
                <a:lnTo>
                  <a:pt x="1604" y="20754"/>
                </a:lnTo>
                <a:lnTo>
                  <a:pt x="1699" y="21509"/>
                </a:lnTo>
                <a:lnTo>
                  <a:pt x="1321" y="22453"/>
                </a:lnTo>
                <a:lnTo>
                  <a:pt x="1133" y="23585"/>
                </a:lnTo>
                <a:lnTo>
                  <a:pt x="1038" y="24905"/>
                </a:lnTo>
                <a:lnTo>
                  <a:pt x="1038" y="26226"/>
                </a:lnTo>
                <a:lnTo>
                  <a:pt x="1038" y="28962"/>
                </a:lnTo>
                <a:lnTo>
                  <a:pt x="1038" y="31415"/>
                </a:lnTo>
                <a:lnTo>
                  <a:pt x="661" y="40188"/>
                </a:lnTo>
                <a:lnTo>
                  <a:pt x="472" y="44999"/>
                </a:lnTo>
                <a:lnTo>
                  <a:pt x="378" y="49622"/>
                </a:lnTo>
                <a:lnTo>
                  <a:pt x="472" y="51603"/>
                </a:lnTo>
                <a:lnTo>
                  <a:pt x="378" y="53961"/>
                </a:lnTo>
                <a:lnTo>
                  <a:pt x="189" y="53301"/>
                </a:lnTo>
                <a:lnTo>
                  <a:pt x="95" y="52641"/>
                </a:lnTo>
                <a:lnTo>
                  <a:pt x="189" y="53867"/>
                </a:lnTo>
                <a:lnTo>
                  <a:pt x="189" y="55093"/>
                </a:lnTo>
                <a:lnTo>
                  <a:pt x="378" y="55188"/>
                </a:lnTo>
                <a:lnTo>
                  <a:pt x="284" y="56508"/>
                </a:lnTo>
                <a:lnTo>
                  <a:pt x="95" y="54905"/>
                </a:lnTo>
                <a:lnTo>
                  <a:pt x="1" y="58489"/>
                </a:lnTo>
                <a:lnTo>
                  <a:pt x="1" y="62357"/>
                </a:lnTo>
                <a:lnTo>
                  <a:pt x="6038" y="61886"/>
                </a:lnTo>
                <a:lnTo>
                  <a:pt x="8963" y="61697"/>
                </a:lnTo>
                <a:lnTo>
                  <a:pt x="11698" y="61603"/>
                </a:lnTo>
                <a:lnTo>
                  <a:pt x="11698" y="61414"/>
                </a:lnTo>
                <a:lnTo>
                  <a:pt x="11887" y="61225"/>
                </a:lnTo>
                <a:lnTo>
                  <a:pt x="12264" y="61225"/>
                </a:lnTo>
                <a:lnTo>
                  <a:pt x="12548" y="61320"/>
                </a:lnTo>
                <a:lnTo>
                  <a:pt x="12736" y="61414"/>
                </a:lnTo>
                <a:lnTo>
                  <a:pt x="12642" y="61320"/>
                </a:lnTo>
                <a:lnTo>
                  <a:pt x="13302" y="61508"/>
                </a:lnTo>
                <a:lnTo>
                  <a:pt x="13302" y="61508"/>
                </a:lnTo>
                <a:lnTo>
                  <a:pt x="12736" y="61414"/>
                </a:lnTo>
                <a:lnTo>
                  <a:pt x="13019" y="61508"/>
                </a:lnTo>
                <a:lnTo>
                  <a:pt x="12736" y="61603"/>
                </a:lnTo>
                <a:lnTo>
                  <a:pt x="12831" y="61697"/>
                </a:lnTo>
                <a:lnTo>
                  <a:pt x="14246" y="61508"/>
                </a:lnTo>
                <a:lnTo>
                  <a:pt x="13491" y="61508"/>
                </a:lnTo>
                <a:lnTo>
                  <a:pt x="14717" y="61225"/>
                </a:lnTo>
                <a:lnTo>
                  <a:pt x="16038" y="61131"/>
                </a:lnTo>
                <a:lnTo>
                  <a:pt x="18962" y="61131"/>
                </a:lnTo>
                <a:lnTo>
                  <a:pt x="19151" y="61225"/>
                </a:lnTo>
                <a:lnTo>
                  <a:pt x="19623" y="61320"/>
                </a:lnTo>
                <a:lnTo>
                  <a:pt x="21227" y="61320"/>
                </a:lnTo>
                <a:lnTo>
                  <a:pt x="23302" y="61225"/>
                </a:lnTo>
                <a:lnTo>
                  <a:pt x="24245" y="61131"/>
                </a:lnTo>
                <a:lnTo>
                  <a:pt x="25094" y="60942"/>
                </a:lnTo>
                <a:lnTo>
                  <a:pt x="28868" y="60848"/>
                </a:lnTo>
                <a:lnTo>
                  <a:pt x="32642" y="60659"/>
                </a:lnTo>
                <a:lnTo>
                  <a:pt x="36415" y="60376"/>
                </a:lnTo>
                <a:lnTo>
                  <a:pt x="40283" y="60093"/>
                </a:lnTo>
                <a:lnTo>
                  <a:pt x="47830" y="59339"/>
                </a:lnTo>
                <a:lnTo>
                  <a:pt x="55377" y="58678"/>
                </a:lnTo>
                <a:lnTo>
                  <a:pt x="61037" y="58678"/>
                </a:lnTo>
                <a:lnTo>
                  <a:pt x="62264" y="58584"/>
                </a:lnTo>
                <a:lnTo>
                  <a:pt x="63207" y="58395"/>
                </a:lnTo>
                <a:lnTo>
                  <a:pt x="63490" y="58206"/>
                </a:lnTo>
                <a:lnTo>
                  <a:pt x="63773" y="58018"/>
                </a:lnTo>
                <a:lnTo>
                  <a:pt x="63962" y="57735"/>
                </a:lnTo>
                <a:lnTo>
                  <a:pt x="64150" y="57357"/>
                </a:lnTo>
                <a:lnTo>
                  <a:pt x="64339" y="56225"/>
                </a:lnTo>
                <a:lnTo>
                  <a:pt x="64528" y="54716"/>
                </a:lnTo>
                <a:lnTo>
                  <a:pt x="64528" y="53018"/>
                </a:lnTo>
                <a:lnTo>
                  <a:pt x="64622" y="49810"/>
                </a:lnTo>
                <a:lnTo>
                  <a:pt x="64622" y="47546"/>
                </a:lnTo>
                <a:lnTo>
                  <a:pt x="64905" y="40848"/>
                </a:lnTo>
                <a:lnTo>
                  <a:pt x="64999" y="36320"/>
                </a:lnTo>
                <a:lnTo>
                  <a:pt x="65094" y="33301"/>
                </a:lnTo>
                <a:lnTo>
                  <a:pt x="65188" y="33396"/>
                </a:lnTo>
                <a:lnTo>
                  <a:pt x="65188" y="31603"/>
                </a:lnTo>
                <a:lnTo>
                  <a:pt x="65188" y="29811"/>
                </a:lnTo>
                <a:lnTo>
                  <a:pt x="65094" y="30660"/>
                </a:lnTo>
                <a:lnTo>
                  <a:pt x="64905" y="28301"/>
                </a:lnTo>
                <a:lnTo>
                  <a:pt x="64811" y="25849"/>
                </a:lnTo>
                <a:lnTo>
                  <a:pt x="64716" y="23302"/>
                </a:lnTo>
                <a:lnTo>
                  <a:pt x="64622" y="20849"/>
                </a:lnTo>
                <a:lnTo>
                  <a:pt x="64811" y="22075"/>
                </a:lnTo>
                <a:lnTo>
                  <a:pt x="64811" y="20754"/>
                </a:lnTo>
                <a:lnTo>
                  <a:pt x="64811" y="18962"/>
                </a:lnTo>
                <a:lnTo>
                  <a:pt x="64811" y="18868"/>
                </a:lnTo>
                <a:lnTo>
                  <a:pt x="64716" y="17358"/>
                </a:lnTo>
                <a:lnTo>
                  <a:pt x="64811" y="18113"/>
                </a:lnTo>
                <a:lnTo>
                  <a:pt x="64999" y="16981"/>
                </a:lnTo>
                <a:lnTo>
                  <a:pt x="64905" y="15755"/>
                </a:lnTo>
                <a:lnTo>
                  <a:pt x="64811" y="14528"/>
                </a:lnTo>
                <a:lnTo>
                  <a:pt x="64716" y="13396"/>
                </a:lnTo>
                <a:lnTo>
                  <a:pt x="64622" y="13679"/>
                </a:lnTo>
                <a:lnTo>
                  <a:pt x="64551" y="13679"/>
                </a:lnTo>
                <a:lnTo>
                  <a:pt x="64622" y="13962"/>
                </a:lnTo>
                <a:lnTo>
                  <a:pt x="64716" y="15000"/>
                </a:lnTo>
                <a:lnTo>
                  <a:pt x="64528" y="14623"/>
                </a:lnTo>
                <a:lnTo>
                  <a:pt x="64528" y="15094"/>
                </a:lnTo>
                <a:lnTo>
                  <a:pt x="64339" y="12736"/>
                </a:lnTo>
                <a:lnTo>
                  <a:pt x="64150" y="11698"/>
                </a:lnTo>
                <a:lnTo>
                  <a:pt x="64056" y="11604"/>
                </a:lnTo>
                <a:lnTo>
                  <a:pt x="64056" y="11226"/>
                </a:lnTo>
                <a:lnTo>
                  <a:pt x="64245" y="10566"/>
                </a:lnTo>
                <a:lnTo>
                  <a:pt x="64245" y="9811"/>
                </a:lnTo>
                <a:lnTo>
                  <a:pt x="64245" y="9560"/>
                </a:lnTo>
                <a:lnTo>
                  <a:pt x="64433" y="10189"/>
                </a:lnTo>
                <a:lnTo>
                  <a:pt x="64622" y="11604"/>
                </a:lnTo>
                <a:lnTo>
                  <a:pt x="64811" y="13019"/>
                </a:lnTo>
                <a:lnTo>
                  <a:pt x="64905" y="14151"/>
                </a:lnTo>
                <a:lnTo>
                  <a:pt x="64905" y="12830"/>
                </a:lnTo>
                <a:lnTo>
                  <a:pt x="64811" y="11698"/>
                </a:lnTo>
                <a:lnTo>
                  <a:pt x="64528" y="9340"/>
                </a:lnTo>
                <a:lnTo>
                  <a:pt x="64433" y="9528"/>
                </a:lnTo>
                <a:lnTo>
                  <a:pt x="64433" y="9340"/>
                </a:lnTo>
                <a:lnTo>
                  <a:pt x="64245" y="8585"/>
                </a:lnTo>
                <a:lnTo>
                  <a:pt x="64150" y="7264"/>
                </a:lnTo>
                <a:lnTo>
                  <a:pt x="64056" y="9434"/>
                </a:lnTo>
                <a:lnTo>
                  <a:pt x="63773" y="8868"/>
                </a:lnTo>
                <a:lnTo>
                  <a:pt x="63679" y="7925"/>
                </a:lnTo>
                <a:lnTo>
                  <a:pt x="63584" y="6792"/>
                </a:lnTo>
                <a:lnTo>
                  <a:pt x="63490" y="5566"/>
                </a:lnTo>
                <a:lnTo>
                  <a:pt x="63490" y="1227"/>
                </a:lnTo>
                <a:lnTo>
                  <a:pt x="63490" y="661"/>
                </a:lnTo>
                <a:lnTo>
                  <a:pt x="63396" y="566"/>
                </a:lnTo>
                <a:lnTo>
                  <a:pt x="63207" y="378"/>
                </a:lnTo>
                <a:lnTo>
                  <a:pt x="62641" y="189"/>
                </a:lnTo>
                <a:lnTo>
                  <a:pt x="61792" y="95"/>
                </a:lnTo>
                <a:lnTo>
                  <a:pt x="60849" y="0"/>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35" name="Shape 72">
            <a:extLst>
              <a:ext uri="{FF2B5EF4-FFF2-40B4-BE49-F238E27FC236}">
                <a16:creationId xmlns:a16="http://schemas.microsoft.com/office/drawing/2014/main" id="{E1D85A0B-F31F-4770-B8C5-7F8038D43AE1}"/>
              </a:ext>
            </a:extLst>
          </p:cNvPr>
          <p:cNvSpPr/>
          <p:nvPr/>
        </p:nvSpPr>
        <p:spPr>
          <a:xfrm>
            <a:off x="-118043" y="4469522"/>
            <a:ext cx="5685758" cy="1670087"/>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9DF5E77B-96D8-4472-8BDE-0A3918D704EF}"/>
                  </a:ext>
                </a:extLst>
              </p:cNvPr>
              <p:cNvSpPr/>
              <p:nvPr/>
            </p:nvSpPr>
            <p:spPr>
              <a:xfrm>
                <a:off x="35507" y="6042966"/>
                <a:ext cx="4920123" cy="906530"/>
              </a:xfrm>
              <a:prstGeom prst="rect">
                <a:avLst/>
              </a:prstGeom>
            </p:spPr>
            <p:txBody>
              <a:bodyPr wrap="square">
                <a:spAutoFit/>
              </a:bodyPr>
              <a:lstStyle/>
              <a:p>
                <a14:m>
                  <m:oMath xmlns:m="http://schemas.openxmlformats.org/officeDocument/2006/math">
                    <m:rad>
                      <m:radPr>
                        <m:degHide m:val="on"/>
                        <m:ctrlPr>
                          <a:rPr lang="en-US" sz="2600" i="1" kern="0" dirty="0" smtClean="0">
                            <a:solidFill>
                              <a:schemeClr val="tx1"/>
                            </a:solidFill>
                            <a:latin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Walter Turncoat" panose="020B0604020202020204" charset="0"/>
                                <a:sym typeface="Arial"/>
                              </a:rPr>
                            </m:ctrlPr>
                          </m:fPr>
                          <m:num>
                            <m:d>
                              <m:dPr>
                                <m:ctrlPr>
                                  <a:rPr lang="en-US" sz="2600" i="1" kern="0" dirty="0">
                                    <a:solidFill>
                                      <a:schemeClr val="tx1"/>
                                    </a:solidFill>
                                    <a:latin typeface="Cambria Math" panose="02040503050406030204" pitchFamily="18" charset="0"/>
                                    <a:ea typeface="Walter Turncoat" panose="020B0604020202020204" charset="0"/>
                                    <a:sym typeface="Arial"/>
                                  </a:rPr>
                                </m:ctrlPr>
                              </m:dPr>
                              <m:e>
                                <m:r>
                                  <a:rPr lang="en-US" sz="2600" i="1" kern="0" dirty="0">
                                    <a:solidFill>
                                      <a:schemeClr val="tx1"/>
                                    </a:solidFill>
                                    <a:latin typeface="Cambria Math" panose="02040503050406030204" pitchFamily="18" charset="0"/>
                                    <a:ea typeface="Cambria Math" panose="02040503050406030204" pitchFamily="18" charset="0"/>
                                    <a:sym typeface="Arial"/>
                                  </a:rPr>
                                  <m:t>10−1</m:t>
                                </m:r>
                              </m:e>
                            </m:d>
                            <m:r>
                              <a:rPr lang="en-US" sz="2600" i="1" kern="0" dirty="0">
                                <a:solidFill>
                                  <a:schemeClr val="tx1"/>
                                </a:solidFill>
                                <a:latin typeface="Cambria Math" panose="02040503050406030204" pitchFamily="18" charset="0"/>
                                <a:ea typeface="Cambria Math" panose="02040503050406030204" pitchFamily="18" charset="0"/>
                                <a:sym typeface="Arial"/>
                              </a:rPr>
                              <m:t>527+</m:t>
                            </m:r>
                            <m:d>
                              <m:dPr>
                                <m:ctrlPr>
                                  <a:rPr lang="en-US" sz="2600" i="1" kern="0" dirty="0">
                                    <a:solidFill>
                                      <a:schemeClr val="tx1"/>
                                    </a:solidFill>
                                    <a:latin typeface="Cambria Math" panose="02040503050406030204" pitchFamily="18" charset="0"/>
                                    <a:ea typeface="Cambria Math" panose="02040503050406030204" pitchFamily="18" charset="0"/>
                                    <a:sym typeface="Arial"/>
                                  </a:rPr>
                                </m:ctrlPr>
                              </m:dPr>
                              <m:e>
                                <m:r>
                                  <a:rPr lang="en-US" sz="2600" i="1" kern="0" dirty="0">
                                    <a:solidFill>
                                      <a:schemeClr val="tx1"/>
                                    </a:solidFill>
                                    <a:latin typeface="Cambria Math" panose="02040503050406030204" pitchFamily="18" charset="0"/>
                                    <a:ea typeface="Cambria Math" panose="02040503050406030204" pitchFamily="18" charset="0"/>
                                    <a:sym typeface="Arial"/>
                                  </a:rPr>
                                  <m:t>10−1</m:t>
                                </m:r>
                              </m:e>
                            </m:d>
                            <m:r>
                              <a:rPr lang="en-US" sz="2600" i="1" kern="0" dirty="0">
                                <a:solidFill>
                                  <a:schemeClr val="tx1"/>
                                </a:solidFill>
                                <a:latin typeface="Cambria Math" panose="02040503050406030204" pitchFamily="18" charset="0"/>
                                <a:ea typeface="Cambria Math" panose="02040503050406030204" pitchFamily="18" charset="0"/>
                                <a:sym typeface="Arial"/>
                              </a:rPr>
                              <m:t>821.82 </m:t>
                            </m:r>
                          </m:num>
                          <m:den>
                            <m:r>
                              <a:rPr lang="en-US" sz="2600" i="1" kern="0" dirty="0">
                                <a:solidFill>
                                  <a:schemeClr val="tx1"/>
                                </a:solidFill>
                                <a:latin typeface="Cambria Math" panose="02040503050406030204" pitchFamily="18" charset="0"/>
                                <a:ea typeface="Cambria Math" panose="02040503050406030204" pitchFamily="18" charset="0"/>
                                <a:sym typeface="Arial"/>
                              </a:rPr>
                              <m:t>10+10−2</m:t>
                            </m:r>
                          </m:den>
                        </m:f>
                      </m:e>
                    </m:rad>
                  </m:oMath>
                </a14:m>
                <a:r>
                  <a:rPr lang="en-US" sz="2600" kern="0" dirty="0">
                    <a:solidFill>
                      <a:schemeClr val="tx1"/>
                    </a:solidFill>
                    <a:latin typeface="Garamond" panose="02020404030301010803" pitchFamily="18" charset="0"/>
                    <a:ea typeface="Walter Turncoat" panose="020B0604020202020204" charset="0"/>
                    <a:cs typeface="Arial"/>
                    <a:sym typeface="Arial"/>
                  </a:rPr>
                  <a:t>=25.96</a:t>
                </a:r>
                <a:r>
                  <a:rPr lang="en-US" sz="2600" kern="0" dirty="0">
                    <a:solidFill>
                      <a:srgbClr val="FFFFFF"/>
                    </a:solidFill>
                    <a:latin typeface="Garamond" panose="02020404030301010803" pitchFamily="18" charset="0"/>
                    <a:ea typeface="Walter Turncoat" panose="020B0604020202020204" charset="0"/>
                    <a:cs typeface="Arial"/>
                    <a:sym typeface="Arial"/>
                  </a:rPr>
                  <a:t> </a:t>
                </a:r>
              </a:p>
            </p:txBody>
          </p:sp>
        </mc:Choice>
        <mc:Fallback xmlns="">
          <p:sp>
            <p:nvSpPr>
              <p:cNvPr id="39" name="Rectangle 38">
                <a:extLst>
                  <a:ext uri="{FF2B5EF4-FFF2-40B4-BE49-F238E27FC236}">
                    <a16:creationId xmlns:a16="http://schemas.microsoft.com/office/drawing/2014/main" id="{9DF5E77B-96D8-4472-8BDE-0A3918D704EF}"/>
                  </a:ext>
                </a:extLst>
              </p:cNvPr>
              <p:cNvSpPr>
                <a:spLocks noRot="1" noChangeAspect="1" noMove="1" noResize="1" noEditPoints="1" noAdjustHandles="1" noChangeArrowheads="1" noChangeShapeType="1" noTextEdit="1"/>
              </p:cNvSpPr>
              <p:nvPr/>
            </p:nvSpPr>
            <p:spPr>
              <a:xfrm>
                <a:off x="35507" y="6042966"/>
                <a:ext cx="4920123" cy="906530"/>
              </a:xfrm>
              <a:prstGeom prst="rect">
                <a:avLst/>
              </a:prstGeom>
              <a:blipFill>
                <a:blip r:embed="rId5"/>
                <a:stretch>
                  <a:fillRect/>
                </a:stretch>
              </a:blipFill>
            </p:spPr>
            <p:txBody>
              <a:bodyPr/>
              <a:lstStyle/>
              <a:p>
                <a:r>
                  <a:rPr lang="en-US">
                    <a:noFill/>
                  </a:rPr>
                  <a:t> </a:t>
                </a:r>
              </a:p>
            </p:txBody>
          </p:sp>
        </mc:Fallback>
      </mc:AlternateContent>
      <p:sp>
        <p:nvSpPr>
          <p:cNvPr id="28" name="Shape 72">
            <a:extLst>
              <a:ext uri="{FF2B5EF4-FFF2-40B4-BE49-F238E27FC236}">
                <a16:creationId xmlns:a16="http://schemas.microsoft.com/office/drawing/2014/main" id="{BA358176-D53A-451D-B725-19D1AA2CF956}"/>
              </a:ext>
            </a:extLst>
          </p:cNvPr>
          <p:cNvSpPr/>
          <p:nvPr/>
        </p:nvSpPr>
        <p:spPr>
          <a:xfrm>
            <a:off x="7390" y="1276101"/>
            <a:ext cx="4188158" cy="2137802"/>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lIns="91425" tIns="91425" rIns="91425" bIns="91425" anchor="ctr" anchorCtr="0">
            <a:noAutofit/>
          </a:bodyPr>
          <a:lstStyle/>
          <a:p>
            <a:endParaRPr sz="2600" kern="0" dirty="0">
              <a:solidFill>
                <a:srgbClr val="000000"/>
              </a:solidFill>
              <a:latin typeface="Arial"/>
              <a:cs typeface="Arial"/>
              <a:sym typeface="Arial"/>
            </a:endParaRPr>
          </a:p>
        </p:txBody>
      </p:sp>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3C1CB857-2C99-40FA-AC0C-C6BA58E267F3}"/>
                  </a:ext>
                </a:extLst>
              </p:cNvPr>
              <p:cNvSpPr/>
              <p:nvPr/>
            </p:nvSpPr>
            <p:spPr>
              <a:xfrm>
                <a:off x="6172227" y="3111182"/>
                <a:ext cx="3876130" cy="906530"/>
              </a:xfrm>
              <a:prstGeom prst="rect">
                <a:avLst/>
              </a:prstGeom>
            </p:spPr>
            <p:txBody>
              <a:bodyPr wrap="square">
                <a:spAutoFit/>
              </a:bodyPr>
              <a:lstStyle/>
              <a:p>
                <a:r>
                  <a:rPr lang="en-US" sz="2600" kern="0" dirty="0">
                    <a:solidFill>
                      <a:schemeClr val="tx1"/>
                    </a:solidFill>
                    <a:latin typeface="Garamond" panose="02020404030301010803" pitchFamily="18" charset="0"/>
                    <a:ea typeface="Walter Turncoat" panose="020B0604020202020204" charset="0"/>
                    <a:cs typeface="Arial"/>
                    <a:sym typeface="Arial"/>
                  </a:rPr>
                  <a:t>2</a:t>
                </a:r>
                <a14:m>
                  <m:oMath xmlns:m="http://schemas.openxmlformats.org/officeDocument/2006/math">
                    <m:r>
                      <a:rPr lang="en-US" sz="2600" b="0" i="0" kern="0" dirty="0" smtClean="0">
                        <a:solidFill>
                          <a:schemeClr val="tx1"/>
                        </a:solidFill>
                        <a:latin typeface="Cambria Math" panose="02040503050406030204" pitchFamily="18" charset="0"/>
                        <a:ea typeface="Cambria Math" panose="02040503050406030204" pitchFamily="18" charset="0"/>
                        <a:sym typeface="Arial"/>
                      </a:rPr>
                      <m:t>5.96</m:t>
                    </m:r>
                    <m:rad>
                      <m:radPr>
                        <m:degHide m:val="on"/>
                        <m:ctrlPr>
                          <a:rPr lang="en-US" sz="2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r>
                              <a:rPr lang="en-US" sz="2600" i="1" kern="0" dirty="0">
                                <a:solidFill>
                                  <a:schemeClr val="tx1"/>
                                </a:solidFill>
                                <a:latin typeface="Cambria Math" panose="02040503050406030204" pitchFamily="18" charset="0"/>
                                <a:ea typeface="Cambria Math" panose="02040503050406030204" pitchFamily="18" charset="0"/>
                                <a:sym typeface="Arial"/>
                              </a:rPr>
                              <m:t>10</m:t>
                            </m:r>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r>
                              <a:rPr lang="en-US" sz="2600" i="1" kern="0" dirty="0">
                                <a:solidFill>
                                  <a:schemeClr val="tx1"/>
                                </a:solidFill>
                                <a:latin typeface="Cambria Math" panose="02040503050406030204" pitchFamily="18" charset="0"/>
                                <a:ea typeface="Cambria Math" panose="02040503050406030204" pitchFamily="18" charset="0"/>
                                <a:sym typeface="Arial"/>
                              </a:rPr>
                              <m:t>1</m:t>
                            </m:r>
                          </m:num>
                          <m:den>
                            <m:r>
                              <a:rPr lang="en-US" sz="2600" i="1" kern="0" dirty="0">
                                <a:solidFill>
                                  <a:schemeClr val="tx1"/>
                                </a:solidFill>
                                <a:latin typeface="Cambria Math" panose="02040503050406030204" pitchFamily="18" charset="0"/>
                                <a:ea typeface="Cambria Math" panose="02040503050406030204" pitchFamily="18" charset="0"/>
                                <a:sym typeface="Arial"/>
                              </a:rPr>
                              <m:t>10</m:t>
                            </m:r>
                          </m:den>
                        </m:f>
                      </m:e>
                    </m:rad>
                    <m:r>
                      <a:rPr lang="en-US" sz="2600" i="1" kern="0" dirty="0">
                        <a:solidFill>
                          <a:schemeClr val="tx1"/>
                        </a:solidFill>
                        <a:latin typeface="Cambria Math" panose="02040503050406030204" pitchFamily="18" charset="0"/>
                        <a:ea typeface="Cambria Math" panose="02040503050406030204" pitchFamily="18" charset="0"/>
                        <a:sym typeface="Arial"/>
                      </a:rPr>
                      <m:t>=11.61</m:t>
                    </m:r>
                  </m:oMath>
                </a14:m>
                <a:r>
                  <a:rPr lang="en-US" sz="2600" kern="0" dirty="0">
                    <a:solidFill>
                      <a:srgbClr val="FFFFFF"/>
                    </a:solidFill>
                    <a:latin typeface="Garamond" panose="02020404030301010803" pitchFamily="18" charset="0"/>
                    <a:ea typeface="Walter Turncoat" panose="020B0604020202020204" charset="0"/>
                    <a:cs typeface="Arial"/>
                    <a:sym typeface="Arial"/>
                  </a:rPr>
                  <a:t> </a:t>
                </a:r>
              </a:p>
            </p:txBody>
          </p:sp>
        </mc:Choice>
        <mc:Fallback xmlns="">
          <p:sp>
            <p:nvSpPr>
              <p:cNvPr id="40" name="Rectangle 39">
                <a:extLst>
                  <a:ext uri="{FF2B5EF4-FFF2-40B4-BE49-F238E27FC236}">
                    <a16:creationId xmlns:a16="http://schemas.microsoft.com/office/drawing/2014/main" id="{3C1CB857-2C99-40FA-AC0C-C6BA58E267F3}"/>
                  </a:ext>
                </a:extLst>
              </p:cNvPr>
              <p:cNvSpPr>
                <a:spLocks noRot="1" noChangeAspect="1" noMove="1" noResize="1" noEditPoints="1" noAdjustHandles="1" noChangeArrowheads="1" noChangeShapeType="1" noTextEdit="1"/>
              </p:cNvSpPr>
              <p:nvPr/>
            </p:nvSpPr>
            <p:spPr>
              <a:xfrm>
                <a:off x="6172227" y="3111182"/>
                <a:ext cx="3876130" cy="906530"/>
              </a:xfrm>
              <a:prstGeom prst="rect">
                <a:avLst/>
              </a:prstGeom>
              <a:blipFill>
                <a:blip r:embed="rId6"/>
                <a:stretch>
                  <a:fillRect l="-2835"/>
                </a:stretch>
              </a:blipFill>
            </p:spPr>
            <p:txBody>
              <a:bodyPr/>
              <a:lstStyle/>
              <a:p>
                <a:r>
                  <a:rPr lang="en-US">
                    <a:noFill/>
                  </a:rPr>
                  <a:t> </a:t>
                </a:r>
              </a:p>
            </p:txBody>
          </p:sp>
        </mc:Fallback>
      </mc:AlternateContent>
      <p:sp>
        <p:nvSpPr>
          <p:cNvPr id="51" name="Shape 398">
            <a:extLst>
              <a:ext uri="{FF2B5EF4-FFF2-40B4-BE49-F238E27FC236}">
                <a16:creationId xmlns:a16="http://schemas.microsoft.com/office/drawing/2014/main" id="{C5F677C6-7295-4F56-A87D-7DDBFE403856}"/>
              </a:ext>
            </a:extLst>
          </p:cNvPr>
          <p:cNvSpPr/>
          <p:nvPr/>
        </p:nvSpPr>
        <p:spPr>
          <a:xfrm>
            <a:off x="9559276" y="2239710"/>
            <a:ext cx="2687586" cy="3936763"/>
          </a:xfrm>
          <a:custGeom>
            <a:avLst/>
            <a:gdLst/>
            <a:ahLst/>
            <a:cxnLst/>
            <a:rect l="0" t="0" r="0" b="0"/>
            <a:pathLst>
              <a:path w="71886" h="68584" extrusionOk="0">
                <a:moveTo>
                  <a:pt x="48962" y="1604"/>
                </a:moveTo>
                <a:lnTo>
                  <a:pt x="48679" y="1698"/>
                </a:lnTo>
                <a:lnTo>
                  <a:pt x="49811" y="1698"/>
                </a:lnTo>
                <a:lnTo>
                  <a:pt x="48962" y="1793"/>
                </a:lnTo>
                <a:lnTo>
                  <a:pt x="47924" y="1698"/>
                </a:lnTo>
                <a:lnTo>
                  <a:pt x="46980" y="1698"/>
                </a:lnTo>
                <a:lnTo>
                  <a:pt x="47452" y="1604"/>
                </a:lnTo>
                <a:close/>
                <a:moveTo>
                  <a:pt x="23773" y="1793"/>
                </a:moveTo>
                <a:lnTo>
                  <a:pt x="22547" y="1887"/>
                </a:lnTo>
                <a:lnTo>
                  <a:pt x="23113" y="1793"/>
                </a:lnTo>
                <a:close/>
                <a:moveTo>
                  <a:pt x="50471" y="1793"/>
                </a:moveTo>
                <a:lnTo>
                  <a:pt x="50660" y="1887"/>
                </a:lnTo>
                <a:lnTo>
                  <a:pt x="48301" y="1981"/>
                </a:lnTo>
                <a:lnTo>
                  <a:pt x="50471" y="1793"/>
                </a:lnTo>
                <a:close/>
                <a:moveTo>
                  <a:pt x="41603" y="1887"/>
                </a:moveTo>
                <a:lnTo>
                  <a:pt x="41698" y="1981"/>
                </a:lnTo>
                <a:lnTo>
                  <a:pt x="39811" y="2076"/>
                </a:lnTo>
                <a:lnTo>
                  <a:pt x="41320" y="1887"/>
                </a:lnTo>
                <a:lnTo>
                  <a:pt x="41320" y="1887"/>
                </a:lnTo>
                <a:lnTo>
                  <a:pt x="40943" y="1981"/>
                </a:lnTo>
                <a:lnTo>
                  <a:pt x="41603" y="1887"/>
                </a:lnTo>
                <a:close/>
                <a:moveTo>
                  <a:pt x="61409" y="2301"/>
                </a:moveTo>
                <a:lnTo>
                  <a:pt x="60659" y="2359"/>
                </a:lnTo>
                <a:lnTo>
                  <a:pt x="59527" y="2453"/>
                </a:lnTo>
                <a:lnTo>
                  <a:pt x="61886" y="2453"/>
                </a:lnTo>
                <a:lnTo>
                  <a:pt x="61773" y="2378"/>
                </a:lnTo>
                <a:lnTo>
                  <a:pt x="61697" y="2359"/>
                </a:lnTo>
                <a:lnTo>
                  <a:pt x="61409" y="2301"/>
                </a:lnTo>
                <a:close/>
                <a:moveTo>
                  <a:pt x="4245" y="3113"/>
                </a:moveTo>
                <a:lnTo>
                  <a:pt x="4245" y="3113"/>
                </a:lnTo>
                <a:lnTo>
                  <a:pt x="4245" y="3113"/>
                </a:lnTo>
                <a:close/>
                <a:moveTo>
                  <a:pt x="15189" y="4151"/>
                </a:moveTo>
                <a:lnTo>
                  <a:pt x="14074" y="4337"/>
                </a:lnTo>
                <a:lnTo>
                  <a:pt x="15189" y="4151"/>
                </a:lnTo>
                <a:close/>
                <a:moveTo>
                  <a:pt x="67074" y="19245"/>
                </a:moveTo>
                <a:lnTo>
                  <a:pt x="67067" y="19277"/>
                </a:lnTo>
                <a:lnTo>
                  <a:pt x="67093" y="19490"/>
                </a:lnTo>
                <a:lnTo>
                  <a:pt x="67074" y="19245"/>
                </a:lnTo>
                <a:close/>
                <a:moveTo>
                  <a:pt x="67093" y="19490"/>
                </a:moveTo>
                <a:lnTo>
                  <a:pt x="67169" y="20472"/>
                </a:lnTo>
                <a:lnTo>
                  <a:pt x="67357" y="21604"/>
                </a:lnTo>
                <a:lnTo>
                  <a:pt x="67093" y="19490"/>
                </a:lnTo>
                <a:close/>
                <a:moveTo>
                  <a:pt x="71558" y="26891"/>
                </a:moveTo>
                <a:lnTo>
                  <a:pt x="71603" y="27358"/>
                </a:lnTo>
                <a:lnTo>
                  <a:pt x="71603" y="26981"/>
                </a:lnTo>
                <a:lnTo>
                  <a:pt x="71558" y="26891"/>
                </a:lnTo>
                <a:close/>
                <a:moveTo>
                  <a:pt x="64339" y="3113"/>
                </a:moveTo>
                <a:lnTo>
                  <a:pt x="64905" y="3396"/>
                </a:lnTo>
                <a:lnTo>
                  <a:pt x="65282" y="3774"/>
                </a:lnTo>
                <a:lnTo>
                  <a:pt x="65659" y="4245"/>
                </a:lnTo>
                <a:lnTo>
                  <a:pt x="65942" y="4717"/>
                </a:lnTo>
                <a:lnTo>
                  <a:pt x="66414" y="6132"/>
                </a:lnTo>
                <a:lnTo>
                  <a:pt x="67074" y="8208"/>
                </a:lnTo>
                <a:lnTo>
                  <a:pt x="66791" y="7547"/>
                </a:lnTo>
                <a:lnTo>
                  <a:pt x="66791" y="7830"/>
                </a:lnTo>
                <a:lnTo>
                  <a:pt x="66508" y="7642"/>
                </a:lnTo>
                <a:lnTo>
                  <a:pt x="66225" y="7547"/>
                </a:lnTo>
                <a:lnTo>
                  <a:pt x="66791" y="9717"/>
                </a:lnTo>
                <a:lnTo>
                  <a:pt x="67074" y="10943"/>
                </a:lnTo>
                <a:lnTo>
                  <a:pt x="67452" y="11981"/>
                </a:lnTo>
                <a:lnTo>
                  <a:pt x="67357" y="11981"/>
                </a:lnTo>
                <a:lnTo>
                  <a:pt x="67924" y="14623"/>
                </a:lnTo>
                <a:lnTo>
                  <a:pt x="68395" y="17264"/>
                </a:lnTo>
                <a:lnTo>
                  <a:pt x="68867" y="19905"/>
                </a:lnTo>
                <a:lnTo>
                  <a:pt x="69527" y="22736"/>
                </a:lnTo>
                <a:lnTo>
                  <a:pt x="69433" y="22170"/>
                </a:lnTo>
                <a:lnTo>
                  <a:pt x="69527" y="21698"/>
                </a:lnTo>
                <a:lnTo>
                  <a:pt x="69810" y="23868"/>
                </a:lnTo>
                <a:lnTo>
                  <a:pt x="69999" y="26037"/>
                </a:lnTo>
                <a:lnTo>
                  <a:pt x="69810" y="24056"/>
                </a:lnTo>
                <a:lnTo>
                  <a:pt x="69905" y="25754"/>
                </a:lnTo>
                <a:lnTo>
                  <a:pt x="70093" y="28773"/>
                </a:lnTo>
                <a:lnTo>
                  <a:pt x="70188" y="30754"/>
                </a:lnTo>
                <a:lnTo>
                  <a:pt x="70093" y="29811"/>
                </a:lnTo>
                <a:lnTo>
                  <a:pt x="69999" y="29151"/>
                </a:lnTo>
                <a:lnTo>
                  <a:pt x="69999" y="30566"/>
                </a:lnTo>
                <a:lnTo>
                  <a:pt x="70093" y="31226"/>
                </a:lnTo>
                <a:lnTo>
                  <a:pt x="70093" y="32452"/>
                </a:lnTo>
                <a:lnTo>
                  <a:pt x="69999" y="33962"/>
                </a:lnTo>
                <a:lnTo>
                  <a:pt x="69716" y="36981"/>
                </a:lnTo>
                <a:lnTo>
                  <a:pt x="69244" y="39999"/>
                </a:lnTo>
                <a:lnTo>
                  <a:pt x="68678" y="43018"/>
                </a:lnTo>
                <a:lnTo>
                  <a:pt x="68678" y="41226"/>
                </a:lnTo>
                <a:lnTo>
                  <a:pt x="68678" y="39433"/>
                </a:lnTo>
                <a:lnTo>
                  <a:pt x="68207" y="32452"/>
                </a:lnTo>
                <a:lnTo>
                  <a:pt x="67735" y="25754"/>
                </a:lnTo>
                <a:lnTo>
                  <a:pt x="67641" y="26320"/>
                </a:lnTo>
                <a:lnTo>
                  <a:pt x="67452" y="25000"/>
                </a:lnTo>
                <a:lnTo>
                  <a:pt x="67263" y="23679"/>
                </a:lnTo>
                <a:lnTo>
                  <a:pt x="67169" y="22264"/>
                </a:lnTo>
                <a:lnTo>
                  <a:pt x="67169" y="21038"/>
                </a:lnTo>
                <a:lnTo>
                  <a:pt x="67074" y="19905"/>
                </a:lnTo>
                <a:lnTo>
                  <a:pt x="66980" y="19622"/>
                </a:lnTo>
                <a:lnTo>
                  <a:pt x="67067" y="19277"/>
                </a:lnTo>
                <a:lnTo>
                  <a:pt x="66886" y="17830"/>
                </a:lnTo>
                <a:lnTo>
                  <a:pt x="66980" y="18962"/>
                </a:lnTo>
                <a:lnTo>
                  <a:pt x="66414" y="14434"/>
                </a:lnTo>
                <a:lnTo>
                  <a:pt x="66603" y="14811"/>
                </a:lnTo>
                <a:lnTo>
                  <a:pt x="66603" y="14623"/>
                </a:lnTo>
                <a:lnTo>
                  <a:pt x="66414" y="13113"/>
                </a:lnTo>
                <a:lnTo>
                  <a:pt x="66131" y="11321"/>
                </a:lnTo>
                <a:lnTo>
                  <a:pt x="66037" y="10849"/>
                </a:lnTo>
                <a:lnTo>
                  <a:pt x="65565" y="7264"/>
                </a:lnTo>
                <a:lnTo>
                  <a:pt x="64999" y="4811"/>
                </a:lnTo>
                <a:lnTo>
                  <a:pt x="64339" y="3113"/>
                </a:lnTo>
                <a:close/>
                <a:moveTo>
                  <a:pt x="69433" y="56131"/>
                </a:moveTo>
                <a:lnTo>
                  <a:pt x="69433" y="57169"/>
                </a:lnTo>
                <a:lnTo>
                  <a:pt x="69339" y="58112"/>
                </a:lnTo>
                <a:lnTo>
                  <a:pt x="69056" y="58867"/>
                </a:lnTo>
                <a:lnTo>
                  <a:pt x="68773" y="59527"/>
                </a:lnTo>
                <a:lnTo>
                  <a:pt x="68678" y="59622"/>
                </a:lnTo>
                <a:lnTo>
                  <a:pt x="68773" y="58773"/>
                </a:lnTo>
                <a:lnTo>
                  <a:pt x="69150" y="57452"/>
                </a:lnTo>
                <a:lnTo>
                  <a:pt x="69433" y="56131"/>
                </a:lnTo>
                <a:close/>
                <a:moveTo>
                  <a:pt x="62169" y="61508"/>
                </a:moveTo>
                <a:lnTo>
                  <a:pt x="61320" y="61697"/>
                </a:lnTo>
                <a:lnTo>
                  <a:pt x="61886" y="61508"/>
                </a:lnTo>
                <a:close/>
                <a:moveTo>
                  <a:pt x="56320" y="62357"/>
                </a:moveTo>
                <a:lnTo>
                  <a:pt x="54418" y="62578"/>
                </a:lnTo>
                <a:lnTo>
                  <a:pt x="54418" y="62578"/>
                </a:lnTo>
                <a:lnTo>
                  <a:pt x="54905" y="62546"/>
                </a:lnTo>
                <a:lnTo>
                  <a:pt x="56320" y="62357"/>
                </a:lnTo>
                <a:close/>
                <a:moveTo>
                  <a:pt x="54418" y="62578"/>
                </a:moveTo>
                <a:lnTo>
                  <a:pt x="53490" y="62640"/>
                </a:lnTo>
                <a:lnTo>
                  <a:pt x="52924" y="62735"/>
                </a:lnTo>
                <a:lnTo>
                  <a:pt x="52263" y="62829"/>
                </a:lnTo>
                <a:lnTo>
                  <a:pt x="54418" y="62578"/>
                </a:lnTo>
                <a:close/>
                <a:moveTo>
                  <a:pt x="48867" y="1793"/>
                </a:moveTo>
                <a:lnTo>
                  <a:pt x="48207" y="1981"/>
                </a:lnTo>
                <a:lnTo>
                  <a:pt x="46886" y="1981"/>
                </a:lnTo>
                <a:lnTo>
                  <a:pt x="49528" y="2076"/>
                </a:lnTo>
                <a:lnTo>
                  <a:pt x="52169" y="2076"/>
                </a:lnTo>
                <a:lnTo>
                  <a:pt x="48490" y="2264"/>
                </a:lnTo>
                <a:lnTo>
                  <a:pt x="48490" y="2264"/>
                </a:lnTo>
                <a:lnTo>
                  <a:pt x="53395" y="2170"/>
                </a:lnTo>
                <a:lnTo>
                  <a:pt x="52263" y="2264"/>
                </a:lnTo>
                <a:lnTo>
                  <a:pt x="51037" y="2359"/>
                </a:lnTo>
                <a:lnTo>
                  <a:pt x="52546" y="2453"/>
                </a:lnTo>
                <a:lnTo>
                  <a:pt x="50754" y="2453"/>
                </a:lnTo>
                <a:lnTo>
                  <a:pt x="50754" y="2547"/>
                </a:lnTo>
                <a:lnTo>
                  <a:pt x="51037" y="2547"/>
                </a:lnTo>
                <a:lnTo>
                  <a:pt x="51509" y="2642"/>
                </a:lnTo>
                <a:lnTo>
                  <a:pt x="50377" y="2736"/>
                </a:lnTo>
                <a:lnTo>
                  <a:pt x="54056" y="2642"/>
                </a:lnTo>
                <a:lnTo>
                  <a:pt x="53490" y="2642"/>
                </a:lnTo>
                <a:lnTo>
                  <a:pt x="53018" y="2453"/>
                </a:lnTo>
                <a:lnTo>
                  <a:pt x="53112" y="2359"/>
                </a:lnTo>
                <a:lnTo>
                  <a:pt x="54339" y="2359"/>
                </a:lnTo>
                <a:lnTo>
                  <a:pt x="55848" y="2453"/>
                </a:lnTo>
                <a:lnTo>
                  <a:pt x="55565" y="2547"/>
                </a:lnTo>
                <a:lnTo>
                  <a:pt x="57169" y="2642"/>
                </a:lnTo>
                <a:lnTo>
                  <a:pt x="57169" y="2642"/>
                </a:lnTo>
                <a:lnTo>
                  <a:pt x="57075" y="2547"/>
                </a:lnTo>
                <a:lnTo>
                  <a:pt x="57358" y="2359"/>
                </a:lnTo>
                <a:lnTo>
                  <a:pt x="58490" y="2264"/>
                </a:lnTo>
                <a:lnTo>
                  <a:pt x="60093" y="2170"/>
                </a:lnTo>
                <a:lnTo>
                  <a:pt x="61603" y="2264"/>
                </a:lnTo>
                <a:lnTo>
                  <a:pt x="61226" y="2264"/>
                </a:lnTo>
                <a:lnTo>
                  <a:pt x="61409" y="2301"/>
                </a:lnTo>
                <a:lnTo>
                  <a:pt x="61632" y="2284"/>
                </a:lnTo>
                <a:lnTo>
                  <a:pt x="61632" y="2284"/>
                </a:lnTo>
                <a:lnTo>
                  <a:pt x="61773" y="2378"/>
                </a:lnTo>
                <a:lnTo>
                  <a:pt x="62075" y="2453"/>
                </a:lnTo>
                <a:lnTo>
                  <a:pt x="62358" y="2736"/>
                </a:lnTo>
                <a:lnTo>
                  <a:pt x="62735" y="3208"/>
                </a:lnTo>
                <a:lnTo>
                  <a:pt x="63207" y="3774"/>
                </a:lnTo>
                <a:lnTo>
                  <a:pt x="63961" y="5189"/>
                </a:lnTo>
                <a:lnTo>
                  <a:pt x="64339" y="5944"/>
                </a:lnTo>
                <a:lnTo>
                  <a:pt x="64622" y="6698"/>
                </a:lnTo>
                <a:lnTo>
                  <a:pt x="65093" y="8491"/>
                </a:lnTo>
                <a:lnTo>
                  <a:pt x="65471" y="10472"/>
                </a:lnTo>
                <a:lnTo>
                  <a:pt x="65754" y="12547"/>
                </a:lnTo>
                <a:lnTo>
                  <a:pt x="65848" y="14623"/>
                </a:lnTo>
                <a:lnTo>
                  <a:pt x="65942" y="16792"/>
                </a:lnTo>
                <a:lnTo>
                  <a:pt x="66131" y="20660"/>
                </a:lnTo>
                <a:lnTo>
                  <a:pt x="66225" y="20283"/>
                </a:lnTo>
                <a:lnTo>
                  <a:pt x="66603" y="23019"/>
                </a:lnTo>
                <a:lnTo>
                  <a:pt x="66791" y="25000"/>
                </a:lnTo>
                <a:lnTo>
                  <a:pt x="66791" y="25660"/>
                </a:lnTo>
                <a:lnTo>
                  <a:pt x="66791" y="25849"/>
                </a:lnTo>
                <a:lnTo>
                  <a:pt x="66697" y="25943"/>
                </a:lnTo>
                <a:lnTo>
                  <a:pt x="66508" y="24905"/>
                </a:lnTo>
                <a:lnTo>
                  <a:pt x="66508" y="25566"/>
                </a:lnTo>
                <a:lnTo>
                  <a:pt x="66508" y="26792"/>
                </a:lnTo>
                <a:lnTo>
                  <a:pt x="67169" y="33490"/>
                </a:lnTo>
                <a:lnTo>
                  <a:pt x="67546" y="36698"/>
                </a:lnTo>
                <a:lnTo>
                  <a:pt x="67735" y="40188"/>
                </a:lnTo>
                <a:lnTo>
                  <a:pt x="67357" y="38867"/>
                </a:lnTo>
                <a:lnTo>
                  <a:pt x="67263" y="38584"/>
                </a:lnTo>
                <a:lnTo>
                  <a:pt x="67263" y="38679"/>
                </a:lnTo>
                <a:lnTo>
                  <a:pt x="67263" y="39339"/>
                </a:lnTo>
                <a:lnTo>
                  <a:pt x="67357" y="40660"/>
                </a:lnTo>
                <a:lnTo>
                  <a:pt x="67641" y="43962"/>
                </a:lnTo>
                <a:lnTo>
                  <a:pt x="67829" y="46226"/>
                </a:lnTo>
                <a:lnTo>
                  <a:pt x="67924" y="46980"/>
                </a:lnTo>
                <a:lnTo>
                  <a:pt x="67169" y="50943"/>
                </a:lnTo>
                <a:lnTo>
                  <a:pt x="66886" y="52829"/>
                </a:lnTo>
                <a:lnTo>
                  <a:pt x="66791" y="54716"/>
                </a:lnTo>
                <a:lnTo>
                  <a:pt x="66791" y="54810"/>
                </a:lnTo>
                <a:lnTo>
                  <a:pt x="66980" y="55376"/>
                </a:lnTo>
                <a:lnTo>
                  <a:pt x="67169" y="56980"/>
                </a:lnTo>
                <a:lnTo>
                  <a:pt x="67263" y="58395"/>
                </a:lnTo>
                <a:lnTo>
                  <a:pt x="66980" y="58867"/>
                </a:lnTo>
                <a:lnTo>
                  <a:pt x="66697" y="59150"/>
                </a:lnTo>
                <a:lnTo>
                  <a:pt x="66414" y="59339"/>
                </a:lnTo>
                <a:lnTo>
                  <a:pt x="66037" y="59433"/>
                </a:lnTo>
                <a:lnTo>
                  <a:pt x="64999" y="59622"/>
                </a:lnTo>
                <a:lnTo>
                  <a:pt x="63207" y="59905"/>
                </a:lnTo>
                <a:lnTo>
                  <a:pt x="59999" y="60565"/>
                </a:lnTo>
                <a:lnTo>
                  <a:pt x="56697" y="60942"/>
                </a:lnTo>
                <a:lnTo>
                  <a:pt x="53301" y="61225"/>
                </a:lnTo>
                <a:lnTo>
                  <a:pt x="49905" y="61508"/>
                </a:lnTo>
                <a:lnTo>
                  <a:pt x="43113" y="61791"/>
                </a:lnTo>
                <a:lnTo>
                  <a:pt x="39716" y="61980"/>
                </a:lnTo>
                <a:lnTo>
                  <a:pt x="36509" y="62169"/>
                </a:lnTo>
                <a:lnTo>
                  <a:pt x="36698" y="62074"/>
                </a:lnTo>
                <a:lnTo>
                  <a:pt x="36886" y="61886"/>
                </a:lnTo>
                <a:lnTo>
                  <a:pt x="36320" y="61886"/>
                </a:lnTo>
                <a:lnTo>
                  <a:pt x="35566" y="61980"/>
                </a:lnTo>
                <a:lnTo>
                  <a:pt x="34811" y="62074"/>
                </a:lnTo>
                <a:lnTo>
                  <a:pt x="34150" y="62169"/>
                </a:lnTo>
                <a:lnTo>
                  <a:pt x="32924" y="62074"/>
                </a:lnTo>
                <a:lnTo>
                  <a:pt x="31132" y="62263"/>
                </a:lnTo>
                <a:lnTo>
                  <a:pt x="26886" y="62640"/>
                </a:lnTo>
                <a:lnTo>
                  <a:pt x="24528" y="62923"/>
                </a:lnTo>
                <a:lnTo>
                  <a:pt x="22264" y="63112"/>
                </a:lnTo>
                <a:lnTo>
                  <a:pt x="19151" y="63112"/>
                </a:lnTo>
                <a:lnTo>
                  <a:pt x="18302" y="63018"/>
                </a:lnTo>
                <a:lnTo>
                  <a:pt x="19056" y="63018"/>
                </a:lnTo>
                <a:lnTo>
                  <a:pt x="19905" y="62923"/>
                </a:lnTo>
                <a:lnTo>
                  <a:pt x="21604" y="62546"/>
                </a:lnTo>
                <a:lnTo>
                  <a:pt x="21604" y="62546"/>
                </a:lnTo>
                <a:lnTo>
                  <a:pt x="19905" y="62640"/>
                </a:lnTo>
                <a:lnTo>
                  <a:pt x="18207" y="62640"/>
                </a:lnTo>
                <a:lnTo>
                  <a:pt x="14811" y="62735"/>
                </a:lnTo>
                <a:lnTo>
                  <a:pt x="14528" y="62829"/>
                </a:lnTo>
                <a:lnTo>
                  <a:pt x="6509" y="62735"/>
                </a:lnTo>
                <a:lnTo>
                  <a:pt x="6415" y="61886"/>
                </a:lnTo>
                <a:lnTo>
                  <a:pt x="6415" y="61603"/>
                </a:lnTo>
                <a:lnTo>
                  <a:pt x="6509" y="61508"/>
                </a:lnTo>
                <a:lnTo>
                  <a:pt x="6698" y="61980"/>
                </a:lnTo>
                <a:lnTo>
                  <a:pt x="6509" y="58112"/>
                </a:lnTo>
                <a:lnTo>
                  <a:pt x="6321" y="54244"/>
                </a:lnTo>
                <a:lnTo>
                  <a:pt x="6038" y="50471"/>
                </a:lnTo>
                <a:lnTo>
                  <a:pt x="5943" y="48490"/>
                </a:lnTo>
                <a:lnTo>
                  <a:pt x="5943" y="47924"/>
                </a:lnTo>
                <a:lnTo>
                  <a:pt x="5849" y="46414"/>
                </a:lnTo>
                <a:lnTo>
                  <a:pt x="5943" y="44811"/>
                </a:lnTo>
                <a:lnTo>
                  <a:pt x="6132" y="41414"/>
                </a:lnTo>
                <a:lnTo>
                  <a:pt x="6132" y="39622"/>
                </a:lnTo>
                <a:lnTo>
                  <a:pt x="6132" y="38018"/>
                </a:lnTo>
                <a:lnTo>
                  <a:pt x="5849" y="36415"/>
                </a:lnTo>
                <a:lnTo>
                  <a:pt x="5660" y="35754"/>
                </a:lnTo>
                <a:lnTo>
                  <a:pt x="5472" y="35094"/>
                </a:lnTo>
                <a:lnTo>
                  <a:pt x="5566" y="35849"/>
                </a:lnTo>
                <a:lnTo>
                  <a:pt x="5660" y="36698"/>
                </a:lnTo>
                <a:lnTo>
                  <a:pt x="5566" y="38301"/>
                </a:lnTo>
                <a:lnTo>
                  <a:pt x="5283" y="35566"/>
                </a:lnTo>
                <a:lnTo>
                  <a:pt x="4811" y="32452"/>
                </a:lnTo>
                <a:lnTo>
                  <a:pt x="4717" y="30943"/>
                </a:lnTo>
                <a:lnTo>
                  <a:pt x="4623" y="29434"/>
                </a:lnTo>
                <a:lnTo>
                  <a:pt x="4717" y="28113"/>
                </a:lnTo>
                <a:lnTo>
                  <a:pt x="5000" y="26886"/>
                </a:lnTo>
                <a:lnTo>
                  <a:pt x="4906" y="24717"/>
                </a:lnTo>
                <a:lnTo>
                  <a:pt x="5000" y="25283"/>
                </a:lnTo>
                <a:lnTo>
                  <a:pt x="5000" y="24811"/>
                </a:lnTo>
                <a:lnTo>
                  <a:pt x="5000" y="24339"/>
                </a:lnTo>
                <a:lnTo>
                  <a:pt x="4906" y="23302"/>
                </a:lnTo>
                <a:lnTo>
                  <a:pt x="4811" y="21981"/>
                </a:lnTo>
                <a:lnTo>
                  <a:pt x="4623" y="20283"/>
                </a:lnTo>
                <a:lnTo>
                  <a:pt x="4340" y="19528"/>
                </a:lnTo>
                <a:lnTo>
                  <a:pt x="4057" y="18679"/>
                </a:lnTo>
                <a:lnTo>
                  <a:pt x="4057" y="18773"/>
                </a:lnTo>
                <a:lnTo>
                  <a:pt x="4245" y="28868"/>
                </a:lnTo>
                <a:lnTo>
                  <a:pt x="4623" y="38962"/>
                </a:lnTo>
                <a:lnTo>
                  <a:pt x="4528" y="38490"/>
                </a:lnTo>
                <a:lnTo>
                  <a:pt x="4528" y="39528"/>
                </a:lnTo>
                <a:lnTo>
                  <a:pt x="4528" y="41980"/>
                </a:lnTo>
                <a:lnTo>
                  <a:pt x="4528" y="43301"/>
                </a:lnTo>
                <a:lnTo>
                  <a:pt x="4434" y="44622"/>
                </a:lnTo>
                <a:lnTo>
                  <a:pt x="4434" y="46037"/>
                </a:lnTo>
                <a:lnTo>
                  <a:pt x="4434" y="47358"/>
                </a:lnTo>
                <a:lnTo>
                  <a:pt x="4340" y="49056"/>
                </a:lnTo>
                <a:lnTo>
                  <a:pt x="4245" y="50848"/>
                </a:lnTo>
                <a:lnTo>
                  <a:pt x="4151" y="54716"/>
                </a:lnTo>
                <a:lnTo>
                  <a:pt x="4340" y="58773"/>
                </a:lnTo>
                <a:lnTo>
                  <a:pt x="4528" y="60754"/>
                </a:lnTo>
                <a:lnTo>
                  <a:pt x="4811" y="62640"/>
                </a:lnTo>
                <a:lnTo>
                  <a:pt x="2170" y="62546"/>
                </a:lnTo>
                <a:lnTo>
                  <a:pt x="2264" y="58207"/>
                </a:lnTo>
                <a:lnTo>
                  <a:pt x="2359" y="53773"/>
                </a:lnTo>
                <a:lnTo>
                  <a:pt x="2547" y="49433"/>
                </a:lnTo>
                <a:lnTo>
                  <a:pt x="2830" y="45094"/>
                </a:lnTo>
                <a:lnTo>
                  <a:pt x="2736" y="45094"/>
                </a:lnTo>
                <a:lnTo>
                  <a:pt x="2925" y="41509"/>
                </a:lnTo>
                <a:lnTo>
                  <a:pt x="2925" y="42263"/>
                </a:lnTo>
                <a:lnTo>
                  <a:pt x="3208" y="34245"/>
                </a:lnTo>
                <a:lnTo>
                  <a:pt x="3774" y="30566"/>
                </a:lnTo>
                <a:lnTo>
                  <a:pt x="3208" y="31981"/>
                </a:lnTo>
                <a:lnTo>
                  <a:pt x="3113" y="31698"/>
                </a:lnTo>
                <a:lnTo>
                  <a:pt x="3113" y="31226"/>
                </a:lnTo>
                <a:lnTo>
                  <a:pt x="3208" y="30471"/>
                </a:lnTo>
                <a:lnTo>
                  <a:pt x="3113" y="30943"/>
                </a:lnTo>
                <a:lnTo>
                  <a:pt x="3208" y="29528"/>
                </a:lnTo>
                <a:lnTo>
                  <a:pt x="3396" y="28019"/>
                </a:lnTo>
                <a:lnTo>
                  <a:pt x="3491" y="27075"/>
                </a:lnTo>
                <a:lnTo>
                  <a:pt x="3585" y="26886"/>
                </a:lnTo>
                <a:lnTo>
                  <a:pt x="3585" y="27075"/>
                </a:lnTo>
                <a:lnTo>
                  <a:pt x="3585" y="27736"/>
                </a:lnTo>
                <a:lnTo>
                  <a:pt x="3774" y="26132"/>
                </a:lnTo>
                <a:lnTo>
                  <a:pt x="3774" y="21887"/>
                </a:lnTo>
                <a:lnTo>
                  <a:pt x="3774" y="19717"/>
                </a:lnTo>
                <a:lnTo>
                  <a:pt x="3868" y="17547"/>
                </a:lnTo>
                <a:lnTo>
                  <a:pt x="3774" y="16321"/>
                </a:lnTo>
                <a:lnTo>
                  <a:pt x="3679" y="15094"/>
                </a:lnTo>
                <a:lnTo>
                  <a:pt x="3679" y="12547"/>
                </a:lnTo>
                <a:lnTo>
                  <a:pt x="3868" y="9906"/>
                </a:lnTo>
                <a:lnTo>
                  <a:pt x="4151" y="7359"/>
                </a:lnTo>
                <a:lnTo>
                  <a:pt x="4057" y="15566"/>
                </a:lnTo>
                <a:lnTo>
                  <a:pt x="4245" y="16132"/>
                </a:lnTo>
                <a:lnTo>
                  <a:pt x="4245" y="14717"/>
                </a:lnTo>
                <a:lnTo>
                  <a:pt x="4245" y="14151"/>
                </a:lnTo>
                <a:lnTo>
                  <a:pt x="4151" y="14623"/>
                </a:lnTo>
                <a:lnTo>
                  <a:pt x="4151" y="13208"/>
                </a:lnTo>
                <a:lnTo>
                  <a:pt x="4151" y="11792"/>
                </a:lnTo>
                <a:lnTo>
                  <a:pt x="4245" y="9057"/>
                </a:lnTo>
                <a:lnTo>
                  <a:pt x="4340" y="9434"/>
                </a:lnTo>
                <a:lnTo>
                  <a:pt x="4434" y="8208"/>
                </a:lnTo>
                <a:lnTo>
                  <a:pt x="4717" y="7264"/>
                </a:lnTo>
                <a:lnTo>
                  <a:pt x="5000" y="6415"/>
                </a:lnTo>
                <a:lnTo>
                  <a:pt x="5472" y="5755"/>
                </a:lnTo>
                <a:lnTo>
                  <a:pt x="6038" y="5661"/>
                </a:lnTo>
                <a:lnTo>
                  <a:pt x="6226" y="5661"/>
                </a:lnTo>
                <a:lnTo>
                  <a:pt x="6038" y="6132"/>
                </a:lnTo>
                <a:lnTo>
                  <a:pt x="5849" y="6698"/>
                </a:lnTo>
                <a:lnTo>
                  <a:pt x="5849" y="7359"/>
                </a:lnTo>
                <a:lnTo>
                  <a:pt x="6038" y="8019"/>
                </a:lnTo>
                <a:lnTo>
                  <a:pt x="5943" y="8774"/>
                </a:lnTo>
                <a:lnTo>
                  <a:pt x="6038" y="10566"/>
                </a:lnTo>
                <a:lnTo>
                  <a:pt x="6038" y="11698"/>
                </a:lnTo>
                <a:lnTo>
                  <a:pt x="6132" y="12547"/>
                </a:lnTo>
                <a:lnTo>
                  <a:pt x="6038" y="10377"/>
                </a:lnTo>
                <a:lnTo>
                  <a:pt x="6038" y="8208"/>
                </a:lnTo>
                <a:lnTo>
                  <a:pt x="6226" y="8679"/>
                </a:lnTo>
                <a:lnTo>
                  <a:pt x="6321" y="6793"/>
                </a:lnTo>
                <a:lnTo>
                  <a:pt x="6415" y="5944"/>
                </a:lnTo>
                <a:lnTo>
                  <a:pt x="6415" y="5849"/>
                </a:lnTo>
                <a:lnTo>
                  <a:pt x="6415" y="5566"/>
                </a:lnTo>
                <a:lnTo>
                  <a:pt x="8208" y="5283"/>
                </a:lnTo>
                <a:lnTo>
                  <a:pt x="9906" y="5000"/>
                </a:lnTo>
                <a:lnTo>
                  <a:pt x="11604" y="4623"/>
                </a:lnTo>
                <a:lnTo>
                  <a:pt x="13302" y="4340"/>
                </a:lnTo>
                <a:lnTo>
                  <a:pt x="13302" y="4340"/>
                </a:lnTo>
                <a:lnTo>
                  <a:pt x="11226" y="4623"/>
                </a:lnTo>
                <a:lnTo>
                  <a:pt x="9434" y="4906"/>
                </a:lnTo>
                <a:lnTo>
                  <a:pt x="6415" y="5472"/>
                </a:lnTo>
                <a:lnTo>
                  <a:pt x="6415" y="5283"/>
                </a:lnTo>
                <a:lnTo>
                  <a:pt x="6321" y="5472"/>
                </a:lnTo>
                <a:lnTo>
                  <a:pt x="5472" y="5661"/>
                </a:lnTo>
                <a:lnTo>
                  <a:pt x="5660" y="5472"/>
                </a:lnTo>
                <a:lnTo>
                  <a:pt x="6415" y="5283"/>
                </a:lnTo>
                <a:lnTo>
                  <a:pt x="5849" y="5283"/>
                </a:lnTo>
                <a:lnTo>
                  <a:pt x="6226" y="5000"/>
                </a:lnTo>
                <a:lnTo>
                  <a:pt x="6509" y="4717"/>
                </a:lnTo>
                <a:lnTo>
                  <a:pt x="6509" y="4717"/>
                </a:lnTo>
                <a:lnTo>
                  <a:pt x="6415" y="5283"/>
                </a:lnTo>
                <a:lnTo>
                  <a:pt x="6415" y="5283"/>
                </a:lnTo>
                <a:lnTo>
                  <a:pt x="6887" y="4811"/>
                </a:lnTo>
                <a:lnTo>
                  <a:pt x="7453" y="4340"/>
                </a:lnTo>
                <a:lnTo>
                  <a:pt x="8113" y="4151"/>
                </a:lnTo>
                <a:lnTo>
                  <a:pt x="8962" y="3962"/>
                </a:lnTo>
                <a:lnTo>
                  <a:pt x="9811" y="3868"/>
                </a:lnTo>
                <a:lnTo>
                  <a:pt x="10755" y="3868"/>
                </a:lnTo>
                <a:lnTo>
                  <a:pt x="12830" y="3962"/>
                </a:lnTo>
                <a:lnTo>
                  <a:pt x="15189" y="4151"/>
                </a:lnTo>
                <a:lnTo>
                  <a:pt x="15189" y="4151"/>
                </a:lnTo>
                <a:lnTo>
                  <a:pt x="15755" y="4057"/>
                </a:lnTo>
                <a:lnTo>
                  <a:pt x="18113" y="3585"/>
                </a:lnTo>
                <a:lnTo>
                  <a:pt x="21037" y="2925"/>
                </a:lnTo>
                <a:lnTo>
                  <a:pt x="24151" y="2453"/>
                </a:lnTo>
                <a:lnTo>
                  <a:pt x="24811" y="2736"/>
                </a:lnTo>
                <a:lnTo>
                  <a:pt x="25660" y="2925"/>
                </a:lnTo>
                <a:lnTo>
                  <a:pt x="22075" y="3585"/>
                </a:lnTo>
                <a:lnTo>
                  <a:pt x="19717" y="3962"/>
                </a:lnTo>
                <a:lnTo>
                  <a:pt x="21509" y="3774"/>
                </a:lnTo>
                <a:lnTo>
                  <a:pt x="23302" y="3585"/>
                </a:lnTo>
                <a:lnTo>
                  <a:pt x="23207" y="3617"/>
                </a:lnTo>
                <a:lnTo>
                  <a:pt x="23207" y="3617"/>
                </a:lnTo>
                <a:lnTo>
                  <a:pt x="21698" y="3868"/>
                </a:lnTo>
                <a:lnTo>
                  <a:pt x="20000" y="4151"/>
                </a:lnTo>
                <a:lnTo>
                  <a:pt x="26320" y="3491"/>
                </a:lnTo>
                <a:lnTo>
                  <a:pt x="29434" y="3113"/>
                </a:lnTo>
                <a:lnTo>
                  <a:pt x="32547" y="2925"/>
                </a:lnTo>
                <a:lnTo>
                  <a:pt x="32547" y="2925"/>
                </a:lnTo>
                <a:lnTo>
                  <a:pt x="31320" y="3208"/>
                </a:lnTo>
                <a:lnTo>
                  <a:pt x="32452" y="3113"/>
                </a:lnTo>
                <a:lnTo>
                  <a:pt x="33679" y="2925"/>
                </a:lnTo>
                <a:lnTo>
                  <a:pt x="34811" y="2830"/>
                </a:lnTo>
                <a:lnTo>
                  <a:pt x="36037" y="2736"/>
                </a:lnTo>
                <a:lnTo>
                  <a:pt x="35754" y="2736"/>
                </a:lnTo>
                <a:lnTo>
                  <a:pt x="35754" y="2642"/>
                </a:lnTo>
                <a:lnTo>
                  <a:pt x="36226" y="2642"/>
                </a:lnTo>
                <a:lnTo>
                  <a:pt x="36415" y="2547"/>
                </a:lnTo>
                <a:lnTo>
                  <a:pt x="34905" y="2547"/>
                </a:lnTo>
                <a:lnTo>
                  <a:pt x="35660" y="2453"/>
                </a:lnTo>
                <a:lnTo>
                  <a:pt x="36132" y="2453"/>
                </a:lnTo>
                <a:lnTo>
                  <a:pt x="37358" y="2359"/>
                </a:lnTo>
                <a:lnTo>
                  <a:pt x="37830" y="2359"/>
                </a:lnTo>
                <a:lnTo>
                  <a:pt x="38207" y="2264"/>
                </a:lnTo>
                <a:lnTo>
                  <a:pt x="36509" y="2359"/>
                </a:lnTo>
                <a:lnTo>
                  <a:pt x="36509" y="2359"/>
                </a:lnTo>
                <a:lnTo>
                  <a:pt x="38207" y="2170"/>
                </a:lnTo>
                <a:lnTo>
                  <a:pt x="39811" y="2170"/>
                </a:lnTo>
                <a:lnTo>
                  <a:pt x="40188" y="2264"/>
                </a:lnTo>
                <a:lnTo>
                  <a:pt x="39905" y="2076"/>
                </a:lnTo>
                <a:lnTo>
                  <a:pt x="41603" y="2076"/>
                </a:lnTo>
                <a:lnTo>
                  <a:pt x="41037" y="2170"/>
                </a:lnTo>
                <a:lnTo>
                  <a:pt x="43773" y="2076"/>
                </a:lnTo>
                <a:lnTo>
                  <a:pt x="43207" y="2076"/>
                </a:lnTo>
                <a:lnTo>
                  <a:pt x="44528" y="1981"/>
                </a:lnTo>
                <a:lnTo>
                  <a:pt x="44811" y="1981"/>
                </a:lnTo>
                <a:lnTo>
                  <a:pt x="45094" y="1887"/>
                </a:lnTo>
                <a:lnTo>
                  <a:pt x="45754" y="1887"/>
                </a:lnTo>
                <a:lnTo>
                  <a:pt x="47263" y="1793"/>
                </a:lnTo>
                <a:close/>
                <a:moveTo>
                  <a:pt x="52263" y="65754"/>
                </a:moveTo>
                <a:lnTo>
                  <a:pt x="51792" y="65848"/>
                </a:lnTo>
                <a:lnTo>
                  <a:pt x="51697" y="65848"/>
                </a:lnTo>
                <a:lnTo>
                  <a:pt x="48867" y="66131"/>
                </a:lnTo>
                <a:lnTo>
                  <a:pt x="50565" y="65848"/>
                </a:lnTo>
                <a:lnTo>
                  <a:pt x="52263" y="65754"/>
                </a:lnTo>
                <a:close/>
                <a:moveTo>
                  <a:pt x="66697" y="61037"/>
                </a:moveTo>
                <a:lnTo>
                  <a:pt x="66603" y="61131"/>
                </a:lnTo>
                <a:lnTo>
                  <a:pt x="65848" y="61414"/>
                </a:lnTo>
                <a:lnTo>
                  <a:pt x="64999" y="61603"/>
                </a:lnTo>
                <a:lnTo>
                  <a:pt x="63018" y="61791"/>
                </a:lnTo>
                <a:lnTo>
                  <a:pt x="64905" y="61697"/>
                </a:lnTo>
                <a:lnTo>
                  <a:pt x="66508" y="61320"/>
                </a:lnTo>
                <a:lnTo>
                  <a:pt x="66037" y="61980"/>
                </a:lnTo>
                <a:lnTo>
                  <a:pt x="65471" y="62546"/>
                </a:lnTo>
                <a:lnTo>
                  <a:pt x="64810" y="63018"/>
                </a:lnTo>
                <a:lnTo>
                  <a:pt x="64056" y="63301"/>
                </a:lnTo>
                <a:lnTo>
                  <a:pt x="63301" y="63584"/>
                </a:lnTo>
                <a:lnTo>
                  <a:pt x="62452" y="63772"/>
                </a:lnTo>
                <a:lnTo>
                  <a:pt x="61509" y="63961"/>
                </a:lnTo>
                <a:lnTo>
                  <a:pt x="60565" y="64055"/>
                </a:lnTo>
                <a:lnTo>
                  <a:pt x="58678" y="64150"/>
                </a:lnTo>
                <a:lnTo>
                  <a:pt x="53018" y="64150"/>
                </a:lnTo>
                <a:lnTo>
                  <a:pt x="46037" y="64810"/>
                </a:lnTo>
                <a:lnTo>
                  <a:pt x="39528" y="65282"/>
                </a:lnTo>
                <a:lnTo>
                  <a:pt x="36320" y="65471"/>
                </a:lnTo>
                <a:lnTo>
                  <a:pt x="33018" y="65659"/>
                </a:lnTo>
                <a:lnTo>
                  <a:pt x="29622" y="65754"/>
                </a:lnTo>
                <a:lnTo>
                  <a:pt x="23962" y="65754"/>
                </a:lnTo>
                <a:lnTo>
                  <a:pt x="21698" y="65942"/>
                </a:lnTo>
                <a:lnTo>
                  <a:pt x="17264" y="66225"/>
                </a:lnTo>
                <a:lnTo>
                  <a:pt x="17830" y="66037"/>
                </a:lnTo>
                <a:lnTo>
                  <a:pt x="16698" y="65942"/>
                </a:lnTo>
                <a:lnTo>
                  <a:pt x="16509" y="65942"/>
                </a:lnTo>
                <a:lnTo>
                  <a:pt x="15094" y="66037"/>
                </a:lnTo>
                <a:lnTo>
                  <a:pt x="15660" y="66131"/>
                </a:lnTo>
                <a:lnTo>
                  <a:pt x="16132" y="66037"/>
                </a:lnTo>
                <a:lnTo>
                  <a:pt x="15943" y="66131"/>
                </a:lnTo>
                <a:lnTo>
                  <a:pt x="16604" y="66225"/>
                </a:lnTo>
                <a:lnTo>
                  <a:pt x="14434" y="66320"/>
                </a:lnTo>
                <a:lnTo>
                  <a:pt x="12170" y="66414"/>
                </a:lnTo>
                <a:lnTo>
                  <a:pt x="13773" y="66225"/>
                </a:lnTo>
                <a:lnTo>
                  <a:pt x="15000" y="66037"/>
                </a:lnTo>
                <a:lnTo>
                  <a:pt x="12453" y="66225"/>
                </a:lnTo>
                <a:lnTo>
                  <a:pt x="11604" y="66320"/>
                </a:lnTo>
                <a:lnTo>
                  <a:pt x="11604" y="66225"/>
                </a:lnTo>
                <a:lnTo>
                  <a:pt x="11887" y="66225"/>
                </a:lnTo>
                <a:lnTo>
                  <a:pt x="12736" y="66037"/>
                </a:lnTo>
                <a:lnTo>
                  <a:pt x="9906" y="66225"/>
                </a:lnTo>
                <a:lnTo>
                  <a:pt x="8962" y="66414"/>
                </a:lnTo>
                <a:lnTo>
                  <a:pt x="10000" y="66414"/>
                </a:lnTo>
                <a:lnTo>
                  <a:pt x="8396" y="66697"/>
                </a:lnTo>
                <a:lnTo>
                  <a:pt x="7830" y="66697"/>
                </a:lnTo>
                <a:lnTo>
                  <a:pt x="7358" y="66603"/>
                </a:lnTo>
                <a:lnTo>
                  <a:pt x="7075" y="66414"/>
                </a:lnTo>
                <a:lnTo>
                  <a:pt x="6792" y="66131"/>
                </a:lnTo>
                <a:lnTo>
                  <a:pt x="6604" y="65565"/>
                </a:lnTo>
                <a:lnTo>
                  <a:pt x="6604" y="64810"/>
                </a:lnTo>
                <a:lnTo>
                  <a:pt x="6415" y="66225"/>
                </a:lnTo>
                <a:lnTo>
                  <a:pt x="6509" y="64527"/>
                </a:lnTo>
                <a:lnTo>
                  <a:pt x="20188" y="64433"/>
                </a:lnTo>
                <a:lnTo>
                  <a:pt x="20188" y="64433"/>
                </a:lnTo>
                <a:lnTo>
                  <a:pt x="19434" y="64621"/>
                </a:lnTo>
                <a:lnTo>
                  <a:pt x="23585" y="64527"/>
                </a:lnTo>
                <a:lnTo>
                  <a:pt x="25660" y="64433"/>
                </a:lnTo>
                <a:lnTo>
                  <a:pt x="27641" y="64338"/>
                </a:lnTo>
                <a:lnTo>
                  <a:pt x="25754" y="64244"/>
                </a:lnTo>
                <a:lnTo>
                  <a:pt x="31132" y="63772"/>
                </a:lnTo>
                <a:lnTo>
                  <a:pt x="36698" y="63301"/>
                </a:lnTo>
                <a:lnTo>
                  <a:pt x="42264" y="62829"/>
                </a:lnTo>
                <a:lnTo>
                  <a:pt x="47830" y="62640"/>
                </a:lnTo>
                <a:lnTo>
                  <a:pt x="46414" y="62829"/>
                </a:lnTo>
                <a:lnTo>
                  <a:pt x="44999" y="63018"/>
                </a:lnTo>
                <a:lnTo>
                  <a:pt x="48867" y="62735"/>
                </a:lnTo>
                <a:lnTo>
                  <a:pt x="52358" y="62452"/>
                </a:lnTo>
                <a:lnTo>
                  <a:pt x="53207" y="62357"/>
                </a:lnTo>
                <a:lnTo>
                  <a:pt x="52452" y="62452"/>
                </a:lnTo>
                <a:lnTo>
                  <a:pt x="55660" y="62169"/>
                </a:lnTo>
                <a:lnTo>
                  <a:pt x="54056" y="62357"/>
                </a:lnTo>
                <a:lnTo>
                  <a:pt x="56320" y="62357"/>
                </a:lnTo>
                <a:lnTo>
                  <a:pt x="58395" y="62169"/>
                </a:lnTo>
                <a:lnTo>
                  <a:pt x="60471" y="61980"/>
                </a:lnTo>
                <a:lnTo>
                  <a:pt x="64622" y="61508"/>
                </a:lnTo>
                <a:lnTo>
                  <a:pt x="63584" y="61508"/>
                </a:lnTo>
                <a:lnTo>
                  <a:pt x="65188" y="61320"/>
                </a:lnTo>
                <a:lnTo>
                  <a:pt x="65942" y="61225"/>
                </a:lnTo>
                <a:lnTo>
                  <a:pt x="66697" y="61037"/>
                </a:lnTo>
                <a:close/>
                <a:moveTo>
                  <a:pt x="56131" y="0"/>
                </a:moveTo>
                <a:lnTo>
                  <a:pt x="54056" y="95"/>
                </a:lnTo>
                <a:lnTo>
                  <a:pt x="49999" y="472"/>
                </a:lnTo>
                <a:lnTo>
                  <a:pt x="49905" y="472"/>
                </a:lnTo>
                <a:lnTo>
                  <a:pt x="50188" y="378"/>
                </a:lnTo>
                <a:lnTo>
                  <a:pt x="46131" y="378"/>
                </a:lnTo>
                <a:lnTo>
                  <a:pt x="44999" y="566"/>
                </a:lnTo>
                <a:lnTo>
                  <a:pt x="45848" y="661"/>
                </a:lnTo>
                <a:lnTo>
                  <a:pt x="45848" y="661"/>
                </a:lnTo>
                <a:lnTo>
                  <a:pt x="45094" y="566"/>
                </a:lnTo>
                <a:lnTo>
                  <a:pt x="46037" y="661"/>
                </a:lnTo>
                <a:lnTo>
                  <a:pt x="45943" y="661"/>
                </a:lnTo>
                <a:lnTo>
                  <a:pt x="40377" y="849"/>
                </a:lnTo>
                <a:lnTo>
                  <a:pt x="34622" y="1038"/>
                </a:lnTo>
                <a:lnTo>
                  <a:pt x="34245" y="1038"/>
                </a:lnTo>
                <a:lnTo>
                  <a:pt x="30943" y="1227"/>
                </a:lnTo>
                <a:lnTo>
                  <a:pt x="29905" y="1132"/>
                </a:lnTo>
                <a:lnTo>
                  <a:pt x="28679" y="1227"/>
                </a:lnTo>
                <a:lnTo>
                  <a:pt x="26132" y="1510"/>
                </a:lnTo>
                <a:lnTo>
                  <a:pt x="20566" y="1887"/>
                </a:lnTo>
                <a:lnTo>
                  <a:pt x="20094" y="1887"/>
                </a:lnTo>
                <a:lnTo>
                  <a:pt x="19434" y="1793"/>
                </a:lnTo>
                <a:lnTo>
                  <a:pt x="19245" y="1793"/>
                </a:lnTo>
                <a:lnTo>
                  <a:pt x="19434" y="1887"/>
                </a:lnTo>
                <a:lnTo>
                  <a:pt x="19811" y="1981"/>
                </a:lnTo>
                <a:lnTo>
                  <a:pt x="17453" y="2170"/>
                </a:lnTo>
                <a:lnTo>
                  <a:pt x="12830" y="2170"/>
                </a:lnTo>
                <a:lnTo>
                  <a:pt x="11415" y="2359"/>
                </a:lnTo>
                <a:lnTo>
                  <a:pt x="8962" y="2547"/>
                </a:lnTo>
                <a:lnTo>
                  <a:pt x="8113" y="3113"/>
                </a:lnTo>
                <a:lnTo>
                  <a:pt x="7170" y="3302"/>
                </a:lnTo>
                <a:lnTo>
                  <a:pt x="5377" y="3679"/>
                </a:lnTo>
                <a:lnTo>
                  <a:pt x="4245" y="3868"/>
                </a:lnTo>
                <a:lnTo>
                  <a:pt x="4245" y="3113"/>
                </a:lnTo>
                <a:lnTo>
                  <a:pt x="4151" y="3868"/>
                </a:lnTo>
                <a:lnTo>
                  <a:pt x="3774" y="4057"/>
                </a:lnTo>
                <a:lnTo>
                  <a:pt x="3585" y="4151"/>
                </a:lnTo>
                <a:lnTo>
                  <a:pt x="3396" y="4340"/>
                </a:lnTo>
                <a:lnTo>
                  <a:pt x="3208" y="4623"/>
                </a:lnTo>
                <a:lnTo>
                  <a:pt x="2925" y="5472"/>
                </a:lnTo>
                <a:lnTo>
                  <a:pt x="2453" y="7076"/>
                </a:lnTo>
                <a:lnTo>
                  <a:pt x="2264" y="7830"/>
                </a:lnTo>
                <a:lnTo>
                  <a:pt x="2076" y="8585"/>
                </a:lnTo>
                <a:lnTo>
                  <a:pt x="1793" y="10283"/>
                </a:lnTo>
                <a:lnTo>
                  <a:pt x="1698" y="12075"/>
                </a:lnTo>
                <a:lnTo>
                  <a:pt x="1698" y="13868"/>
                </a:lnTo>
                <a:lnTo>
                  <a:pt x="1793" y="17547"/>
                </a:lnTo>
                <a:lnTo>
                  <a:pt x="1793" y="19339"/>
                </a:lnTo>
                <a:lnTo>
                  <a:pt x="1793" y="20943"/>
                </a:lnTo>
                <a:lnTo>
                  <a:pt x="849" y="42735"/>
                </a:lnTo>
                <a:lnTo>
                  <a:pt x="0" y="64527"/>
                </a:lnTo>
                <a:lnTo>
                  <a:pt x="5094" y="64527"/>
                </a:lnTo>
                <a:lnTo>
                  <a:pt x="5377" y="66131"/>
                </a:lnTo>
                <a:lnTo>
                  <a:pt x="5472" y="66603"/>
                </a:lnTo>
                <a:lnTo>
                  <a:pt x="5755" y="66980"/>
                </a:lnTo>
                <a:lnTo>
                  <a:pt x="6038" y="67263"/>
                </a:lnTo>
                <a:lnTo>
                  <a:pt x="6415" y="67546"/>
                </a:lnTo>
                <a:lnTo>
                  <a:pt x="7736" y="67923"/>
                </a:lnTo>
                <a:lnTo>
                  <a:pt x="9057" y="68206"/>
                </a:lnTo>
                <a:lnTo>
                  <a:pt x="10377" y="68395"/>
                </a:lnTo>
                <a:lnTo>
                  <a:pt x="11887" y="68584"/>
                </a:lnTo>
                <a:lnTo>
                  <a:pt x="16887" y="68584"/>
                </a:lnTo>
                <a:lnTo>
                  <a:pt x="20377" y="68301"/>
                </a:lnTo>
                <a:lnTo>
                  <a:pt x="27547" y="67640"/>
                </a:lnTo>
                <a:lnTo>
                  <a:pt x="30849" y="67357"/>
                </a:lnTo>
                <a:lnTo>
                  <a:pt x="33867" y="67169"/>
                </a:lnTo>
                <a:lnTo>
                  <a:pt x="38396" y="66980"/>
                </a:lnTo>
                <a:lnTo>
                  <a:pt x="42924" y="66603"/>
                </a:lnTo>
                <a:lnTo>
                  <a:pt x="51792" y="65942"/>
                </a:lnTo>
                <a:lnTo>
                  <a:pt x="53112" y="65754"/>
                </a:lnTo>
                <a:lnTo>
                  <a:pt x="53301" y="65754"/>
                </a:lnTo>
                <a:lnTo>
                  <a:pt x="55282" y="65565"/>
                </a:lnTo>
                <a:lnTo>
                  <a:pt x="61697" y="64999"/>
                </a:lnTo>
                <a:lnTo>
                  <a:pt x="62546" y="64905"/>
                </a:lnTo>
                <a:lnTo>
                  <a:pt x="64716" y="64810"/>
                </a:lnTo>
                <a:lnTo>
                  <a:pt x="60943" y="65376"/>
                </a:lnTo>
                <a:lnTo>
                  <a:pt x="64433" y="65093"/>
                </a:lnTo>
                <a:lnTo>
                  <a:pt x="65754" y="64810"/>
                </a:lnTo>
                <a:lnTo>
                  <a:pt x="66225" y="64716"/>
                </a:lnTo>
                <a:lnTo>
                  <a:pt x="66697" y="64527"/>
                </a:lnTo>
                <a:lnTo>
                  <a:pt x="67169" y="64244"/>
                </a:lnTo>
                <a:lnTo>
                  <a:pt x="67452" y="63867"/>
                </a:lnTo>
                <a:lnTo>
                  <a:pt x="67829" y="63489"/>
                </a:lnTo>
                <a:lnTo>
                  <a:pt x="68018" y="63018"/>
                </a:lnTo>
                <a:lnTo>
                  <a:pt x="68301" y="62452"/>
                </a:lnTo>
                <a:lnTo>
                  <a:pt x="68490" y="61791"/>
                </a:lnTo>
                <a:lnTo>
                  <a:pt x="68678" y="60093"/>
                </a:lnTo>
                <a:lnTo>
                  <a:pt x="68961" y="59622"/>
                </a:lnTo>
                <a:lnTo>
                  <a:pt x="69150" y="59056"/>
                </a:lnTo>
                <a:lnTo>
                  <a:pt x="69339" y="58490"/>
                </a:lnTo>
                <a:lnTo>
                  <a:pt x="69433" y="57829"/>
                </a:lnTo>
                <a:lnTo>
                  <a:pt x="69527" y="56225"/>
                </a:lnTo>
                <a:lnTo>
                  <a:pt x="69527" y="54622"/>
                </a:lnTo>
                <a:lnTo>
                  <a:pt x="69339" y="54150"/>
                </a:lnTo>
                <a:lnTo>
                  <a:pt x="69244" y="52358"/>
                </a:lnTo>
                <a:lnTo>
                  <a:pt x="69999" y="46980"/>
                </a:lnTo>
                <a:lnTo>
                  <a:pt x="70754" y="41792"/>
                </a:lnTo>
                <a:lnTo>
                  <a:pt x="71414" y="36603"/>
                </a:lnTo>
                <a:lnTo>
                  <a:pt x="71697" y="34150"/>
                </a:lnTo>
                <a:lnTo>
                  <a:pt x="71886" y="31698"/>
                </a:lnTo>
                <a:lnTo>
                  <a:pt x="71603" y="33113"/>
                </a:lnTo>
                <a:lnTo>
                  <a:pt x="71603" y="32264"/>
                </a:lnTo>
                <a:lnTo>
                  <a:pt x="71508" y="31509"/>
                </a:lnTo>
                <a:lnTo>
                  <a:pt x="71320" y="29717"/>
                </a:lnTo>
                <a:lnTo>
                  <a:pt x="71225" y="28868"/>
                </a:lnTo>
                <a:lnTo>
                  <a:pt x="71131" y="28019"/>
                </a:lnTo>
                <a:lnTo>
                  <a:pt x="71225" y="27264"/>
                </a:lnTo>
                <a:lnTo>
                  <a:pt x="71414" y="26603"/>
                </a:lnTo>
                <a:lnTo>
                  <a:pt x="71558" y="26891"/>
                </a:lnTo>
                <a:lnTo>
                  <a:pt x="71131" y="22453"/>
                </a:lnTo>
                <a:lnTo>
                  <a:pt x="71320" y="23113"/>
                </a:lnTo>
                <a:lnTo>
                  <a:pt x="71037" y="21132"/>
                </a:lnTo>
                <a:lnTo>
                  <a:pt x="70754" y="19056"/>
                </a:lnTo>
                <a:lnTo>
                  <a:pt x="69999" y="15094"/>
                </a:lnTo>
                <a:lnTo>
                  <a:pt x="70376" y="16415"/>
                </a:lnTo>
                <a:lnTo>
                  <a:pt x="69999" y="12830"/>
                </a:lnTo>
                <a:lnTo>
                  <a:pt x="69622" y="10566"/>
                </a:lnTo>
                <a:lnTo>
                  <a:pt x="69150" y="8208"/>
                </a:lnTo>
                <a:lnTo>
                  <a:pt x="68584" y="5944"/>
                </a:lnTo>
                <a:lnTo>
                  <a:pt x="68207" y="4906"/>
                </a:lnTo>
                <a:lnTo>
                  <a:pt x="67829" y="3868"/>
                </a:lnTo>
                <a:lnTo>
                  <a:pt x="67452" y="3019"/>
                </a:lnTo>
                <a:lnTo>
                  <a:pt x="66980" y="2264"/>
                </a:lnTo>
                <a:lnTo>
                  <a:pt x="66508" y="1604"/>
                </a:lnTo>
                <a:lnTo>
                  <a:pt x="65942" y="1227"/>
                </a:lnTo>
                <a:lnTo>
                  <a:pt x="64999" y="849"/>
                </a:lnTo>
                <a:lnTo>
                  <a:pt x="64150" y="661"/>
                </a:lnTo>
                <a:lnTo>
                  <a:pt x="62263" y="283"/>
                </a:lnTo>
                <a:lnTo>
                  <a:pt x="60282" y="95"/>
                </a:lnTo>
                <a:lnTo>
                  <a:pt x="58207" y="0"/>
                </a:lnTo>
                <a:close/>
              </a:path>
            </a:pathLst>
          </a:custGeom>
          <a:ln/>
        </p:spPr>
        <p:style>
          <a:lnRef idx="2">
            <a:schemeClr val="accent6">
              <a:shade val="50000"/>
            </a:schemeClr>
          </a:lnRef>
          <a:fillRef idx="1">
            <a:schemeClr val="accent6"/>
          </a:fillRef>
          <a:effectRef idx="0">
            <a:schemeClr val="accent6"/>
          </a:effectRef>
          <a:fontRef idx="minor">
            <a:schemeClr val="lt1"/>
          </a:fontRef>
        </p:style>
        <p:txBody>
          <a:bodyPr lIns="91425" tIns="91425" rIns="91425" bIns="91425" anchor="ctr" anchorCtr="0">
            <a:noAutofit/>
          </a:bodyPr>
          <a:lstStyle/>
          <a:p>
            <a:endParaRPr sz="2600" kern="0">
              <a:solidFill>
                <a:srgbClr val="000000"/>
              </a:solidFill>
              <a:latin typeface="Arial"/>
              <a:cs typeface="Arial"/>
              <a:sym typeface="Arial"/>
            </a:endParaRPr>
          </a:p>
        </p:txBody>
      </p:sp>
      <p:sp>
        <p:nvSpPr>
          <p:cNvPr id="50" name="TextBox 49">
            <a:extLst>
              <a:ext uri="{FF2B5EF4-FFF2-40B4-BE49-F238E27FC236}">
                <a16:creationId xmlns:a16="http://schemas.microsoft.com/office/drawing/2014/main" id="{62690A6F-F731-446B-BB77-43785CF00F88}"/>
              </a:ext>
            </a:extLst>
          </p:cNvPr>
          <p:cNvSpPr txBox="1"/>
          <p:nvPr/>
        </p:nvSpPr>
        <p:spPr>
          <a:xfrm>
            <a:off x="9765374" y="2431106"/>
            <a:ext cx="2180279" cy="3293209"/>
          </a:xfrm>
          <a:prstGeom prst="rect">
            <a:avLst/>
          </a:prstGeom>
          <a:noFill/>
        </p:spPr>
        <p:txBody>
          <a:bodyPr wrap="square" rtlCol="0">
            <a:spAutoFit/>
          </a:bodyPr>
          <a:lstStyle/>
          <a:p>
            <a:r>
              <a:rPr lang="en-US" sz="2600" i="1" kern="0" dirty="0">
                <a:solidFill>
                  <a:srgbClr val="FFFFFF"/>
                </a:solidFill>
                <a:latin typeface="Times New Roman" panose="02020603050405020304" pitchFamily="18" charset="0"/>
                <a:cs typeface="Times New Roman" panose="02020603050405020304" pitchFamily="18" charset="0"/>
                <a:sym typeface="Arial"/>
              </a:rPr>
              <a:t>t</a:t>
            </a:r>
            <a:r>
              <a:rPr lang="en-US" sz="2600" kern="0" dirty="0">
                <a:latin typeface="Times New Roman" panose="02020603050405020304" pitchFamily="18" charset="0"/>
                <a:cs typeface="Times New Roman" panose="02020603050405020304" pitchFamily="18" charset="0"/>
                <a:sym typeface="Arial"/>
              </a:rPr>
              <a:t>(18) = -1.24</a:t>
            </a:r>
          </a:p>
          <a:p>
            <a:endParaRPr lang="en-US" sz="2600" kern="0" dirty="0">
              <a:latin typeface="Times New Roman" panose="02020603050405020304" pitchFamily="18" charset="0"/>
              <a:cs typeface="Times New Roman" panose="02020603050405020304" pitchFamily="18" charset="0"/>
              <a:sym typeface="Arial"/>
            </a:endParaRPr>
          </a:p>
          <a:p>
            <a:r>
              <a:rPr lang="en-US" sz="2600" kern="0" dirty="0">
                <a:latin typeface="Times New Roman" panose="02020603050405020304" pitchFamily="18" charset="0"/>
                <a:cs typeface="Times New Roman" panose="02020603050405020304" pitchFamily="18" charset="0"/>
                <a:sym typeface="Arial"/>
              </a:rPr>
              <a:t>Critical </a:t>
            </a:r>
            <a:r>
              <a:rPr lang="en-US" sz="2600" i="1" kern="0" dirty="0">
                <a:latin typeface="Times New Roman" panose="02020603050405020304" pitchFamily="18" charset="0"/>
                <a:cs typeface="Times New Roman" panose="02020603050405020304" pitchFamily="18" charset="0"/>
                <a:sym typeface="Arial"/>
              </a:rPr>
              <a:t>t</a:t>
            </a:r>
            <a:r>
              <a:rPr lang="en-US" sz="2600" kern="0" dirty="0">
                <a:latin typeface="Times New Roman" panose="02020603050405020304" pitchFamily="18" charset="0"/>
                <a:cs typeface="Times New Roman" panose="02020603050405020304" pitchFamily="18" charset="0"/>
                <a:sym typeface="Arial"/>
              </a:rPr>
              <a:t> is ±2.1</a:t>
            </a:r>
          </a:p>
          <a:p>
            <a:endParaRPr lang="en-US" sz="2600" kern="0" dirty="0">
              <a:latin typeface="Times New Roman" panose="02020603050405020304" pitchFamily="18" charset="0"/>
              <a:cs typeface="Times New Roman" panose="02020603050405020304" pitchFamily="18" charset="0"/>
              <a:sym typeface="Arial"/>
            </a:endParaRPr>
          </a:p>
          <a:p>
            <a:r>
              <a:rPr lang="en-US" sz="2600" i="1" kern="0" dirty="0">
                <a:latin typeface="Times New Roman" panose="02020603050405020304" pitchFamily="18" charset="0"/>
                <a:cs typeface="Times New Roman" panose="02020603050405020304" pitchFamily="18" charset="0"/>
                <a:sym typeface="Arial"/>
              </a:rPr>
              <a:t>p</a:t>
            </a:r>
            <a:r>
              <a:rPr lang="en-US" sz="2600" kern="0" dirty="0">
                <a:latin typeface="Times New Roman" panose="02020603050405020304" pitchFamily="18" charset="0"/>
                <a:cs typeface="Times New Roman" panose="02020603050405020304" pitchFamily="18" charset="0"/>
                <a:sym typeface="Arial"/>
              </a:rPr>
              <a:t> &gt; .05 thus we fail to reject the null</a:t>
            </a:r>
          </a:p>
        </p:txBody>
      </p:sp>
    </p:spTree>
    <p:extLst>
      <p:ext uri="{BB962C8B-B14F-4D97-AF65-F5344CB8AC3E}">
        <p14:creationId xmlns:p14="http://schemas.microsoft.com/office/powerpoint/2010/main" val="403444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500"/>
                                        <p:tgtEl>
                                          <p:spTgt spid="2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fade">
                                      <p:cBhvr>
                                        <p:cTn id="56" dur="500"/>
                                        <p:tgtEl>
                                          <p:spTgt spid="3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par>
                          <p:cTn id="73" fill="hold">
                            <p:stCondLst>
                              <p:cond delay="500"/>
                            </p:stCondLst>
                            <p:childTnLst>
                              <p:par>
                                <p:cTn id="74" presetID="10" presetClass="entr" presetSubtype="0" fill="hold" nodeType="afterEffect">
                                  <p:stCondLst>
                                    <p:cond delay="0"/>
                                  </p:stCondLst>
                                  <p:childTnLst>
                                    <p:set>
                                      <p:cBhvr>
                                        <p:cTn id="75" dur="1" fill="hold">
                                          <p:stCondLst>
                                            <p:cond delay="0"/>
                                          </p:stCondLst>
                                        </p:cTn>
                                        <p:tgtEl>
                                          <p:spTgt spid="50">
                                            <p:txEl>
                                              <p:pRg st="0" end="0"/>
                                            </p:txEl>
                                          </p:spTgt>
                                        </p:tgtEl>
                                        <p:attrNameLst>
                                          <p:attrName>style.visibility</p:attrName>
                                        </p:attrNameLst>
                                      </p:cBhvr>
                                      <p:to>
                                        <p:strVal val="visible"/>
                                      </p:to>
                                    </p:set>
                                    <p:animEffect transition="in" filter="fade">
                                      <p:cBhvr>
                                        <p:cTn id="76" dur="500"/>
                                        <p:tgtEl>
                                          <p:spTgt spid="50">
                                            <p:txEl>
                                              <p:pRg st="0" end="0"/>
                                            </p:txEl>
                                          </p:spTgt>
                                        </p:tgtEl>
                                      </p:cBhvr>
                                    </p:animEffect>
                                  </p:childTnLst>
                                </p:cTn>
                              </p:par>
                            </p:childTnLst>
                          </p:cTn>
                        </p:par>
                        <p:par>
                          <p:cTn id="77" fill="hold">
                            <p:stCondLst>
                              <p:cond delay="1000"/>
                            </p:stCondLst>
                            <p:childTnLst>
                              <p:par>
                                <p:cTn id="78" presetID="10" presetClass="entr" presetSubtype="0" fill="hold" nodeType="afterEffect">
                                  <p:stCondLst>
                                    <p:cond delay="0"/>
                                  </p:stCondLst>
                                  <p:childTnLst>
                                    <p:set>
                                      <p:cBhvr>
                                        <p:cTn id="79" dur="1" fill="hold">
                                          <p:stCondLst>
                                            <p:cond delay="0"/>
                                          </p:stCondLst>
                                        </p:cTn>
                                        <p:tgtEl>
                                          <p:spTgt spid="50">
                                            <p:txEl>
                                              <p:pRg st="2" end="2"/>
                                            </p:txEl>
                                          </p:spTgt>
                                        </p:tgtEl>
                                        <p:attrNameLst>
                                          <p:attrName>style.visibility</p:attrName>
                                        </p:attrNameLst>
                                      </p:cBhvr>
                                      <p:to>
                                        <p:strVal val="visible"/>
                                      </p:to>
                                    </p:set>
                                    <p:animEffect transition="in" filter="fade">
                                      <p:cBhvr>
                                        <p:cTn id="80" dur="500"/>
                                        <p:tgtEl>
                                          <p:spTgt spid="50">
                                            <p:txEl>
                                              <p:pRg st="2" end="2"/>
                                            </p:txEl>
                                          </p:spTgt>
                                        </p:tgtEl>
                                      </p:cBhvr>
                                    </p:animEffect>
                                  </p:childTnLst>
                                </p:cTn>
                              </p:par>
                            </p:childTnLst>
                          </p:cTn>
                        </p:par>
                        <p:par>
                          <p:cTn id="81" fill="hold">
                            <p:stCondLst>
                              <p:cond delay="1500"/>
                            </p:stCondLst>
                            <p:childTnLst>
                              <p:par>
                                <p:cTn id="82" presetID="10" presetClass="entr" presetSubtype="0" fill="hold" nodeType="afterEffect">
                                  <p:stCondLst>
                                    <p:cond delay="0"/>
                                  </p:stCondLst>
                                  <p:childTnLst>
                                    <p:set>
                                      <p:cBhvr>
                                        <p:cTn id="83" dur="1" fill="hold">
                                          <p:stCondLst>
                                            <p:cond delay="0"/>
                                          </p:stCondLst>
                                        </p:cTn>
                                        <p:tgtEl>
                                          <p:spTgt spid="50">
                                            <p:txEl>
                                              <p:pRg st="4" end="4"/>
                                            </p:txEl>
                                          </p:spTgt>
                                        </p:tgtEl>
                                        <p:attrNameLst>
                                          <p:attrName>style.visibility</p:attrName>
                                        </p:attrNameLst>
                                      </p:cBhvr>
                                      <p:to>
                                        <p:strVal val="visible"/>
                                      </p:to>
                                    </p:set>
                                    <p:animEffect transition="in" filter="fade">
                                      <p:cBhvr>
                                        <p:cTn id="84" dur="5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12" grpId="0" animBg="1"/>
      <p:bldP spid="17" grpId="0"/>
      <p:bldP spid="18" grpId="0" animBg="1"/>
      <p:bldP spid="22" grpId="0"/>
      <p:bldP spid="25" grpId="0"/>
      <p:bldP spid="30" grpId="0"/>
      <p:bldP spid="32" grpId="0" animBg="1"/>
      <p:bldP spid="33" grpId="0" animBg="1"/>
      <p:bldP spid="34" grpId="0" animBg="1"/>
      <p:bldP spid="35" grpId="0" animBg="1"/>
      <p:bldP spid="39" grpId="0"/>
      <p:bldP spid="28" grpId="0" animBg="1"/>
      <p:bldP spid="40" grpId="0"/>
      <p:bldP spid="5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r>
              <a:rPr lang="en-US" i="1" dirty="0">
                <a:latin typeface="Times New Roman" panose="02020603050405020304" pitchFamily="18" charset="0"/>
                <a:cs typeface="Times New Roman" panose="02020603050405020304" pitchFamily="18" charset="0"/>
              </a:rPr>
              <a:t>Test It: Two Sample t-Test unequal variances</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000" kern="0" dirty="0">
                <a:latin typeface="Times New Roman" panose="02020603050405020304" pitchFamily="18" charset="0"/>
                <a:cs typeface="Times New Roman" panose="02020603050405020304" pitchFamily="18" charset="0"/>
              </a:rPr>
              <a:t>The standard t-test assumed that the variances in each condition are ~ equal.</a:t>
            </a:r>
          </a:p>
          <a:p>
            <a:r>
              <a:rPr lang="en-US" sz="2000" kern="0" dirty="0">
                <a:latin typeface="Times New Roman" panose="02020603050405020304" pitchFamily="18" charset="0"/>
                <a:cs typeface="Times New Roman" panose="02020603050405020304" pitchFamily="18" charset="0"/>
              </a:rPr>
              <a:t>Our values were fairly close: 22.96 and 28.66</a:t>
            </a:r>
          </a:p>
          <a:p>
            <a:r>
              <a:rPr lang="en-US" sz="2000" kern="0" dirty="0">
                <a:latin typeface="Times New Roman" panose="02020603050405020304" pitchFamily="18" charset="0"/>
                <a:cs typeface="Times New Roman" panose="02020603050405020304" pitchFamily="18" charset="0"/>
              </a:rPr>
              <a:t>However, if we estimated them to be different (visually inspect and use Levine's) we need to change up our t-test a bit.</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D1EE4D0-904D-4170-AF65-F12D7165A40F}"/>
                  </a:ext>
                </a:extLst>
              </p:cNvPr>
              <p:cNvSpPr/>
              <p:nvPr/>
            </p:nvSpPr>
            <p:spPr>
              <a:xfrm>
                <a:off x="566656" y="4575612"/>
                <a:ext cx="4781190" cy="190385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kern="0" dirty="0" smtClean="0">
                          <a:solidFill>
                            <a:schemeClr val="tx1"/>
                          </a:solidFill>
                          <a:latin typeface="Cambria Math" panose="02040503050406030204" pitchFamily="18" charset="0"/>
                          <a:ea typeface="Walter Turncoat" panose="020B0604020202020204" charset="0"/>
                          <a:sym typeface="Arial"/>
                        </a:rPr>
                        <m:t>𝑑𝑓</m:t>
                      </m:r>
                      <m:r>
                        <a:rPr lang="en-US" sz="2600" i="1" kern="0" dirty="0" smtClean="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sSup>
                            <m:sSupPr>
                              <m:ctrlPr>
                                <a:rPr lang="en-US" sz="2600" i="1" kern="0" dirty="0">
                                  <a:solidFill>
                                    <a:schemeClr val="tx1"/>
                                  </a:solidFill>
                                  <a:latin typeface="Cambria Math" panose="02040503050406030204" pitchFamily="18" charset="0"/>
                                  <a:ea typeface="Walter Turncoat" panose="020B0604020202020204" charset="0"/>
                                  <a:sym typeface="Arial"/>
                                </a:rPr>
                              </m:ctrlPr>
                            </m:sSupPr>
                            <m:e>
                              <m:d>
                                <m:dPr>
                                  <m:ctrlPr>
                                    <a:rPr lang="en-US" sz="2600" i="1" kern="0" dirty="0">
                                      <a:solidFill>
                                        <a:schemeClr val="tx1"/>
                                      </a:solidFill>
                                      <a:latin typeface="Cambria Math" panose="02040503050406030204" pitchFamily="18" charset="0"/>
                                      <a:ea typeface="Walter Turncoat" panose="020B0604020202020204" charset="0"/>
                                      <a:sym typeface="Arial"/>
                                    </a:rPr>
                                  </m:ctrlPr>
                                </m:dPr>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den>
                                  </m:f>
                                </m:e>
                              </m:d>
                            </m:e>
                            <m:sup>
                              <m:r>
                                <a:rPr lang="en-US" sz="2600" i="1" kern="0" dirty="0">
                                  <a:solidFill>
                                    <a:schemeClr val="tx1"/>
                                  </a:solidFill>
                                  <a:latin typeface="Cambria Math" panose="02040503050406030204" pitchFamily="18" charset="0"/>
                                  <a:ea typeface="Walter Turncoat" panose="020B0604020202020204" charset="0"/>
                                  <a:sym typeface="Arial"/>
                                </a:rPr>
                                <m:t>2</m:t>
                              </m:r>
                            </m:sup>
                          </m:sSup>
                        </m:num>
                        <m:den>
                          <m:f>
                            <m:fPr>
                              <m:ctrlPr>
                                <a:rPr lang="en-US" sz="2600" i="1" kern="0" dirty="0">
                                  <a:solidFill>
                                    <a:schemeClr val="tx1"/>
                                  </a:solidFill>
                                  <a:latin typeface="Cambria Math" panose="02040503050406030204" pitchFamily="18" charset="0"/>
                                  <a:ea typeface="Walter Turncoat" panose="020B0604020202020204" charset="0"/>
                                  <a:sym typeface="Arial"/>
                                </a:rPr>
                              </m:ctrlPr>
                            </m:fPr>
                            <m:num>
                              <m:sSup>
                                <m:sSupPr>
                                  <m:ctrlPr>
                                    <a:rPr lang="en-US" sz="2600" i="1" kern="0" dirty="0">
                                      <a:solidFill>
                                        <a:schemeClr val="tx1"/>
                                      </a:solidFill>
                                      <a:latin typeface="Cambria Math" panose="02040503050406030204" pitchFamily="18" charset="0"/>
                                      <a:ea typeface="Walter Turncoat" panose="020B0604020202020204" charset="0"/>
                                      <a:sym typeface="Arial"/>
                                    </a:rPr>
                                  </m:ctrlPr>
                                </m:sSupPr>
                                <m:e>
                                  <m:d>
                                    <m:dPr>
                                      <m:ctrlPr>
                                        <a:rPr lang="en-US" sz="2600" i="1" kern="0" dirty="0">
                                          <a:solidFill>
                                            <a:schemeClr val="tx1"/>
                                          </a:solidFill>
                                          <a:latin typeface="Cambria Math" panose="02040503050406030204" pitchFamily="18" charset="0"/>
                                          <a:ea typeface="Walter Turncoat" panose="020B0604020202020204" charset="0"/>
                                          <a:sym typeface="Arial"/>
                                        </a:rPr>
                                      </m:ctrlPr>
                                    </m:dPr>
                                    <m:e>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e>
                                  </m:d>
                                </m:e>
                                <m:sup>
                                  <m:r>
                                    <a:rPr lang="en-US" sz="2600" i="1" kern="0" dirty="0">
                                      <a:solidFill>
                                        <a:schemeClr val="tx1"/>
                                      </a:solidFill>
                                      <a:latin typeface="Cambria Math" panose="02040503050406030204" pitchFamily="18" charset="0"/>
                                      <a:ea typeface="Walter Turncoat" panose="020B0604020202020204" charset="0"/>
                                      <a:sym typeface="Arial"/>
                                    </a:rPr>
                                    <m:t>2</m:t>
                                  </m:r>
                                </m:sup>
                              </m:s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den>
                          </m:f>
                          <m:r>
                            <a:rPr lang="en-US" sz="2600" i="1" kern="0" dirty="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sSup>
                                <m:sSupPr>
                                  <m:ctrlPr>
                                    <a:rPr lang="en-US" sz="2600" i="1" kern="0" dirty="0">
                                      <a:solidFill>
                                        <a:schemeClr val="tx1"/>
                                      </a:solidFill>
                                      <a:latin typeface="Cambria Math" panose="02040503050406030204" pitchFamily="18" charset="0"/>
                                      <a:ea typeface="Walter Turncoat" panose="020B0604020202020204" charset="0"/>
                                      <a:sym typeface="Arial"/>
                                    </a:rPr>
                                  </m:ctrlPr>
                                </m:sSupPr>
                                <m:e>
                                  <m:d>
                                    <m:dPr>
                                      <m:ctrlPr>
                                        <a:rPr lang="en-US" sz="2600" i="1" kern="0" dirty="0">
                                          <a:solidFill>
                                            <a:schemeClr val="tx1"/>
                                          </a:solidFill>
                                          <a:latin typeface="Cambria Math" panose="02040503050406030204" pitchFamily="18" charset="0"/>
                                          <a:ea typeface="Walter Turncoat" panose="020B0604020202020204" charset="0"/>
                                          <a:sym typeface="Arial"/>
                                        </a:rPr>
                                      </m:ctrlPr>
                                    </m:dPr>
                                    <m:e>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r>
                                        <a:rPr lang="en-US" sz="2600" i="1" kern="0" dirty="0">
                                          <a:solidFill>
                                            <a:schemeClr val="tx1"/>
                                          </a:solidFill>
                                          <a:latin typeface="Cambria Math" panose="02040503050406030204" pitchFamily="18" charset="0"/>
                                          <a:ea typeface="Cambria Math" panose="02040503050406030204" pitchFamily="18" charset="0"/>
                                          <a:sym typeface="Arial"/>
                                        </a:rPr>
                                        <m:t>/</m:t>
                                      </m:r>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e>
                                  </m:d>
                                </m:e>
                                <m:sup>
                                  <m:r>
                                    <a:rPr lang="en-US" sz="2600" i="1" kern="0" dirty="0">
                                      <a:solidFill>
                                        <a:schemeClr val="tx1"/>
                                      </a:solidFill>
                                      <a:latin typeface="Cambria Math" panose="02040503050406030204" pitchFamily="18" charset="0"/>
                                      <a:ea typeface="Walter Turncoat" panose="020B0604020202020204" charset="0"/>
                                      <a:sym typeface="Arial"/>
                                    </a:rPr>
                                    <m:t>2</m:t>
                                  </m:r>
                                </m:sup>
                              </m:s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r>
                                <a:rPr lang="en-US" sz="2600" i="1" kern="0" dirty="0">
                                  <a:solidFill>
                                    <a:schemeClr val="tx1"/>
                                  </a:solidFill>
                                  <a:latin typeface="Cambria Math" panose="02040503050406030204" pitchFamily="18" charset="0"/>
                                  <a:ea typeface="Cambria Math" panose="02040503050406030204" pitchFamily="18" charset="0"/>
                                  <a:sym typeface="Arial"/>
                                </a:rPr>
                                <m:t>−1</m:t>
                              </m:r>
                            </m:den>
                          </m:f>
                        </m:den>
                      </m:f>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4" name="Rectangle 3">
                <a:extLst>
                  <a:ext uri="{FF2B5EF4-FFF2-40B4-BE49-F238E27FC236}">
                    <a16:creationId xmlns:a16="http://schemas.microsoft.com/office/drawing/2014/main" id="{4D1EE4D0-904D-4170-AF65-F12D7165A40F}"/>
                  </a:ext>
                </a:extLst>
              </p:cNvPr>
              <p:cNvSpPr>
                <a:spLocks noRot="1" noChangeAspect="1" noMove="1" noResize="1" noEditPoints="1" noAdjustHandles="1" noChangeArrowheads="1" noChangeShapeType="1" noTextEdit="1"/>
              </p:cNvSpPr>
              <p:nvPr/>
            </p:nvSpPr>
            <p:spPr>
              <a:xfrm>
                <a:off x="566656" y="4575612"/>
                <a:ext cx="4781190" cy="19038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EF519EF-18DA-4196-87FE-5B302805288D}"/>
                  </a:ext>
                </a:extLst>
              </p:cNvPr>
              <p:cNvSpPr/>
              <p:nvPr/>
            </p:nvSpPr>
            <p:spPr>
              <a:xfrm>
                <a:off x="5347846" y="4399936"/>
                <a:ext cx="3655218" cy="16969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600" i="1" kern="0" dirty="0" smtClean="0">
                          <a:solidFill>
                            <a:schemeClr val="tx1"/>
                          </a:solidFill>
                          <a:latin typeface="Cambria Math" panose="02040503050406030204" pitchFamily="18" charset="0"/>
                          <a:ea typeface="Walter Turncoat" panose="020B0604020202020204" charset="0"/>
                          <a:sym typeface="Arial"/>
                        </a:rPr>
                        <m:t>𝑡</m:t>
                      </m:r>
                      <m:r>
                        <a:rPr lang="en-US" sz="2600" i="1" kern="0" dirty="0" smtClean="0">
                          <a:solidFill>
                            <a:schemeClr val="tx1"/>
                          </a:solidFill>
                          <a:latin typeface="Cambria Math" panose="02040503050406030204" pitchFamily="18" charset="0"/>
                          <a:ea typeface="Walter Turncoat" panose="020B0604020202020204" charset="0"/>
                          <a:sym typeface="Arial"/>
                        </a:rPr>
                        <m:t>(</m:t>
                      </m:r>
                      <m:r>
                        <a:rPr lang="en-US" sz="2600" i="1" kern="0" dirty="0" smtClean="0">
                          <a:solidFill>
                            <a:schemeClr val="tx1"/>
                          </a:solidFill>
                          <a:latin typeface="Cambria Math" panose="02040503050406030204" pitchFamily="18" charset="0"/>
                          <a:ea typeface="Walter Turncoat" panose="020B0604020202020204" charset="0"/>
                          <a:sym typeface="Arial"/>
                        </a:rPr>
                        <m:t>𝑑𝑓</m:t>
                      </m:r>
                      <m:r>
                        <a:rPr lang="en-US" sz="2600" i="1" kern="0" dirty="0" smtClean="0">
                          <a:solidFill>
                            <a:schemeClr val="tx1"/>
                          </a:solidFill>
                          <a:latin typeface="Cambria Math" panose="02040503050406030204" pitchFamily="18" charset="0"/>
                          <a:ea typeface="Walter Turncoat" panose="020B0604020202020204" charset="0"/>
                          <a:sym typeface="Arial"/>
                        </a:rPr>
                        <m:t>)=</m:t>
                      </m:r>
                      <m:f>
                        <m:fPr>
                          <m:ctrlPr>
                            <a:rPr lang="en-US" sz="26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1</m:t>
                              </m:r>
                            </m:e>
                          </m:acc>
                          <m:r>
                            <a:rPr lang="en-US" sz="2600" i="1" kern="0" dirty="0">
                              <a:solidFill>
                                <a:schemeClr val="tx1"/>
                              </a:solidFill>
                              <a:latin typeface="Cambria Math" panose="02040503050406030204" pitchFamily="18" charset="0"/>
                              <a:sym typeface="Arial"/>
                            </a:rPr>
                            <m:t>−</m:t>
                          </m:r>
                          <m:acc>
                            <m:accPr>
                              <m:chr m:val="̅"/>
                              <m:ctrlPr>
                                <a:rPr lang="en-US" sz="2600" i="1" kern="0" dirty="0">
                                  <a:solidFill>
                                    <a:schemeClr val="tx1"/>
                                  </a:solidFill>
                                  <a:latin typeface="Cambria Math" panose="02040503050406030204" pitchFamily="18" charset="0"/>
                                  <a:sym typeface="Arial"/>
                                </a:rPr>
                              </m:ctrlPr>
                            </m:accPr>
                            <m:e>
                              <m:r>
                                <a:rPr lang="en-US" sz="2600" i="1" kern="0" dirty="0">
                                  <a:solidFill>
                                    <a:schemeClr val="tx1"/>
                                  </a:solidFill>
                                  <a:latin typeface="Cambria Math" panose="02040503050406030204" pitchFamily="18" charset="0"/>
                                  <a:sym typeface="Arial"/>
                                </a:rPr>
                                <m:t>𝑦</m:t>
                              </m:r>
                              <m:r>
                                <a:rPr lang="en-US" sz="2600" i="1" kern="0" baseline="-25000" dirty="0">
                                  <a:solidFill>
                                    <a:schemeClr val="tx1"/>
                                  </a:solidFill>
                                  <a:latin typeface="Cambria Math" panose="02040503050406030204" pitchFamily="18" charset="0"/>
                                  <a:sym typeface="Arial"/>
                                </a:rPr>
                                <m:t>2</m:t>
                              </m:r>
                            </m:e>
                          </m:acc>
                        </m:num>
                        <m:den>
                          <m:rad>
                            <m:radPr>
                              <m:degHide m:val="on"/>
                              <m:ctrlPr>
                                <a:rPr lang="en-US" sz="2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2600" i="1" kern="0" dirty="0">
                                  <a:solidFill>
                                    <a:schemeClr val="tx1"/>
                                  </a:solidFill>
                                  <a:latin typeface="Cambria Math" panose="02040503050406030204" pitchFamily="18" charset="0"/>
                                  <a:ea typeface="Cambria Math" panose="02040503050406030204" pitchFamily="18" charset="0"/>
                                  <a:sym typeface="Arial"/>
                                </a:rPr>
                                <m:t>+</m:t>
                              </m:r>
                              <m:f>
                                <m:fPr>
                                  <m:ctrlPr>
                                    <a:rPr lang="en-US" sz="2600" i="1" kern="0" dirty="0">
                                      <a:solidFill>
                                        <a:schemeClr val="tx1"/>
                                      </a:solidFill>
                                      <a:latin typeface="Cambria Math" panose="02040503050406030204" pitchFamily="18" charset="0"/>
                                      <a:ea typeface="Cambria Math" panose="02040503050406030204" pitchFamily="18" charset="0"/>
                                      <a:sym typeface="Arial"/>
                                    </a:rPr>
                                  </m:ctrlPr>
                                </m:fPr>
                                <m:num>
                                  <m:sSubSup>
                                    <m:sSubSupPr>
                                      <m:ctrlPr>
                                        <a:rPr lang="en-US" sz="2600" i="1" kern="0" dirty="0">
                                          <a:solidFill>
                                            <a:schemeClr val="tx1"/>
                                          </a:solidFill>
                                          <a:latin typeface="Cambria Math" panose="02040503050406030204" pitchFamily="18" charset="0"/>
                                          <a:ea typeface="Cambria Math" panose="02040503050406030204" pitchFamily="18" charset="0"/>
                                          <a:sym typeface="Arial"/>
                                        </a:rPr>
                                      </m:ctrlPr>
                                    </m:sSubSupPr>
                                    <m:e>
                                      <m:r>
                                        <a:rPr lang="en-US" sz="2600" i="1" kern="0" dirty="0">
                                          <a:solidFill>
                                            <a:schemeClr val="tx1"/>
                                          </a:solidFill>
                                          <a:latin typeface="Cambria Math" panose="02040503050406030204" pitchFamily="18" charset="0"/>
                                          <a:ea typeface="Cambria Math" panose="02040503050406030204" pitchFamily="18" charset="0"/>
                                          <a:sym typeface="Arial"/>
                                        </a:rPr>
                                        <m:t>𝑆</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up>
                                      <m:r>
                                        <a:rPr lang="en-US" sz="2600" i="1" kern="0" dirty="0">
                                          <a:solidFill>
                                            <a:schemeClr val="tx1"/>
                                          </a:solidFill>
                                          <a:latin typeface="Cambria Math" panose="02040503050406030204" pitchFamily="18" charset="0"/>
                                          <a:ea typeface="Cambria Math" panose="02040503050406030204" pitchFamily="18" charset="0"/>
                                          <a:sym typeface="Arial"/>
                                        </a:rPr>
                                        <m:t>2</m:t>
                                      </m:r>
                                    </m:sup>
                                  </m:sSubSup>
                                </m:num>
                                <m:den>
                                  <m:sSub>
                                    <m:sSubPr>
                                      <m:ctrlPr>
                                        <a:rPr lang="en-US" sz="2600" i="1" kern="0" dirty="0">
                                          <a:solidFill>
                                            <a:schemeClr val="tx1"/>
                                          </a:solidFill>
                                          <a:latin typeface="Cambria Math" panose="02040503050406030204" pitchFamily="18" charset="0"/>
                                          <a:ea typeface="Cambria Math" panose="02040503050406030204" pitchFamily="18" charset="0"/>
                                          <a:sym typeface="Arial"/>
                                        </a:rPr>
                                      </m:ctrlPr>
                                    </m:sSubPr>
                                    <m:e>
                                      <m:r>
                                        <a:rPr lang="en-US" sz="2600" i="1" kern="0" dirty="0">
                                          <a:solidFill>
                                            <a:schemeClr val="tx1"/>
                                          </a:solidFill>
                                          <a:latin typeface="Cambria Math" panose="02040503050406030204" pitchFamily="18" charset="0"/>
                                          <a:ea typeface="Cambria Math" panose="02040503050406030204" pitchFamily="18" charset="0"/>
                                          <a:sym typeface="Arial"/>
                                        </a:rPr>
                                        <m:t>𝑛</m:t>
                                      </m:r>
                                    </m:e>
                                    <m:sub>
                                      <m:r>
                                        <a:rPr lang="en-US" sz="2600" i="1" kern="0" dirty="0">
                                          <a:solidFill>
                                            <a:schemeClr val="tx1"/>
                                          </a:solidFill>
                                          <a:latin typeface="Cambria Math" panose="02040503050406030204" pitchFamily="18" charset="0"/>
                                          <a:ea typeface="Cambria Math" panose="02040503050406030204" pitchFamily="18" charset="0"/>
                                          <a:sym typeface="Arial"/>
                                        </a:rPr>
                                        <m:t>2</m:t>
                                      </m:r>
                                    </m:sub>
                                  </m:sSub>
                                </m:den>
                              </m:f>
                            </m:e>
                          </m:rad>
                        </m:den>
                      </m:f>
                    </m:oMath>
                  </m:oMathPara>
                </a14:m>
                <a:endParaRPr lang="en-US" sz="26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5" name="Rectangle 4">
                <a:extLst>
                  <a:ext uri="{FF2B5EF4-FFF2-40B4-BE49-F238E27FC236}">
                    <a16:creationId xmlns:a16="http://schemas.microsoft.com/office/drawing/2014/main" id="{9EF519EF-18DA-4196-87FE-5B302805288D}"/>
                  </a:ext>
                </a:extLst>
              </p:cNvPr>
              <p:cNvSpPr>
                <a:spLocks noRot="1" noChangeAspect="1" noMove="1" noResize="1" noEditPoints="1" noAdjustHandles="1" noChangeArrowheads="1" noChangeShapeType="1" noTextEdit="1"/>
              </p:cNvSpPr>
              <p:nvPr/>
            </p:nvSpPr>
            <p:spPr>
              <a:xfrm>
                <a:off x="5347846" y="4399936"/>
                <a:ext cx="3655218" cy="169693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9863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Test It: One Sample t-Test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kern="0" dirty="0">
                <a:latin typeface="Times New Roman" panose="02020603050405020304" pitchFamily="18" charset="0"/>
                <a:cs typeface="Times New Roman" panose="02020603050405020304" pitchFamily="18" charset="0"/>
                <a:sym typeface="Arial"/>
              </a:rPr>
              <a:t>In some instances we might want to compare some sample mean to a predicted mean (e.g., we are only interested if a treatment leads to an </a:t>
            </a:r>
            <a:r>
              <a:rPr lang="en-US" sz="2400" i="1" kern="0" dirty="0">
                <a:latin typeface="Times New Roman" panose="02020603050405020304" pitchFamily="18" charset="0"/>
                <a:cs typeface="Times New Roman" panose="02020603050405020304" pitchFamily="18" charset="0"/>
                <a:sym typeface="Arial"/>
              </a:rPr>
              <a:t>x</a:t>
            </a:r>
            <a:r>
              <a:rPr lang="en-US" sz="2400" kern="0" dirty="0">
                <a:latin typeface="Times New Roman" panose="02020603050405020304" pitchFamily="18" charset="0"/>
                <a:cs typeface="Times New Roman" panose="02020603050405020304" pitchFamily="18" charset="0"/>
                <a:sym typeface="Arial"/>
              </a:rPr>
              <a:t> amount increase).</a:t>
            </a:r>
            <a:endParaRPr lang="en-US" sz="2000" kern="0" dirty="0">
              <a:latin typeface="Times New Roman" panose="02020603050405020304" pitchFamily="18" charset="0"/>
              <a:cs typeface="Times New Roman" panose="02020603050405020304" pitchFamily="18" charset="0"/>
              <a:sym typeface="Arial"/>
            </a:endParaRPr>
          </a:p>
          <a:p>
            <a:r>
              <a:rPr lang="en-US" sz="2400" kern="0" dirty="0">
                <a:latin typeface="Times New Roman" panose="02020603050405020304" pitchFamily="18" charset="0"/>
                <a:cs typeface="Times New Roman" panose="02020603050405020304" pitchFamily="18" charset="0"/>
                <a:sym typeface="Arial"/>
              </a:rPr>
              <a:t>We could test for this using a fairly simple </a:t>
            </a:r>
            <a:r>
              <a:rPr lang="en-US" sz="2400" i="1" kern="0" dirty="0">
                <a:latin typeface="Times New Roman" panose="02020603050405020304" pitchFamily="18" charset="0"/>
                <a:cs typeface="Times New Roman" panose="02020603050405020304" pitchFamily="18" charset="0"/>
                <a:sym typeface="Arial"/>
              </a:rPr>
              <a:t>t</a:t>
            </a:r>
            <a:r>
              <a:rPr lang="en-US" sz="2400" kern="0" dirty="0">
                <a:latin typeface="Times New Roman" panose="02020603050405020304" pitchFamily="18" charset="0"/>
                <a:cs typeface="Times New Roman" panose="02020603050405020304" pitchFamily="18" charset="0"/>
                <a:sym typeface="Arial"/>
              </a:rPr>
              <a:t> score:</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3F4149C-1905-4947-99C3-333DD7722AF1}"/>
                  </a:ext>
                </a:extLst>
              </p:cNvPr>
              <p:cNvSpPr/>
              <p:nvPr/>
            </p:nvSpPr>
            <p:spPr>
              <a:xfrm>
                <a:off x="810000" y="4532697"/>
                <a:ext cx="6248400" cy="1559466"/>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3200" i="1" kern="0" dirty="0" smtClean="0">
                          <a:solidFill>
                            <a:schemeClr val="tx1"/>
                          </a:solidFill>
                          <a:latin typeface="Cambria Math" panose="02040503050406030204" pitchFamily="18" charset="0"/>
                          <a:ea typeface="Walter Turncoat" panose="020B0604020202020204" charset="0"/>
                          <a:sym typeface="Arial"/>
                        </a:rPr>
                        <m:t>𝑡</m:t>
                      </m:r>
                      <m:r>
                        <a:rPr lang="en-US" sz="3200" i="1" kern="0" dirty="0" smtClean="0">
                          <a:solidFill>
                            <a:schemeClr val="tx1"/>
                          </a:solidFill>
                          <a:latin typeface="Cambria Math" panose="02040503050406030204" pitchFamily="18" charset="0"/>
                          <a:ea typeface="Walter Turncoat" panose="020B0604020202020204" charset="0"/>
                          <a:sym typeface="Arial"/>
                        </a:rPr>
                        <m:t>(</m:t>
                      </m:r>
                      <m:r>
                        <a:rPr lang="en-US" sz="3200" i="1" kern="0" dirty="0" smtClean="0">
                          <a:solidFill>
                            <a:schemeClr val="tx1"/>
                          </a:solidFill>
                          <a:latin typeface="Cambria Math" panose="02040503050406030204" pitchFamily="18" charset="0"/>
                          <a:ea typeface="Walter Turncoat" panose="020B0604020202020204" charset="0"/>
                          <a:sym typeface="Arial"/>
                        </a:rPr>
                        <m:t>𝑑𝑓</m:t>
                      </m:r>
                      <m:r>
                        <a:rPr lang="en-US" sz="3200" i="1" kern="0" dirty="0" smtClean="0">
                          <a:solidFill>
                            <a:schemeClr val="tx1"/>
                          </a:solidFill>
                          <a:latin typeface="Cambria Math" panose="02040503050406030204" pitchFamily="18" charset="0"/>
                          <a:ea typeface="Walter Turncoat" panose="020B0604020202020204" charset="0"/>
                          <a:sym typeface="Arial"/>
                        </a:rPr>
                        <m:t>=</m:t>
                      </m:r>
                      <m:r>
                        <a:rPr lang="en-US" sz="3200" i="1" kern="0" dirty="0" smtClean="0">
                          <a:solidFill>
                            <a:schemeClr val="tx1"/>
                          </a:solidFill>
                          <a:latin typeface="Cambria Math" panose="02040503050406030204" pitchFamily="18" charset="0"/>
                          <a:ea typeface="Walter Turncoat" panose="020B0604020202020204" charset="0"/>
                          <a:sym typeface="Arial"/>
                        </a:rPr>
                        <m:t>𝑛</m:t>
                      </m:r>
                      <m:r>
                        <a:rPr lang="en-US" sz="3200" i="1" kern="0" dirty="0" smtClean="0">
                          <a:solidFill>
                            <a:schemeClr val="tx1"/>
                          </a:solidFill>
                          <a:latin typeface="Cambria Math" panose="02040503050406030204" pitchFamily="18" charset="0"/>
                          <a:ea typeface="Walter Turncoat" panose="020B0604020202020204" charset="0"/>
                          <a:sym typeface="Arial"/>
                        </a:rPr>
                        <m:t> −1)=</m:t>
                      </m:r>
                      <m:f>
                        <m:fPr>
                          <m:ctrlPr>
                            <a:rPr lang="en-US" sz="32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3200" i="1" kern="0" dirty="0">
                                  <a:solidFill>
                                    <a:schemeClr val="tx1"/>
                                  </a:solidFill>
                                  <a:latin typeface="Cambria Math" panose="02040503050406030204" pitchFamily="18" charset="0"/>
                                  <a:sym typeface="Arial"/>
                                </a:rPr>
                              </m:ctrlPr>
                            </m:accPr>
                            <m:e>
                              <m:r>
                                <a:rPr lang="en-US" sz="3200" i="1" kern="0" dirty="0">
                                  <a:solidFill>
                                    <a:schemeClr val="tx1"/>
                                  </a:solidFill>
                                  <a:latin typeface="Cambria Math" panose="02040503050406030204" pitchFamily="18" charset="0"/>
                                  <a:sym typeface="Arial"/>
                                </a:rPr>
                                <m:t>𝑦</m:t>
                              </m:r>
                            </m:e>
                          </m:acc>
                          <m:r>
                            <a:rPr lang="en-US" sz="3200" i="1" kern="0" dirty="0">
                              <a:solidFill>
                                <a:schemeClr val="tx1"/>
                              </a:solidFill>
                              <a:latin typeface="Cambria Math" panose="02040503050406030204" pitchFamily="18" charset="0"/>
                              <a:sym typeface="Arial"/>
                            </a:rPr>
                            <m:t>−</m:t>
                          </m:r>
                          <m:r>
                            <a:rPr lang="en-US" sz="3200" i="1" kern="0" dirty="0">
                              <a:solidFill>
                                <a:schemeClr val="tx1"/>
                              </a:solidFill>
                              <a:latin typeface="Cambria Math" panose="02040503050406030204" pitchFamily="18" charset="0"/>
                              <a:sym typeface="Arial"/>
                            </a:rPr>
                            <m:t>𝑣𝑎𝑙𝑢𝑒</m:t>
                          </m:r>
                        </m:num>
                        <m:den>
                          <m:f>
                            <m:fPr>
                              <m:ctrlPr>
                                <a:rPr lang="en-US" sz="3200" i="1" kern="0" dirty="0">
                                  <a:solidFill>
                                    <a:schemeClr val="tx1"/>
                                  </a:solidFill>
                                  <a:latin typeface="Cambria Math" panose="02040503050406030204" pitchFamily="18" charset="0"/>
                                  <a:ea typeface="Walter Turncoat" panose="020B0604020202020204" charset="0"/>
                                  <a:sym typeface="Arial"/>
                                </a:rPr>
                              </m:ctrlPr>
                            </m:fPr>
                            <m:num>
                              <m:r>
                                <a:rPr lang="en-US" sz="3200" i="1" kern="0" dirty="0">
                                  <a:solidFill>
                                    <a:schemeClr val="tx1"/>
                                  </a:solidFill>
                                  <a:latin typeface="Cambria Math" panose="02040503050406030204" pitchFamily="18" charset="0"/>
                                  <a:ea typeface="Walter Turncoat" panose="020B0604020202020204" charset="0"/>
                                  <a:sym typeface="Arial"/>
                                </a:rPr>
                                <m:t>𝑆𝐷</m:t>
                              </m:r>
                            </m:num>
                            <m:den>
                              <m:rad>
                                <m:radPr>
                                  <m:degHide m:val="on"/>
                                  <m:ctrlPr>
                                    <a:rPr lang="en-US" sz="3200" i="1" kern="0" dirty="0">
                                      <a:solidFill>
                                        <a:schemeClr val="tx1"/>
                                      </a:solidFill>
                                      <a:latin typeface="Cambria Math" panose="02040503050406030204" pitchFamily="18" charset="0"/>
                                      <a:ea typeface="Walter Turncoat" panose="020B0604020202020204" charset="0"/>
                                      <a:sym typeface="Arial"/>
                                    </a:rPr>
                                  </m:ctrlPr>
                                </m:radPr>
                                <m:deg/>
                                <m:e>
                                  <m:r>
                                    <a:rPr lang="en-US" sz="3200" i="1" kern="0" dirty="0">
                                      <a:solidFill>
                                        <a:schemeClr val="tx1"/>
                                      </a:solidFill>
                                      <a:latin typeface="Cambria Math" panose="02040503050406030204" pitchFamily="18" charset="0"/>
                                      <a:ea typeface="Walter Turncoat" panose="020B0604020202020204" charset="0"/>
                                      <a:sym typeface="Arial"/>
                                    </a:rPr>
                                    <m:t>𝑛</m:t>
                                  </m:r>
                                </m:e>
                              </m:rad>
                            </m:den>
                          </m:f>
                        </m:den>
                      </m:f>
                    </m:oMath>
                  </m:oMathPara>
                </a14:m>
                <a:endParaRPr lang="en-US" sz="3200" kern="0" dirty="0">
                  <a:solidFill>
                    <a:srgbClr val="FFFFFF"/>
                  </a:solidFill>
                  <a:latin typeface="Times New Roman" panose="02020603050405020304" pitchFamily="18" charset="0"/>
                  <a:ea typeface="Walter Turncoat" panose="020B0604020202020204" charset="0"/>
                  <a:cs typeface="Times New Roman" panose="02020603050405020304" pitchFamily="18" charset="0"/>
                  <a:sym typeface="Arial"/>
                </a:endParaRPr>
              </a:p>
            </p:txBody>
          </p:sp>
        </mc:Choice>
        <mc:Fallback xmlns="">
          <p:sp>
            <p:nvSpPr>
              <p:cNvPr id="4" name="Rectangle 3">
                <a:extLst>
                  <a:ext uri="{FF2B5EF4-FFF2-40B4-BE49-F238E27FC236}">
                    <a16:creationId xmlns:a16="http://schemas.microsoft.com/office/drawing/2014/main" id="{E3F4149C-1905-4947-99C3-333DD7722AF1}"/>
                  </a:ext>
                </a:extLst>
              </p:cNvPr>
              <p:cNvSpPr>
                <a:spLocks noRot="1" noChangeAspect="1" noMove="1" noResize="1" noEditPoints="1" noAdjustHandles="1" noChangeArrowheads="1" noChangeShapeType="1" noTextEdit="1"/>
              </p:cNvSpPr>
              <p:nvPr/>
            </p:nvSpPr>
            <p:spPr>
              <a:xfrm>
                <a:off x="810000" y="4532697"/>
                <a:ext cx="6248400" cy="155946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071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Test It: Paired Samples t</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r>
              <a:rPr lang="en-US" sz="2400" kern="0" dirty="0">
                <a:latin typeface="Times New Roman" panose="02020603050405020304" pitchFamily="18" charset="0"/>
                <a:cs typeface="Times New Roman" panose="02020603050405020304" pitchFamily="18" charset="0"/>
                <a:sym typeface="Arial"/>
              </a:rPr>
              <a:t>A clean design that helps limit external factors is a paired samples (within subject) design.</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65FB6AA-3FE9-4EF8-B49A-44A6C32715CD}"/>
                  </a:ext>
                </a:extLst>
              </p:cNvPr>
              <p:cNvSpPr/>
              <p:nvPr/>
            </p:nvSpPr>
            <p:spPr>
              <a:xfrm>
                <a:off x="674333" y="4326986"/>
                <a:ext cx="4109157" cy="1433149"/>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sz="2800" i="1" kern="0" dirty="0" smtClean="0">
                          <a:solidFill>
                            <a:schemeClr val="tx1"/>
                          </a:solidFill>
                          <a:latin typeface="Cambria Math" panose="02040503050406030204" pitchFamily="18" charset="0"/>
                          <a:ea typeface="Walter Turncoat" panose="020B0604020202020204" charset="0"/>
                          <a:sym typeface="Arial"/>
                        </a:rPr>
                        <m:t>𝑡</m:t>
                      </m:r>
                      <m:r>
                        <a:rPr lang="en-US" sz="2800" i="1" kern="0" dirty="0" smtClean="0">
                          <a:solidFill>
                            <a:schemeClr val="tx1"/>
                          </a:solidFill>
                          <a:latin typeface="Cambria Math" panose="02040503050406030204" pitchFamily="18" charset="0"/>
                          <a:ea typeface="Walter Turncoat" panose="020B0604020202020204" charset="0"/>
                          <a:sym typeface="Arial"/>
                        </a:rPr>
                        <m:t>(</m:t>
                      </m:r>
                      <m:r>
                        <a:rPr lang="en-US" sz="2800" i="1" kern="0" dirty="0" smtClean="0">
                          <a:solidFill>
                            <a:schemeClr val="tx1"/>
                          </a:solidFill>
                          <a:latin typeface="Cambria Math" panose="02040503050406030204" pitchFamily="18" charset="0"/>
                          <a:ea typeface="Walter Turncoat" panose="020B0604020202020204" charset="0"/>
                          <a:sym typeface="Arial"/>
                        </a:rPr>
                        <m:t>𝑑𝑓</m:t>
                      </m:r>
                      <m:r>
                        <a:rPr lang="en-US" sz="2800" i="1" kern="0" dirty="0" smtClean="0">
                          <a:solidFill>
                            <a:schemeClr val="tx1"/>
                          </a:solidFill>
                          <a:latin typeface="Cambria Math" panose="02040503050406030204" pitchFamily="18" charset="0"/>
                          <a:ea typeface="Walter Turncoat" panose="020B0604020202020204" charset="0"/>
                          <a:sym typeface="Arial"/>
                        </a:rPr>
                        <m:t>=</m:t>
                      </m:r>
                      <m:r>
                        <a:rPr lang="en-US" sz="2800" i="1" kern="0" dirty="0" smtClean="0">
                          <a:solidFill>
                            <a:schemeClr val="tx1"/>
                          </a:solidFill>
                          <a:latin typeface="Cambria Math" panose="02040503050406030204" pitchFamily="18" charset="0"/>
                          <a:ea typeface="Walter Turncoat" panose="020B0604020202020204" charset="0"/>
                          <a:sym typeface="Arial"/>
                        </a:rPr>
                        <m:t>𝑛</m:t>
                      </m:r>
                      <m:r>
                        <a:rPr lang="en-US" sz="2800" i="1" kern="0" dirty="0" smtClean="0">
                          <a:solidFill>
                            <a:schemeClr val="tx1"/>
                          </a:solidFill>
                          <a:latin typeface="Cambria Math" panose="02040503050406030204" pitchFamily="18" charset="0"/>
                          <a:ea typeface="Walter Turncoat" panose="020B0604020202020204" charset="0"/>
                          <a:sym typeface="Arial"/>
                        </a:rPr>
                        <m:t> −1)=</m:t>
                      </m:r>
                      <m:f>
                        <m:fPr>
                          <m:ctrlPr>
                            <a:rPr lang="en-US" sz="2800" i="1" kern="0" dirty="0">
                              <a:solidFill>
                                <a:schemeClr val="tx1"/>
                              </a:solidFill>
                              <a:latin typeface="Cambria Math" panose="02040503050406030204" pitchFamily="18" charset="0"/>
                              <a:ea typeface="Walter Turncoat" panose="020B0604020202020204" charset="0"/>
                              <a:sym typeface="Arial"/>
                            </a:rPr>
                          </m:ctrlPr>
                        </m:fPr>
                        <m:num>
                          <m:acc>
                            <m:accPr>
                              <m:chr m:val="̅"/>
                              <m:ctrlPr>
                                <a:rPr lang="en-US" sz="2800" i="1" kern="0" dirty="0">
                                  <a:solidFill>
                                    <a:schemeClr val="tx1"/>
                                  </a:solidFill>
                                  <a:latin typeface="Cambria Math" panose="02040503050406030204" pitchFamily="18" charset="0"/>
                                  <a:ea typeface="Walter Turncoat" panose="020B0604020202020204" charset="0"/>
                                  <a:sym typeface="Arial"/>
                                </a:rPr>
                              </m:ctrlPr>
                            </m:accPr>
                            <m:e>
                              <m:r>
                                <a:rPr lang="en-US" sz="2800" i="1" kern="0" dirty="0">
                                  <a:solidFill>
                                    <a:schemeClr val="tx1"/>
                                  </a:solidFill>
                                  <a:latin typeface="Cambria Math" panose="02040503050406030204" pitchFamily="18" charset="0"/>
                                  <a:ea typeface="Walter Turncoat" panose="020B0604020202020204" charset="0"/>
                                  <a:sym typeface="Arial"/>
                                </a:rPr>
                                <m:t>𝑑</m:t>
                              </m:r>
                            </m:e>
                          </m:acc>
                        </m:num>
                        <m:den>
                          <m:f>
                            <m:fPr>
                              <m:ctrlPr>
                                <a:rPr lang="en-US" sz="2800" i="1" kern="0" dirty="0">
                                  <a:solidFill>
                                    <a:schemeClr val="tx1"/>
                                  </a:solidFill>
                                  <a:latin typeface="Cambria Math" panose="02040503050406030204" pitchFamily="18" charset="0"/>
                                  <a:ea typeface="Walter Turncoat" panose="020B0604020202020204" charset="0"/>
                                  <a:sym typeface="Arial"/>
                                </a:rPr>
                              </m:ctrlPr>
                            </m:fPr>
                            <m:num>
                              <m:r>
                                <a:rPr lang="en-US" sz="2800" i="1" kern="0" dirty="0">
                                  <a:solidFill>
                                    <a:schemeClr val="tx1"/>
                                  </a:solidFill>
                                  <a:latin typeface="Cambria Math" panose="02040503050406030204" pitchFamily="18" charset="0"/>
                                  <a:ea typeface="Walter Turncoat" panose="020B0604020202020204" charset="0"/>
                                  <a:sym typeface="Arial"/>
                                </a:rPr>
                                <m:t>𝑆𝐷</m:t>
                              </m:r>
                            </m:num>
                            <m:den>
                              <m:rad>
                                <m:radPr>
                                  <m:degHide m:val="on"/>
                                  <m:ctrlPr>
                                    <a:rPr lang="en-US" sz="2800" i="1" kern="0" dirty="0">
                                      <a:solidFill>
                                        <a:schemeClr val="tx1"/>
                                      </a:solidFill>
                                      <a:latin typeface="Cambria Math" panose="02040503050406030204" pitchFamily="18" charset="0"/>
                                      <a:ea typeface="Walter Turncoat" panose="020B0604020202020204" charset="0"/>
                                      <a:sym typeface="Arial"/>
                                    </a:rPr>
                                  </m:ctrlPr>
                                </m:radPr>
                                <m:deg/>
                                <m:e>
                                  <m:r>
                                    <a:rPr lang="en-US" sz="2800" i="1" kern="0" dirty="0">
                                      <a:solidFill>
                                        <a:schemeClr val="tx1"/>
                                      </a:solidFill>
                                      <a:latin typeface="Cambria Math" panose="02040503050406030204" pitchFamily="18" charset="0"/>
                                      <a:ea typeface="Walter Turncoat" panose="020B0604020202020204" charset="0"/>
                                      <a:sym typeface="Arial"/>
                                    </a:rPr>
                                    <m:t>𝑛</m:t>
                                  </m:r>
                                </m:e>
                              </m:rad>
                            </m:den>
                          </m:f>
                        </m:den>
                      </m:f>
                    </m:oMath>
                  </m:oMathPara>
                </a14:m>
                <a:endParaRPr lang="en-US" sz="20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7" name="Rectangle 6">
                <a:extLst>
                  <a:ext uri="{FF2B5EF4-FFF2-40B4-BE49-F238E27FC236}">
                    <a16:creationId xmlns:a16="http://schemas.microsoft.com/office/drawing/2014/main" id="{165FB6AA-3FE9-4EF8-B49A-44A6C32715CD}"/>
                  </a:ext>
                </a:extLst>
              </p:cNvPr>
              <p:cNvSpPr>
                <a:spLocks noRot="1" noChangeAspect="1" noMove="1" noResize="1" noEditPoints="1" noAdjustHandles="1" noChangeArrowheads="1" noChangeShapeType="1" noTextEdit="1"/>
              </p:cNvSpPr>
              <p:nvPr/>
            </p:nvSpPr>
            <p:spPr>
              <a:xfrm>
                <a:off x="674333" y="4326986"/>
                <a:ext cx="4109157" cy="143314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79119B1-F714-451A-8258-CB12A1AF26F8}"/>
                  </a:ext>
                </a:extLst>
              </p:cNvPr>
              <p:cNvSpPr/>
              <p:nvPr/>
            </p:nvSpPr>
            <p:spPr>
              <a:xfrm>
                <a:off x="3847984" y="4056798"/>
                <a:ext cx="5638800" cy="901722"/>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f>
                        <m:fPr>
                          <m:ctrlPr>
                            <a:rPr lang="en-US" sz="2800" i="1" kern="0" dirty="0" smtClean="0">
                              <a:solidFill>
                                <a:schemeClr val="tx1"/>
                              </a:solidFill>
                              <a:latin typeface="Cambria Math" panose="02040503050406030204" pitchFamily="18" charset="0"/>
                              <a:ea typeface="Walter Turncoat" panose="020B0604020202020204" charset="0"/>
                              <a:sym typeface="Arial"/>
                            </a:rPr>
                          </m:ctrlPr>
                        </m:fPr>
                        <m:num>
                          <m:r>
                            <a:rPr lang="en-US" sz="2800" i="1" kern="0" dirty="0">
                              <a:solidFill>
                                <a:schemeClr val="tx1"/>
                              </a:solidFill>
                              <a:latin typeface="Cambria Math" panose="02040503050406030204" pitchFamily="18" charset="0"/>
                              <a:sym typeface="Arial"/>
                            </a:rPr>
                            <m:t>1</m:t>
                          </m:r>
                        </m:num>
                        <m:den>
                          <m:r>
                            <a:rPr lang="en-US" sz="2800" i="1" kern="0" dirty="0">
                              <a:solidFill>
                                <a:schemeClr val="tx1"/>
                              </a:solidFill>
                              <a:latin typeface="Cambria Math" panose="02040503050406030204" pitchFamily="18" charset="0"/>
                              <a:ea typeface="Walter Turncoat" panose="020B0604020202020204" charset="0"/>
                              <a:sym typeface="Arial"/>
                            </a:rPr>
                            <m:t>𝑛</m:t>
                          </m:r>
                        </m:den>
                      </m:f>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1</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2</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dn</m:t>
                      </m:r>
                      <m:r>
                        <a:rPr lang="en-US" sz="2800" kern="0" dirty="0">
                          <a:solidFill>
                            <a:schemeClr val="tx1"/>
                          </a:solidFill>
                          <a:latin typeface="Cambria Math" panose="02040503050406030204" pitchFamily="18" charset="0"/>
                          <a:ea typeface="Walter Turncoat" panose="020B0604020202020204" charset="0"/>
                          <a:sym typeface="Arial"/>
                        </a:rPr>
                        <m:t>)</m:t>
                      </m:r>
                    </m:oMath>
                  </m:oMathPara>
                </a14:m>
                <a:endParaRPr lang="en-US" sz="2000" kern="0" dirty="0">
                  <a:solidFill>
                    <a:srgbClr val="FFFFFF"/>
                  </a:solidFill>
                  <a:latin typeface="Garamond" panose="02020404030301010803" pitchFamily="18" charset="0"/>
                  <a:ea typeface="Walter Turncoat" panose="020B0604020202020204" charset="0"/>
                  <a:cs typeface="Arial"/>
                  <a:sym typeface="Arial"/>
                </a:endParaRPr>
              </a:p>
            </p:txBody>
          </p:sp>
        </mc:Choice>
        <mc:Fallback xmlns="">
          <p:sp>
            <p:nvSpPr>
              <p:cNvPr id="8" name="Rectangle 7">
                <a:extLst>
                  <a:ext uri="{FF2B5EF4-FFF2-40B4-BE49-F238E27FC236}">
                    <a16:creationId xmlns:a16="http://schemas.microsoft.com/office/drawing/2014/main" id="{A79119B1-F714-451A-8258-CB12A1AF26F8}"/>
                  </a:ext>
                </a:extLst>
              </p:cNvPr>
              <p:cNvSpPr>
                <a:spLocks noRot="1" noChangeAspect="1" noMove="1" noResize="1" noEditPoints="1" noAdjustHandles="1" noChangeArrowheads="1" noChangeShapeType="1" noTextEdit="1"/>
              </p:cNvSpPr>
              <p:nvPr/>
            </p:nvSpPr>
            <p:spPr>
              <a:xfrm>
                <a:off x="3847984" y="4056798"/>
                <a:ext cx="5638800" cy="9017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3FA181-F417-4A2A-8631-A9A498B888FC}"/>
                  </a:ext>
                </a:extLst>
              </p:cNvPr>
              <p:cNvSpPr txBox="1"/>
              <p:nvPr/>
            </p:nvSpPr>
            <p:spPr>
              <a:xfrm>
                <a:off x="5017114" y="5183228"/>
                <a:ext cx="4258874" cy="13511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kern="0" smtClean="0">
                              <a:solidFill>
                                <a:schemeClr val="tx1"/>
                              </a:solidFill>
                              <a:latin typeface="Cambria Math" panose="02040503050406030204" pitchFamily="18" charset="0"/>
                              <a:sym typeface="Arial"/>
                            </a:rPr>
                          </m:ctrlPr>
                        </m:sSupPr>
                        <m:e>
                          <m:d>
                            <m:dPr>
                              <m:ctrlPr>
                                <a:rPr lang="en-US" sz="2800" i="1" kern="0">
                                  <a:solidFill>
                                    <a:schemeClr val="tx1"/>
                                  </a:solidFill>
                                  <a:latin typeface="Cambria Math" panose="02040503050406030204" pitchFamily="18" charset="0"/>
                                  <a:sym typeface="Arial"/>
                                </a:rPr>
                              </m:ctrlPr>
                            </m:dPr>
                            <m:e>
                              <m:f>
                                <m:fPr>
                                  <m:ctrlPr>
                                    <a:rPr lang="en-US" sz="2800" i="1" kern="0" dirty="0">
                                      <a:solidFill>
                                        <a:schemeClr val="tx1"/>
                                      </a:solidFill>
                                      <a:latin typeface="Cambria Math" panose="02040503050406030204" pitchFamily="18" charset="0"/>
                                      <a:ea typeface="Walter Turncoat" panose="020B0604020202020204" charset="0"/>
                                      <a:sym typeface="Arial"/>
                                    </a:rPr>
                                  </m:ctrlPr>
                                </m:fPr>
                                <m:num>
                                  <m:d>
                                    <m:dPr>
                                      <m:ctrlPr>
                                        <a:rPr lang="en-US" sz="2800" i="1" kern="0" dirty="0">
                                          <a:solidFill>
                                            <a:schemeClr val="tx1"/>
                                          </a:solidFill>
                                          <a:latin typeface="Cambria Math" panose="02040503050406030204" pitchFamily="18" charset="0"/>
                                          <a:ea typeface="Walter Turncoat" panose="020B0604020202020204" charset="0"/>
                                          <a:sym typeface="Arial"/>
                                        </a:rPr>
                                      </m:ctrlPr>
                                    </m:dPr>
                                    <m:e>
                                      <m:sSubSup>
                                        <m:sSubSupPr>
                                          <m:ctrlPr>
                                            <a:rPr lang="en-US" sz="2800" i="1" kern="0" dirty="0">
                                              <a:solidFill>
                                                <a:schemeClr val="tx1"/>
                                              </a:solidFill>
                                              <a:latin typeface="Cambria Math" panose="02040503050406030204" pitchFamily="18" charset="0"/>
                                              <a:ea typeface="Walter Turncoat" panose="020B0604020202020204" charset="0"/>
                                              <a:sym typeface="Arial"/>
                                            </a:rPr>
                                          </m:ctrlPr>
                                        </m:sSubSupPr>
                                        <m:e>
                                          <m:r>
                                            <a:rPr lang="en-US" sz="2800" i="1" kern="0" dirty="0">
                                              <a:solidFill>
                                                <a:schemeClr val="tx1"/>
                                              </a:solidFill>
                                              <a:latin typeface="Cambria Math" panose="02040503050406030204" pitchFamily="18" charset="0"/>
                                              <a:ea typeface="Walter Turncoat" panose="020B0604020202020204" charset="0"/>
                                              <a:sym typeface="Arial"/>
                                            </a:rPr>
                                            <m:t>𝑑</m:t>
                                          </m:r>
                                        </m:e>
                                        <m:sub>
                                          <m:r>
                                            <a:rPr lang="en-US" sz="2800" i="1" kern="0" dirty="0">
                                              <a:solidFill>
                                                <a:schemeClr val="tx1"/>
                                              </a:solidFill>
                                              <a:latin typeface="Cambria Math" panose="02040503050406030204" pitchFamily="18" charset="0"/>
                                              <a:ea typeface="Walter Turncoat" panose="020B0604020202020204" charset="0"/>
                                              <a:sym typeface="Arial"/>
                                            </a:rPr>
                                            <m:t>1</m:t>
                                          </m:r>
                                        </m:sub>
                                        <m:sup>
                                          <m:r>
                                            <a:rPr lang="en-US" sz="2800" i="1" kern="0" dirty="0">
                                              <a:solidFill>
                                                <a:schemeClr val="tx1"/>
                                              </a:solidFill>
                                              <a:latin typeface="Cambria Math" panose="02040503050406030204" pitchFamily="18" charset="0"/>
                                              <a:ea typeface="Walter Turncoat" panose="020B0604020202020204" charset="0"/>
                                              <a:sym typeface="Arial"/>
                                            </a:rPr>
                                            <m:t>2</m:t>
                                          </m:r>
                                        </m:sup>
                                      </m:sSubSup>
                                      <m:r>
                                        <a:rPr lang="en-US" sz="2800" kern="0" dirty="0">
                                          <a:solidFill>
                                            <a:schemeClr val="tx1"/>
                                          </a:solidFill>
                                          <a:latin typeface="Cambria Math" panose="02040503050406030204" pitchFamily="18" charset="0"/>
                                          <a:ea typeface="Walter Turncoat" panose="020B0604020202020204" charset="0"/>
                                          <a:sym typeface="Arial"/>
                                        </a:rPr>
                                        <m:t>+</m:t>
                                      </m:r>
                                      <m:sSubSup>
                                        <m:sSubSupPr>
                                          <m:ctrlPr>
                                            <a:rPr lang="en-US" sz="2800" i="1" kern="0" dirty="0">
                                              <a:solidFill>
                                                <a:schemeClr val="tx1"/>
                                              </a:solidFill>
                                              <a:latin typeface="Cambria Math" panose="02040503050406030204" pitchFamily="18" charset="0"/>
                                              <a:ea typeface="Walter Turncoat" panose="020B0604020202020204" charset="0"/>
                                              <a:sym typeface="Arial"/>
                                            </a:rPr>
                                          </m:ctrlPr>
                                        </m:sSubSupPr>
                                        <m:e>
                                          <m:r>
                                            <a:rPr lang="en-US" sz="2800" i="1" kern="0" dirty="0">
                                              <a:solidFill>
                                                <a:schemeClr val="tx1"/>
                                              </a:solidFill>
                                              <a:latin typeface="Cambria Math" panose="02040503050406030204" pitchFamily="18" charset="0"/>
                                              <a:ea typeface="Walter Turncoat" panose="020B0604020202020204" charset="0"/>
                                              <a:sym typeface="Arial"/>
                                            </a:rPr>
                                            <m:t>𝑑</m:t>
                                          </m:r>
                                        </m:e>
                                        <m:sub>
                                          <m:r>
                                            <a:rPr lang="en-US" sz="2800" i="1" kern="0" dirty="0">
                                              <a:solidFill>
                                                <a:schemeClr val="tx1"/>
                                              </a:solidFill>
                                              <a:latin typeface="Cambria Math" panose="02040503050406030204" pitchFamily="18" charset="0"/>
                                              <a:ea typeface="Walter Turncoat" panose="020B0604020202020204" charset="0"/>
                                              <a:sym typeface="Arial"/>
                                            </a:rPr>
                                            <m:t>2</m:t>
                                          </m:r>
                                        </m:sub>
                                        <m:sup>
                                          <m:r>
                                            <a:rPr lang="en-US" sz="2800" i="1" kern="0" dirty="0">
                                              <a:solidFill>
                                                <a:schemeClr val="tx1"/>
                                              </a:solidFill>
                                              <a:latin typeface="Cambria Math" panose="02040503050406030204" pitchFamily="18" charset="0"/>
                                              <a:ea typeface="Walter Turncoat" panose="020B0604020202020204" charset="0"/>
                                              <a:sym typeface="Arial"/>
                                            </a:rPr>
                                            <m:t>2</m:t>
                                          </m:r>
                                        </m:sup>
                                      </m:sSubSup>
                                      <m:r>
                                        <a:rPr lang="en-US" sz="2800" kern="0" dirty="0">
                                          <a:solidFill>
                                            <a:schemeClr val="tx1"/>
                                          </a:solidFill>
                                          <a:latin typeface="Cambria Math" panose="02040503050406030204" pitchFamily="18" charset="0"/>
                                          <a:ea typeface="Walter Turncoat" panose="020B0604020202020204" charset="0"/>
                                          <a:sym typeface="Arial"/>
                                        </a:rPr>
                                        <m:t>+</m:t>
                                      </m:r>
                                      <m:sSubSup>
                                        <m:sSubSupPr>
                                          <m:ctrlPr>
                                            <a:rPr lang="en-US" sz="2800" i="1" kern="0" dirty="0">
                                              <a:solidFill>
                                                <a:schemeClr val="tx1"/>
                                              </a:solidFill>
                                              <a:latin typeface="Cambria Math" panose="02040503050406030204" pitchFamily="18" charset="0"/>
                                              <a:ea typeface="Walter Turncoat" panose="020B0604020202020204" charset="0"/>
                                              <a:sym typeface="Arial"/>
                                            </a:rPr>
                                          </m:ctrlPr>
                                        </m:sSubSupPr>
                                        <m:e>
                                          <m:r>
                                            <a:rPr lang="en-US" sz="2800" i="1" kern="0" dirty="0">
                                              <a:solidFill>
                                                <a:schemeClr val="tx1"/>
                                              </a:solidFill>
                                              <a:latin typeface="Cambria Math" panose="02040503050406030204" pitchFamily="18" charset="0"/>
                                              <a:ea typeface="Walter Turncoat" panose="020B0604020202020204" charset="0"/>
                                              <a:sym typeface="Arial"/>
                                            </a:rPr>
                                            <m:t>𝑑</m:t>
                                          </m:r>
                                        </m:e>
                                        <m:sub>
                                          <m:r>
                                            <a:rPr lang="en-US" sz="2800" i="1" kern="0" dirty="0">
                                              <a:solidFill>
                                                <a:schemeClr val="tx1"/>
                                              </a:solidFill>
                                              <a:latin typeface="Cambria Math" panose="02040503050406030204" pitchFamily="18" charset="0"/>
                                              <a:ea typeface="Walter Turncoat" panose="020B0604020202020204" charset="0"/>
                                              <a:sym typeface="Arial"/>
                                            </a:rPr>
                                            <m:t>𝑛</m:t>
                                          </m:r>
                                        </m:sub>
                                        <m:sup>
                                          <m:r>
                                            <a:rPr lang="en-US" sz="2800" i="1" kern="0" dirty="0">
                                              <a:solidFill>
                                                <a:schemeClr val="tx1"/>
                                              </a:solidFill>
                                              <a:latin typeface="Cambria Math" panose="02040503050406030204" pitchFamily="18" charset="0"/>
                                              <a:ea typeface="Walter Turncoat" panose="020B0604020202020204" charset="0"/>
                                              <a:sym typeface="Arial"/>
                                            </a:rPr>
                                            <m:t>2</m:t>
                                          </m:r>
                                        </m:sup>
                                      </m:sSubSup>
                                    </m:e>
                                  </m:d>
                                  <m:r>
                                    <a:rPr lang="en-US" sz="2800" i="1" kern="0" dirty="0">
                                      <a:solidFill>
                                        <a:schemeClr val="tx1"/>
                                      </a:solidFill>
                                      <a:latin typeface="Cambria Math" panose="02040503050406030204" pitchFamily="18" charset="0"/>
                                      <a:sym typeface="Arial"/>
                                    </a:rPr>
                                    <m:t>−</m:t>
                                  </m:r>
                                  <m:f>
                                    <m:fPr>
                                      <m:ctrlPr>
                                        <a:rPr lang="en-US" sz="2800" i="1" kern="0" dirty="0">
                                          <a:solidFill>
                                            <a:schemeClr val="tx1"/>
                                          </a:solidFill>
                                          <a:latin typeface="Cambria Math" panose="02040503050406030204" pitchFamily="18" charset="0"/>
                                          <a:sym typeface="Arial"/>
                                        </a:rPr>
                                      </m:ctrlPr>
                                    </m:fPr>
                                    <m:num>
                                      <m:r>
                                        <a:rPr lang="en-US" sz="2800" i="1" kern="0" dirty="0">
                                          <a:solidFill>
                                            <a:schemeClr val="tx1"/>
                                          </a:solidFill>
                                          <a:latin typeface="Cambria Math" panose="02040503050406030204" pitchFamily="18" charset="0"/>
                                          <a:sym typeface="Arial"/>
                                        </a:rPr>
                                        <m:t>1</m:t>
                                      </m:r>
                                    </m:num>
                                    <m:den>
                                      <m:r>
                                        <a:rPr lang="en-US" sz="2800" i="1" kern="0" dirty="0">
                                          <a:solidFill>
                                            <a:schemeClr val="tx1"/>
                                          </a:solidFill>
                                          <a:latin typeface="Cambria Math" panose="02040503050406030204" pitchFamily="18" charset="0"/>
                                          <a:sym typeface="Arial"/>
                                        </a:rPr>
                                        <m:t>𝑛</m:t>
                                      </m:r>
                                    </m:den>
                                  </m:f>
                                  <m:sSup>
                                    <m:sSupPr>
                                      <m:ctrlPr>
                                        <a:rPr lang="en-US" sz="2800" i="1" kern="0" dirty="0">
                                          <a:solidFill>
                                            <a:schemeClr val="tx1"/>
                                          </a:solidFill>
                                          <a:latin typeface="Cambria Math" panose="02040503050406030204" pitchFamily="18" charset="0"/>
                                          <a:ea typeface="Walter Turncoat" panose="020B0604020202020204" charset="0"/>
                                          <a:sym typeface="Arial"/>
                                        </a:rPr>
                                      </m:ctrlPr>
                                    </m:sSupPr>
                                    <m:e>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1</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m:t>
                                      </m:r>
                                      <m:r>
                                        <a:rPr lang="en-US" sz="2800" kern="0" baseline="-25000" dirty="0">
                                          <a:solidFill>
                                            <a:schemeClr val="tx1"/>
                                          </a:solidFill>
                                          <a:latin typeface="Cambria Math" panose="02040503050406030204" pitchFamily="18" charset="0"/>
                                          <a:ea typeface="Walter Turncoat" panose="020B0604020202020204" charset="0"/>
                                          <a:sym typeface="Arial"/>
                                        </a:rPr>
                                        <m:t>2</m:t>
                                      </m:r>
                                      <m:r>
                                        <a:rPr lang="en-US" sz="2800" kern="0" dirty="0">
                                          <a:solidFill>
                                            <a:schemeClr val="tx1"/>
                                          </a:solidFill>
                                          <a:latin typeface="Cambria Math" panose="02040503050406030204" pitchFamily="18" charset="0"/>
                                          <a:ea typeface="Walter Turncoat" panose="020B0604020202020204" charset="0"/>
                                          <a:sym typeface="Arial"/>
                                        </a:rPr>
                                        <m:t>+</m:t>
                                      </m:r>
                                      <m:r>
                                        <m:rPr>
                                          <m:sty m:val="p"/>
                                        </m:rPr>
                                        <a:rPr lang="en-US" sz="2800" kern="0" dirty="0">
                                          <a:solidFill>
                                            <a:schemeClr val="tx1"/>
                                          </a:solidFill>
                                          <a:latin typeface="Cambria Math" panose="02040503050406030204" pitchFamily="18" charset="0"/>
                                          <a:ea typeface="Walter Turncoat" panose="020B0604020202020204" charset="0"/>
                                          <a:sym typeface="Arial"/>
                                        </a:rPr>
                                        <m:t>dn</m:t>
                                      </m:r>
                                      <m:r>
                                        <a:rPr lang="en-US" sz="2800" kern="0" dirty="0">
                                          <a:solidFill>
                                            <a:schemeClr val="tx1"/>
                                          </a:solidFill>
                                          <a:latin typeface="Cambria Math" panose="02040503050406030204" pitchFamily="18" charset="0"/>
                                          <a:ea typeface="Walter Turncoat" panose="020B0604020202020204" charset="0"/>
                                          <a:sym typeface="Arial"/>
                                        </a:rPr>
                                        <m:t>)</m:t>
                                      </m:r>
                                    </m:e>
                                    <m:sup>
                                      <m:r>
                                        <a:rPr lang="en-US" sz="2800" i="1" kern="0" dirty="0">
                                          <a:solidFill>
                                            <a:schemeClr val="tx1"/>
                                          </a:solidFill>
                                          <a:latin typeface="Cambria Math" panose="02040503050406030204" pitchFamily="18" charset="0"/>
                                          <a:ea typeface="Walter Turncoat" panose="020B0604020202020204" charset="0"/>
                                          <a:sym typeface="Arial"/>
                                        </a:rPr>
                                        <m:t>2</m:t>
                                      </m:r>
                                    </m:sup>
                                  </m:sSup>
                                </m:num>
                                <m:den>
                                  <m:r>
                                    <a:rPr lang="en-US" sz="2800" i="1" kern="0" dirty="0">
                                      <a:solidFill>
                                        <a:schemeClr val="tx1"/>
                                      </a:solidFill>
                                      <a:latin typeface="Cambria Math" panose="02040503050406030204" pitchFamily="18" charset="0"/>
                                      <a:ea typeface="Walter Turncoat" panose="020B0604020202020204" charset="0"/>
                                      <a:sym typeface="Arial"/>
                                    </a:rPr>
                                    <m:t>𝑛</m:t>
                                  </m:r>
                                  <m:r>
                                    <a:rPr lang="en-US" sz="2800" i="1" kern="0" dirty="0">
                                      <a:solidFill>
                                        <a:schemeClr val="tx1"/>
                                      </a:solidFill>
                                      <a:latin typeface="Cambria Math" panose="02040503050406030204" pitchFamily="18" charset="0"/>
                                      <a:ea typeface="Walter Turncoat" panose="020B0604020202020204" charset="0"/>
                                      <a:sym typeface="Arial"/>
                                    </a:rPr>
                                    <m:t>−1</m:t>
                                  </m:r>
                                </m:den>
                              </m:f>
                            </m:e>
                          </m:d>
                        </m:e>
                        <m:sup>
                          <m:f>
                            <m:fPr>
                              <m:ctrlPr>
                                <a:rPr lang="en-US" sz="2800" i="1" kern="0">
                                  <a:solidFill>
                                    <a:schemeClr val="tx1"/>
                                  </a:solidFill>
                                  <a:latin typeface="Cambria Math" panose="02040503050406030204" pitchFamily="18" charset="0"/>
                                  <a:sym typeface="Arial"/>
                                </a:rPr>
                              </m:ctrlPr>
                            </m:fPr>
                            <m:num>
                              <m:r>
                                <a:rPr lang="en-US" sz="2800" i="1" kern="0">
                                  <a:solidFill>
                                    <a:schemeClr val="tx1"/>
                                  </a:solidFill>
                                  <a:latin typeface="Cambria Math" panose="02040503050406030204" pitchFamily="18" charset="0"/>
                                  <a:sym typeface="Arial"/>
                                </a:rPr>
                                <m:t>1</m:t>
                              </m:r>
                            </m:num>
                            <m:den>
                              <m:r>
                                <a:rPr lang="en-US" sz="2800" i="1" kern="0">
                                  <a:solidFill>
                                    <a:schemeClr val="tx1"/>
                                  </a:solidFill>
                                  <a:latin typeface="Cambria Math" panose="02040503050406030204" pitchFamily="18" charset="0"/>
                                  <a:sym typeface="Arial"/>
                                </a:rPr>
                                <m:t>2</m:t>
                              </m:r>
                            </m:den>
                          </m:f>
                        </m:sup>
                      </m:sSup>
                    </m:oMath>
                  </m:oMathPara>
                </a14:m>
                <a:endParaRPr lang="en-US" sz="2800" kern="0" dirty="0">
                  <a:solidFill>
                    <a:srgbClr val="FFFFFF"/>
                  </a:solidFill>
                  <a:latin typeface="Arial"/>
                  <a:cs typeface="Arial"/>
                  <a:sym typeface="Arial"/>
                </a:endParaRPr>
              </a:p>
            </p:txBody>
          </p:sp>
        </mc:Choice>
        <mc:Fallback xmlns="">
          <p:sp>
            <p:nvSpPr>
              <p:cNvPr id="9" name="TextBox 8">
                <a:extLst>
                  <a:ext uri="{FF2B5EF4-FFF2-40B4-BE49-F238E27FC236}">
                    <a16:creationId xmlns:a16="http://schemas.microsoft.com/office/drawing/2014/main" id="{533FA181-F417-4A2A-8631-A9A498B888FC}"/>
                  </a:ext>
                </a:extLst>
              </p:cNvPr>
              <p:cNvSpPr txBox="1">
                <a:spLocks noRot="1" noChangeAspect="1" noMove="1" noResize="1" noEditPoints="1" noAdjustHandles="1" noChangeArrowheads="1" noChangeShapeType="1" noTextEdit="1"/>
              </p:cNvSpPr>
              <p:nvPr/>
            </p:nvSpPr>
            <p:spPr>
              <a:xfrm>
                <a:off x="5017114" y="5183228"/>
                <a:ext cx="4258874" cy="1351139"/>
              </a:xfrm>
              <a:prstGeom prst="rect">
                <a:avLst/>
              </a:prstGeom>
              <a:blipFill>
                <a:blip r:embed="rId4"/>
                <a:stretch>
                  <a:fillRect r="-3948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BE76E539-6F68-4A5C-B33E-AC07A9BB2463}"/>
              </a:ext>
            </a:extLst>
          </p:cNvPr>
          <p:cNvCxnSpPr/>
          <p:nvPr/>
        </p:nvCxnSpPr>
        <p:spPr>
          <a:xfrm flipH="1">
            <a:off x="4427621" y="4629752"/>
            <a:ext cx="589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732E746-5A89-4608-A2A2-6E4B7C1F102D}"/>
              </a:ext>
            </a:extLst>
          </p:cNvPr>
          <p:cNvCxnSpPr>
            <a:stCxn id="9" idx="1"/>
          </p:cNvCxnSpPr>
          <p:nvPr/>
        </p:nvCxnSpPr>
        <p:spPr>
          <a:xfrm flipH="1" flipV="1">
            <a:off x="4446872" y="5313145"/>
            <a:ext cx="570242" cy="545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26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Confidence Levels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a:buNone/>
                </a:pPr>
                <a:r>
                  <a:rPr lang="en-US" sz="2000" kern="0" dirty="0">
                    <a:latin typeface="Times New Roman" panose="02020603050405020304" pitchFamily="18" charset="0"/>
                    <a:cs typeface="Times New Roman" panose="02020603050405020304" pitchFamily="18" charset="0"/>
                  </a:rPr>
                  <a:t>Confidence intervals give us insight into how precise our estimates appear to be and the possible values we might expect an estimate or parameter to take.</a:t>
                </a:r>
                <a:endParaRPr lang="en-US" kern="0" dirty="0">
                  <a:latin typeface="Times New Roman" panose="02020603050405020304" pitchFamily="18"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acc>
                        <m:accPr>
                          <m:chr m:val="̅"/>
                          <m:ctrlPr>
                            <a:rPr lang="en-US" sz="1600" i="1" kern="0" dirty="0" smtClean="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1</m:t>
                              </m:r>
                            </m:sub>
                          </m:sSub>
                        </m:e>
                      </m:acc>
                      <m:r>
                        <a:rPr lang="en-US" sz="1600" i="1" kern="0" dirty="0">
                          <a:solidFill>
                            <a:schemeClr val="tx1"/>
                          </a:solidFill>
                          <a:latin typeface="Cambria Math" panose="02040503050406030204" pitchFamily="18" charset="0"/>
                          <a:sym typeface="Arial"/>
                        </a:rPr>
                        <m:t>−</m:t>
                      </m:r>
                      <m:acc>
                        <m:accPr>
                          <m:chr m:val="̅"/>
                          <m:ctrlPr>
                            <a:rPr lang="en-US" sz="1600" i="1" kern="0" dirty="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2</m:t>
                              </m:r>
                            </m:sub>
                          </m:sSub>
                        </m:e>
                      </m:acc>
                      <m:r>
                        <a:rPr lang="en-US" sz="1600" i="1" kern="0" dirty="0">
                          <a:solidFill>
                            <a:schemeClr val="tx1"/>
                          </a:solidFill>
                          <a:latin typeface="Cambria Math" panose="02040503050406030204" pitchFamily="18" charset="0"/>
                          <a:sym typeface="Arial"/>
                        </a:rPr>
                        <m:t>−</m:t>
                      </m:r>
                      <m:d>
                        <m:dPr>
                          <m:ctrlPr>
                            <a:rPr lang="en-US" sz="1600" i="1" kern="0" baseline="-25000" dirty="0">
                              <a:solidFill>
                                <a:schemeClr val="tx1"/>
                              </a:solidFill>
                              <a:latin typeface="Cambria Math" panose="02040503050406030204" pitchFamily="18" charset="0"/>
                              <a:sym typeface="Arial"/>
                            </a:rPr>
                          </m:ctrlPr>
                        </m:dPr>
                        <m:e>
                          <m:r>
                            <a:rPr lang="en-US" sz="1600" i="1" kern="0" dirty="0">
                              <a:solidFill>
                                <a:schemeClr val="tx1"/>
                              </a:solidFill>
                              <a:latin typeface="Cambria Math" panose="02040503050406030204" pitchFamily="18" charset="0"/>
                              <a:sym typeface="Arial"/>
                            </a:rPr>
                            <m:t>𝐶𝑟𝑖𝑡𝑖𝑐𝑎𝑙</m:t>
                          </m:r>
                          <m:r>
                            <a:rPr lang="en-US" sz="1600" i="1" kern="0" dirty="0">
                              <a:solidFill>
                                <a:schemeClr val="tx1"/>
                              </a:solidFill>
                              <a:latin typeface="Cambria Math" panose="02040503050406030204" pitchFamily="18" charset="0"/>
                              <a:sym typeface="Arial"/>
                            </a:rPr>
                            <m:t> </m:t>
                          </m:r>
                          <m:r>
                            <a:rPr lang="en-US" sz="1600" i="1" kern="0" dirty="0">
                              <a:solidFill>
                                <a:schemeClr val="tx1"/>
                              </a:solidFill>
                              <a:latin typeface="Cambria Math" panose="02040503050406030204" pitchFamily="18" charset="0"/>
                              <a:sym typeface="Arial"/>
                            </a:rPr>
                            <m:t>𝑡</m:t>
                          </m:r>
                        </m:e>
                      </m:d>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𝑆</m:t>
                          </m:r>
                        </m:e>
                        <m:sub>
                          <m:r>
                            <a:rPr lang="en-US" sz="1600" i="1" kern="0" dirty="0">
                              <a:solidFill>
                                <a:schemeClr val="tx1"/>
                              </a:solidFill>
                              <a:latin typeface="Cambria Math" panose="02040503050406030204" pitchFamily="18" charset="0"/>
                              <a:ea typeface="Cambria Math" panose="02040503050406030204" pitchFamily="18" charset="0"/>
                              <a:sym typeface="Arial"/>
                            </a:rPr>
                            <m:t>𝑝</m:t>
                          </m:r>
                        </m:sub>
                      </m:sSub>
                      <m:rad>
                        <m:radPr>
                          <m:degHide m:val="on"/>
                          <m:ctrlPr>
                            <a:rPr lang="en-US" sz="1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1600" i="1" kern="0" dirty="0">
                              <a:solidFill>
                                <a:schemeClr val="tx1"/>
                              </a:solidFill>
                              <a:latin typeface="Cambria Math" panose="02040503050406030204" pitchFamily="18" charset="0"/>
                              <a:ea typeface="Cambria Math" panose="02040503050406030204" pitchFamily="18" charset="0"/>
                              <a:sym typeface="Arial"/>
                            </a:rPr>
                            <m:t>+</m:t>
                          </m:r>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2</m:t>
                                  </m:r>
                                </m:sub>
                              </m:sSub>
                            </m:den>
                          </m:f>
                        </m:e>
                      </m:rad>
                      <m:r>
                        <a:rPr lang="en-US" sz="1600" i="1" kern="0">
                          <a:solidFill>
                            <a:schemeClr val="tx1"/>
                          </a:solidFill>
                          <a:latin typeface="Cambria Math" panose="02040503050406030204" pitchFamily="18" charset="0"/>
                          <a:sym typeface="Arial"/>
                        </a:rPr>
                        <m:t>&lt;</m:t>
                      </m:r>
                      <m:r>
                        <a:rPr lang="en-US" sz="1600" i="1" kern="0">
                          <a:solidFill>
                            <a:schemeClr val="tx1"/>
                          </a:solidFill>
                          <a:latin typeface="Cambria Math" panose="02040503050406030204" pitchFamily="18" charset="0"/>
                          <a:sym typeface="Arial"/>
                        </a:rPr>
                        <m:t>𝑡𝑟𝑢𝑒</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𝑚𝑒𝑎𝑛</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𝑑𝑖𝑓𝑓𝑒𝑟𝑒𝑛𝑐𝑒</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𝑓𝑎𝑙𝑙𝑠</m:t>
                      </m:r>
                      <m:r>
                        <a:rPr lang="en-US" sz="1600" i="1" kern="0">
                          <a:solidFill>
                            <a:schemeClr val="tx1"/>
                          </a:solidFill>
                          <a:latin typeface="Cambria Math" panose="02040503050406030204" pitchFamily="18" charset="0"/>
                          <a:sym typeface="Arial"/>
                        </a:rPr>
                        <m:t> </m:t>
                      </m:r>
                      <m:r>
                        <a:rPr lang="en-US" sz="1600" i="1" kern="0">
                          <a:solidFill>
                            <a:schemeClr val="tx1"/>
                          </a:solidFill>
                          <a:latin typeface="Cambria Math" panose="02040503050406030204" pitchFamily="18" charset="0"/>
                          <a:sym typeface="Arial"/>
                        </a:rPr>
                        <m:t>𝑏𝑒𝑡𝑤𝑒𝑒𝑛</m:t>
                      </m:r>
                      <m:r>
                        <a:rPr lang="en-US" sz="1600" i="1" kern="0">
                          <a:solidFill>
                            <a:schemeClr val="tx1"/>
                          </a:solidFill>
                          <a:latin typeface="Cambria Math" panose="02040503050406030204" pitchFamily="18" charset="0"/>
                          <a:sym typeface="Arial"/>
                        </a:rPr>
                        <m:t>&gt;</m:t>
                      </m:r>
                      <m:acc>
                        <m:accPr>
                          <m:chr m:val="̅"/>
                          <m:ctrlPr>
                            <a:rPr lang="en-US" sz="1600" i="1" kern="0" dirty="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1</m:t>
                              </m:r>
                            </m:sub>
                          </m:sSub>
                        </m:e>
                      </m:acc>
                      <m:r>
                        <a:rPr lang="en-US" sz="1600" i="1" kern="0" dirty="0">
                          <a:solidFill>
                            <a:schemeClr val="tx1"/>
                          </a:solidFill>
                          <a:latin typeface="Cambria Math" panose="02040503050406030204" pitchFamily="18" charset="0"/>
                          <a:sym typeface="Arial"/>
                        </a:rPr>
                        <m:t>−</m:t>
                      </m:r>
                      <m:acc>
                        <m:accPr>
                          <m:chr m:val="̅"/>
                          <m:ctrlPr>
                            <a:rPr lang="en-US" sz="1600" i="1" kern="0" dirty="0">
                              <a:solidFill>
                                <a:schemeClr val="tx1"/>
                              </a:solidFill>
                              <a:latin typeface="Cambria Math" panose="02040503050406030204" pitchFamily="18" charset="0"/>
                              <a:sym typeface="Arial"/>
                            </a:rPr>
                          </m:ctrlPr>
                        </m:accPr>
                        <m:e>
                          <m:sSub>
                            <m:sSubPr>
                              <m:ctrlPr>
                                <a:rPr lang="en-US" sz="1600" i="1" kern="0" dirty="0">
                                  <a:solidFill>
                                    <a:schemeClr val="tx1"/>
                                  </a:solidFill>
                                  <a:latin typeface="Cambria Math" panose="02040503050406030204" pitchFamily="18" charset="0"/>
                                  <a:sym typeface="Arial"/>
                                </a:rPr>
                              </m:ctrlPr>
                            </m:sSubPr>
                            <m:e>
                              <m:r>
                                <a:rPr lang="en-US" sz="1600" i="1" kern="0" dirty="0">
                                  <a:solidFill>
                                    <a:schemeClr val="tx1"/>
                                  </a:solidFill>
                                  <a:latin typeface="Cambria Math" panose="02040503050406030204" pitchFamily="18" charset="0"/>
                                  <a:sym typeface="Arial"/>
                                </a:rPr>
                                <m:t>𝑦</m:t>
                              </m:r>
                            </m:e>
                            <m:sub>
                              <m:r>
                                <a:rPr lang="en-US" sz="1600" i="1" kern="0" dirty="0">
                                  <a:solidFill>
                                    <a:schemeClr val="tx1"/>
                                  </a:solidFill>
                                  <a:latin typeface="Cambria Math" panose="02040503050406030204" pitchFamily="18" charset="0"/>
                                  <a:sym typeface="Arial"/>
                                </a:rPr>
                                <m:t>2</m:t>
                              </m:r>
                            </m:sub>
                          </m:sSub>
                        </m:e>
                      </m:acc>
                      <m:r>
                        <a:rPr lang="en-US" sz="1600" i="1" kern="0" dirty="0">
                          <a:solidFill>
                            <a:schemeClr val="tx1"/>
                          </a:solidFill>
                          <a:latin typeface="Cambria Math" panose="02040503050406030204" pitchFamily="18" charset="0"/>
                          <a:sym typeface="Arial"/>
                        </a:rPr>
                        <m:t>+(</m:t>
                      </m:r>
                      <m:r>
                        <a:rPr lang="en-US" sz="1600" i="1" kern="0" dirty="0">
                          <a:solidFill>
                            <a:schemeClr val="tx1"/>
                          </a:solidFill>
                          <a:latin typeface="Cambria Math" panose="02040503050406030204" pitchFamily="18" charset="0"/>
                          <a:sym typeface="Arial"/>
                        </a:rPr>
                        <m:t>𝐶𝑟𝑖𝑡𝑖𝑐𝑎𝑙</m:t>
                      </m:r>
                      <m:r>
                        <a:rPr lang="en-US" sz="1600" i="1" kern="0" dirty="0">
                          <a:solidFill>
                            <a:schemeClr val="tx1"/>
                          </a:solidFill>
                          <a:latin typeface="Cambria Math" panose="02040503050406030204" pitchFamily="18" charset="0"/>
                          <a:sym typeface="Arial"/>
                        </a:rPr>
                        <m:t> </m:t>
                      </m:r>
                      <m:r>
                        <a:rPr lang="en-US" sz="1600" i="1" kern="0" dirty="0">
                          <a:solidFill>
                            <a:schemeClr val="tx1"/>
                          </a:solidFill>
                          <a:latin typeface="Cambria Math" panose="02040503050406030204" pitchFamily="18" charset="0"/>
                          <a:sym typeface="Arial"/>
                        </a:rPr>
                        <m:t>𝑡</m:t>
                      </m:r>
                      <m:r>
                        <a:rPr lang="en-US" sz="1600" i="1" kern="0" dirty="0">
                          <a:solidFill>
                            <a:schemeClr val="tx1"/>
                          </a:solidFill>
                          <a:latin typeface="Cambria Math" panose="02040503050406030204" pitchFamily="18" charset="0"/>
                          <a:sym typeface="Arial"/>
                        </a:rPr>
                        <m:t>)</m:t>
                      </m:r>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𝑆</m:t>
                          </m:r>
                        </m:e>
                        <m:sub>
                          <m:r>
                            <a:rPr lang="en-US" sz="1600" i="1" kern="0" dirty="0">
                              <a:solidFill>
                                <a:schemeClr val="tx1"/>
                              </a:solidFill>
                              <a:latin typeface="Cambria Math" panose="02040503050406030204" pitchFamily="18" charset="0"/>
                              <a:ea typeface="Cambria Math" panose="02040503050406030204" pitchFamily="18" charset="0"/>
                              <a:sym typeface="Arial"/>
                            </a:rPr>
                            <m:t>𝑝</m:t>
                          </m:r>
                        </m:sub>
                      </m:sSub>
                      <m:rad>
                        <m:radPr>
                          <m:degHide m:val="on"/>
                          <m:ctrlPr>
                            <a:rPr lang="en-US" sz="1600" i="1" kern="0" dirty="0">
                              <a:solidFill>
                                <a:schemeClr val="tx1"/>
                              </a:solidFill>
                              <a:latin typeface="Cambria Math" panose="02040503050406030204" pitchFamily="18" charset="0"/>
                              <a:ea typeface="Cambria Math" panose="02040503050406030204" pitchFamily="18" charset="0"/>
                              <a:sym typeface="Arial"/>
                            </a:rPr>
                          </m:ctrlPr>
                        </m:radPr>
                        <m:deg/>
                        <m:e>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1</m:t>
                                  </m:r>
                                </m:sub>
                              </m:sSub>
                            </m:den>
                          </m:f>
                          <m:r>
                            <a:rPr lang="en-US" sz="1600" i="1" kern="0" dirty="0">
                              <a:solidFill>
                                <a:schemeClr val="tx1"/>
                              </a:solidFill>
                              <a:latin typeface="Cambria Math" panose="02040503050406030204" pitchFamily="18" charset="0"/>
                              <a:ea typeface="Cambria Math" panose="02040503050406030204" pitchFamily="18" charset="0"/>
                              <a:sym typeface="Arial"/>
                            </a:rPr>
                            <m:t>+</m:t>
                          </m:r>
                          <m:f>
                            <m:fPr>
                              <m:ctrlPr>
                                <a:rPr lang="en-US" sz="1600" i="1" kern="0" dirty="0">
                                  <a:solidFill>
                                    <a:schemeClr val="tx1"/>
                                  </a:solidFill>
                                  <a:latin typeface="Cambria Math" panose="02040503050406030204" pitchFamily="18" charset="0"/>
                                  <a:ea typeface="Cambria Math" panose="02040503050406030204" pitchFamily="18" charset="0"/>
                                  <a:sym typeface="Arial"/>
                                </a:rPr>
                              </m:ctrlPr>
                            </m:fPr>
                            <m:num>
                              <m:r>
                                <a:rPr lang="en-US" sz="1600" i="1" kern="0" dirty="0">
                                  <a:solidFill>
                                    <a:schemeClr val="tx1"/>
                                  </a:solidFill>
                                  <a:latin typeface="Cambria Math" panose="02040503050406030204" pitchFamily="18" charset="0"/>
                                  <a:ea typeface="Cambria Math" panose="02040503050406030204" pitchFamily="18" charset="0"/>
                                  <a:sym typeface="Arial"/>
                                </a:rPr>
                                <m:t>1</m:t>
                              </m:r>
                            </m:num>
                            <m:den>
                              <m:sSub>
                                <m:sSubPr>
                                  <m:ctrlPr>
                                    <a:rPr lang="en-US" sz="1600" i="1" kern="0" dirty="0">
                                      <a:solidFill>
                                        <a:schemeClr val="tx1"/>
                                      </a:solidFill>
                                      <a:latin typeface="Cambria Math" panose="02040503050406030204" pitchFamily="18" charset="0"/>
                                      <a:ea typeface="Cambria Math" panose="02040503050406030204" pitchFamily="18" charset="0"/>
                                      <a:sym typeface="Arial"/>
                                    </a:rPr>
                                  </m:ctrlPr>
                                </m:sSubPr>
                                <m:e>
                                  <m:r>
                                    <a:rPr lang="en-US" sz="1600" i="1" kern="0" dirty="0">
                                      <a:solidFill>
                                        <a:schemeClr val="tx1"/>
                                      </a:solidFill>
                                      <a:latin typeface="Cambria Math" panose="02040503050406030204" pitchFamily="18" charset="0"/>
                                      <a:ea typeface="Cambria Math" panose="02040503050406030204" pitchFamily="18" charset="0"/>
                                      <a:sym typeface="Arial"/>
                                    </a:rPr>
                                    <m:t>𝑛</m:t>
                                  </m:r>
                                </m:e>
                                <m:sub>
                                  <m:r>
                                    <a:rPr lang="en-US" sz="1600" i="1" kern="0" dirty="0">
                                      <a:solidFill>
                                        <a:schemeClr val="tx1"/>
                                      </a:solidFill>
                                      <a:latin typeface="Cambria Math" panose="02040503050406030204" pitchFamily="18" charset="0"/>
                                      <a:ea typeface="Cambria Math" panose="02040503050406030204" pitchFamily="18" charset="0"/>
                                      <a:sym typeface="Arial"/>
                                    </a:rPr>
                                    <m:t>2</m:t>
                                  </m:r>
                                </m:sub>
                              </m:sSub>
                            </m:den>
                          </m:f>
                        </m:e>
                      </m:rad>
                    </m:oMath>
                  </m:oMathPara>
                </a14:m>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r>
                        <a:rPr lang="en-US" i="1" kern="0" dirty="0" smtClean="0">
                          <a:solidFill>
                            <a:schemeClr val="tx1"/>
                          </a:solidFill>
                          <a:latin typeface="Cambria Math" panose="02040503050406030204" pitchFamily="18" charset="0"/>
                          <a:sym typeface="Arial"/>
                        </a:rPr>
                        <m:t>54−68.4−</m:t>
                      </m:r>
                      <m:d>
                        <m:dPr>
                          <m:ctrlPr>
                            <a:rPr lang="en-US" i="1" kern="0" dirty="0">
                              <a:solidFill>
                                <a:schemeClr val="tx1"/>
                              </a:solidFill>
                              <a:latin typeface="Cambria Math" panose="02040503050406030204" pitchFamily="18" charset="0"/>
                              <a:sym typeface="Arial"/>
                            </a:rPr>
                          </m:ctrlPr>
                        </m:dPr>
                        <m:e>
                          <m:r>
                            <a:rPr lang="en-US" i="1" kern="0" dirty="0">
                              <a:solidFill>
                                <a:schemeClr val="tx1"/>
                              </a:solidFill>
                              <a:latin typeface="Cambria Math" panose="02040503050406030204" pitchFamily="18" charset="0"/>
                              <a:sym typeface="Arial"/>
                            </a:rPr>
                            <m:t>2.1</m:t>
                          </m:r>
                        </m:e>
                      </m:d>
                      <m:r>
                        <a:rPr lang="en-US" i="1" kern="0" dirty="0">
                          <a:solidFill>
                            <a:schemeClr val="tx1"/>
                          </a:solidFill>
                          <a:latin typeface="Cambria Math" panose="02040503050406030204" pitchFamily="18" charset="0"/>
                          <a:sym typeface="Arial"/>
                        </a:rPr>
                        <m:t>1</m:t>
                      </m:r>
                      <m:r>
                        <a:rPr lang="en-US" i="1" kern="0" dirty="0">
                          <a:solidFill>
                            <a:schemeClr val="tx1"/>
                          </a:solidFill>
                          <a:latin typeface="Cambria Math" panose="02040503050406030204" pitchFamily="18" charset="0"/>
                          <a:ea typeface="Cambria Math" panose="02040503050406030204" pitchFamily="18" charset="0"/>
                          <a:sym typeface="Arial"/>
                        </a:rPr>
                        <m:t>1.61</m:t>
                      </m:r>
                      <m:r>
                        <a:rPr lang="en-US" i="1" kern="0">
                          <a:solidFill>
                            <a:schemeClr val="tx1"/>
                          </a:solidFill>
                          <a:latin typeface="Cambria Math" panose="02040503050406030204" pitchFamily="18" charset="0"/>
                          <a:sym typeface="Arial"/>
                        </a:rPr>
                        <m:t>&lt;</m:t>
                      </m:r>
                      <m:r>
                        <a:rPr lang="en-US" i="1" kern="0">
                          <a:solidFill>
                            <a:schemeClr val="tx1"/>
                          </a:solidFill>
                          <a:latin typeface="Cambria Math" panose="02040503050406030204" pitchFamily="18" charset="0"/>
                          <a:sym typeface="Arial"/>
                        </a:rPr>
                        <m:t>𝑡𝑟𝑢𝑒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𝑚𝑒𝑎𝑛</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𝑑𝑖𝑓𝑓𝑒𝑟𝑒𝑛𝑐𝑒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𝑓𝑎𝑙𝑙𝑠</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𝑏𝑒𝑡𝑤𝑒𝑒𝑛</m:t>
                      </m:r>
                      <m:r>
                        <a:rPr lang="en-US" i="1" kern="0">
                          <a:solidFill>
                            <a:schemeClr val="tx1"/>
                          </a:solidFill>
                          <a:latin typeface="Cambria Math" panose="02040503050406030204" pitchFamily="18" charset="0"/>
                          <a:sym typeface="Arial"/>
                        </a:rPr>
                        <m:t>&gt;54−68.4+</m:t>
                      </m:r>
                      <m:d>
                        <m:dPr>
                          <m:ctrlPr>
                            <a:rPr lang="en-US" i="1" kern="0" dirty="0">
                              <a:solidFill>
                                <a:schemeClr val="tx1"/>
                              </a:solidFill>
                              <a:latin typeface="Cambria Math" panose="02040503050406030204" pitchFamily="18" charset="0"/>
                              <a:sym typeface="Arial"/>
                            </a:rPr>
                          </m:ctrlPr>
                        </m:dPr>
                        <m:e>
                          <m:r>
                            <a:rPr lang="en-US" i="1" kern="0" dirty="0">
                              <a:solidFill>
                                <a:schemeClr val="tx1"/>
                              </a:solidFill>
                              <a:latin typeface="Cambria Math" panose="02040503050406030204" pitchFamily="18" charset="0"/>
                              <a:sym typeface="Arial"/>
                            </a:rPr>
                            <m:t>2.1</m:t>
                          </m:r>
                        </m:e>
                      </m:d>
                      <m:r>
                        <a:rPr lang="en-US" kern="0" dirty="0">
                          <a:solidFill>
                            <a:schemeClr val="tx1"/>
                          </a:solidFill>
                          <a:latin typeface="Cambria Math" panose="02040503050406030204" pitchFamily="18" charset="0"/>
                          <a:sym typeface="Arial"/>
                        </a:rPr>
                        <m:t>11.61</m:t>
                      </m:r>
                    </m:oMath>
                  </m:oMathPara>
                </a14:m>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14:m>
                  <m:oMathPara xmlns:m="http://schemas.openxmlformats.org/officeDocument/2006/math">
                    <m:oMathParaPr>
                      <m:jc m:val="centerGroup"/>
                    </m:oMathParaPr>
                    <m:oMath xmlns:m="http://schemas.openxmlformats.org/officeDocument/2006/math">
                      <m:r>
                        <a:rPr lang="en-US" i="1" kern="0" dirty="0" smtClean="0">
                          <a:solidFill>
                            <a:schemeClr val="tx1"/>
                          </a:solidFill>
                          <a:latin typeface="Cambria Math" panose="02040503050406030204" pitchFamily="18" charset="0"/>
                          <a:sym typeface="Arial"/>
                        </a:rPr>
                        <m:t>−38.79</m:t>
                      </m:r>
                      <m:r>
                        <a:rPr lang="en-US" i="1" kern="0">
                          <a:solidFill>
                            <a:schemeClr val="tx1"/>
                          </a:solidFill>
                          <a:latin typeface="Cambria Math" panose="02040503050406030204" pitchFamily="18" charset="0"/>
                          <a:sym typeface="Arial"/>
                        </a:rPr>
                        <m:t>&lt;</m:t>
                      </m:r>
                      <m:r>
                        <a:rPr lang="en-US" i="1" kern="0">
                          <a:solidFill>
                            <a:schemeClr val="tx1"/>
                          </a:solidFill>
                          <a:latin typeface="Cambria Math" panose="02040503050406030204" pitchFamily="18" charset="0"/>
                          <a:sym typeface="Arial"/>
                        </a:rPr>
                        <m:t>𝑡𝑟𝑢𝑒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𝑚𝑒𝑎𝑛</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𝑑𝑖𝑓𝑓𝑒𝑟𝑒𝑛𝑐𝑒</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𝑓𝑎𝑙𝑙𝑠</m:t>
                      </m:r>
                      <m:r>
                        <a:rPr lang="en-US" i="1" kern="0">
                          <a:solidFill>
                            <a:schemeClr val="tx1"/>
                          </a:solidFill>
                          <a:latin typeface="Cambria Math" panose="02040503050406030204" pitchFamily="18" charset="0"/>
                          <a:sym typeface="Arial"/>
                        </a:rPr>
                        <m:t> </m:t>
                      </m:r>
                      <m:r>
                        <a:rPr lang="en-US" i="1" kern="0">
                          <a:solidFill>
                            <a:schemeClr val="tx1"/>
                          </a:solidFill>
                          <a:latin typeface="Cambria Math" panose="02040503050406030204" pitchFamily="18" charset="0"/>
                          <a:sym typeface="Arial"/>
                        </a:rPr>
                        <m:t>𝑏𝑒𝑡𝑤𝑒𝑒𝑛</m:t>
                      </m:r>
                      <m:r>
                        <a:rPr lang="en-US" i="1" kern="0">
                          <a:solidFill>
                            <a:schemeClr val="tx1"/>
                          </a:solidFill>
                          <a:latin typeface="Cambria Math" panose="02040503050406030204" pitchFamily="18" charset="0"/>
                          <a:sym typeface="Arial"/>
                        </a:rPr>
                        <m:t>&gt;9.99</m:t>
                      </m:r>
                    </m:oMath>
                  </m:oMathPara>
                </a14:m>
                <a:endParaRPr lang="en-US" kern="0" dirty="0">
                  <a:latin typeface="Times New Roman" panose="02020603050405020304" pitchFamily="18" charset="0"/>
                  <a:cs typeface="Times New Roman" panose="02020603050405020304" pitchFamily="18" charset="0"/>
                  <a:sym typeface="Arial"/>
                </a:endParaRPr>
              </a:p>
              <a:p>
                <a:pPr algn="ctr">
                  <a:buNone/>
                </a:pPr>
                <a:r>
                  <a:rPr lang="en-US" kern="0" dirty="0">
                    <a:latin typeface="Times New Roman" panose="02020603050405020304" pitchFamily="18" charset="0"/>
                    <a:cs typeface="Times New Roman" panose="02020603050405020304" pitchFamily="18" charset="0"/>
                  </a:rPr>
                  <a:t>  Or </a:t>
                </a:r>
                <a:r>
                  <a:rPr lang="en-US" i="1" kern="0" dirty="0" err="1">
                    <a:latin typeface="Times New Roman" panose="02020603050405020304" pitchFamily="18" charset="0"/>
                    <a:cs typeface="Times New Roman" panose="02020603050405020304" pitchFamily="18" charset="0"/>
                  </a:rPr>
                  <a:t>M</a:t>
                </a:r>
                <a:r>
                  <a:rPr lang="en-US" kern="0" baseline="-25000" dirty="0" err="1">
                    <a:latin typeface="Times New Roman" panose="02020603050405020304" pitchFamily="18" charset="0"/>
                    <a:cs typeface="Times New Roman" panose="02020603050405020304" pitchFamily="18" charset="0"/>
                  </a:rPr>
                  <a:t>difference</a:t>
                </a:r>
                <a:r>
                  <a:rPr lang="en-US" kern="0" dirty="0">
                    <a:latin typeface="Times New Roman" panose="02020603050405020304" pitchFamily="18" charset="0"/>
                    <a:cs typeface="Times New Roman" panose="02020603050405020304" pitchFamily="18" charset="0"/>
                  </a:rPr>
                  <a:t>= 14.4, CI</a:t>
                </a:r>
                <a:r>
                  <a:rPr lang="en-US" kern="0" baseline="-25000" dirty="0">
                    <a:latin typeface="Times New Roman" panose="02020603050405020304" pitchFamily="18" charset="0"/>
                    <a:cs typeface="Times New Roman" panose="02020603050405020304" pitchFamily="18" charset="0"/>
                  </a:rPr>
                  <a:t>95%</a:t>
                </a:r>
                <a:r>
                  <a:rPr lang="en-US" kern="0" dirty="0">
                    <a:latin typeface="Times New Roman" panose="02020603050405020304" pitchFamily="18" charset="0"/>
                    <a:cs typeface="Times New Roman" panose="02020603050405020304" pitchFamily="18" charset="0"/>
                  </a:rPr>
                  <a:t>[-38.79, 9.99]</a:t>
                </a: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7100DF94-AB8D-4596-89B9-CF7D064622C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6127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i="1">
                <a:solidFill>
                  <a:srgbClr val="FFFFFF"/>
                </a:solidFill>
                <a:latin typeface="Times New Roman" panose="02020603050405020304" pitchFamily="18" charset="0"/>
                <a:cs typeface="Times New Roman" panose="02020603050405020304" pitchFamily="18" charset="0"/>
              </a:rPr>
              <a:t>Applications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Gears">
            <a:extLst>
              <a:ext uri="{FF2B5EF4-FFF2-40B4-BE49-F238E27FC236}">
                <a16:creationId xmlns:a16="http://schemas.microsoft.com/office/drawing/2014/main" id="{0B71454E-494E-4282-8DE7-556427458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338812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81AA-4710-4140-B640-F7D7D78C7BF7}"/>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Expectation</a:t>
            </a:r>
          </a:p>
        </p:txBody>
      </p:sp>
      <p:sp>
        <p:nvSpPr>
          <p:cNvPr id="3" name="Content Placeholder 2">
            <a:extLst>
              <a:ext uri="{FF2B5EF4-FFF2-40B4-BE49-F238E27FC236}">
                <a16:creationId xmlns:a16="http://schemas.microsoft.com/office/drawing/2014/main" id="{8364F60E-E480-4D92-B457-0216EE543076}"/>
              </a:ext>
            </a:extLst>
          </p:cNvPr>
          <p:cNvSpPr>
            <a:spLocks noGrp="1"/>
          </p:cNvSpPr>
          <p:nvPr>
            <p:ph idx="1"/>
          </p:nvPr>
        </p:nvSpPr>
        <p:spPr/>
        <p:txBody>
          <a:bodyPr/>
          <a:lstStyle/>
          <a:p>
            <a:r>
              <a:rPr lang="en-US" sz="2000" dirty="0">
                <a:latin typeface="Times New Roman" panose="02020603050405020304" pitchFamily="18" charset="0"/>
                <a:ea typeface="Calibri" panose="020F0502020204030204" pitchFamily="34" charset="0"/>
                <a:cs typeface="Times New Roman" panose="02020603050405020304" pitchFamily="18" charset="0"/>
              </a:rPr>
              <a:t>After this class, you should be able to know:</a:t>
            </a:r>
          </a:p>
          <a:p>
            <a:pPr marL="800100" lvl="1" indent="-342900">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How to recognize your data</a:t>
            </a:r>
          </a:p>
          <a:p>
            <a:pPr marL="800100" lvl="1" indent="-342900">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How to use different methods to analysis your data</a:t>
            </a:r>
          </a:p>
          <a:p>
            <a:pPr marL="800100" lvl="1" indent="-342900">
              <a:buFont typeface="+mj-lt"/>
              <a:buAutoNum type="arabicPeriod"/>
            </a:pPr>
            <a:r>
              <a:rPr lang="en-US" sz="1800" dirty="0">
                <a:latin typeface="Times New Roman" panose="02020603050405020304" pitchFamily="18" charset="0"/>
                <a:ea typeface="Calibri" panose="020F0502020204030204" pitchFamily="34" charset="0"/>
                <a:cs typeface="Times New Roman" panose="02020603050405020304" pitchFamily="18" charset="0"/>
              </a:rPr>
              <a:t>How to use proper ways to explain your findings</a:t>
            </a:r>
          </a:p>
          <a:p>
            <a:r>
              <a:rPr lang="en-US" sz="2000" dirty="0">
                <a:latin typeface="Times New Roman" panose="02020603050405020304" pitchFamily="18" charset="0"/>
                <a:ea typeface="Calibri" panose="020F0502020204030204" pitchFamily="34" charset="0"/>
                <a:cs typeface="Times New Roman" panose="02020603050405020304" pitchFamily="18" charset="0"/>
              </a:rPr>
              <a:t>This is a graduate level course and I expect </a:t>
            </a:r>
            <a:r>
              <a:rPr lang="en-US" sz="20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graduate level work</a:t>
            </a:r>
            <a:r>
              <a:rPr lang="en-US" sz="2000" dirty="0">
                <a:latin typeface="Times New Roman" panose="02020603050405020304" pitchFamily="18" charset="0"/>
                <a:ea typeface="Calibri" panose="020F0502020204030204" pitchFamily="34" charset="0"/>
                <a:cs typeface="Times New Roman" panose="02020603050405020304" pitchFamily="18" charset="0"/>
              </a:rPr>
              <a:t>. As such, poorly formatted work (e.g., work missing your name, class, assignment, or work with copy and pasting besides code) will be given an automatic F.</a:t>
            </a:r>
          </a:p>
          <a:p>
            <a:r>
              <a:rPr lang="en-US" sz="2000" dirty="0">
                <a:latin typeface="Times New Roman" panose="02020603050405020304" pitchFamily="18" charset="0"/>
                <a:cs typeface="Times New Roman" panose="02020603050405020304" pitchFamily="18" charset="0"/>
              </a:rPr>
              <a:t>Cheating and plagiarism will </a:t>
            </a:r>
            <a:r>
              <a:rPr lang="en-US" sz="2000" dirty="0">
                <a:latin typeface="Times New Roman" panose="02020603050405020304" pitchFamily="18" charset="0"/>
                <a:ea typeface="Calibri" panose="020F0502020204030204" pitchFamily="34" charset="0"/>
                <a:cs typeface="Times New Roman" panose="02020603050405020304" pitchFamily="18" charset="0"/>
              </a:rPr>
              <a:t>be given an automatic F and will be reporting to the university.</a:t>
            </a:r>
            <a:endParaRPr lang="en-US" dirty="0"/>
          </a:p>
        </p:txBody>
      </p:sp>
    </p:spTree>
    <p:extLst>
      <p:ext uri="{BB962C8B-B14F-4D97-AF65-F5344CB8AC3E}">
        <p14:creationId xmlns:p14="http://schemas.microsoft.com/office/powerpoint/2010/main" val="28005895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447188"/>
            <a:ext cx="5039035" cy="717469"/>
          </a:xfrm>
        </p:spPr>
        <p:txBody>
          <a:bodyPr>
            <a:normAutofit/>
          </a:bodyPr>
          <a:lstStyle/>
          <a:p>
            <a:r>
              <a:rPr lang="en-US" sz="4000" i="1" dirty="0">
                <a:latin typeface="Times New Roman" panose="02020603050405020304" pitchFamily="18" charset="0"/>
                <a:cs typeface="Times New Roman" panose="02020603050405020304" pitchFamily="18" charset="0"/>
              </a:rPr>
              <a:t>One Sample t-test</a:t>
            </a:r>
            <a:endParaRPr lang="en-US" sz="40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202131" y="1164657"/>
            <a:ext cx="5893869" cy="5467149"/>
          </a:xfrm>
        </p:spPr>
        <p:txBody>
          <a:bodyPr>
            <a:normAutofit/>
          </a:bodyPr>
          <a:lstStyle/>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Suppose we are interested in whether a new manufacturing technique takes more/less time than our current system in which the mean manufacturing time is 43.4 minutes.</a:t>
            </a:r>
          </a:p>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Our data would be a single column with observed times in the rows, like this:</a:t>
            </a:r>
          </a:p>
          <a:p>
            <a:pPr>
              <a:lnSpc>
                <a:spcPct val="90000"/>
              </a:lnSpc>
            </a:pPr>
            <a:r>
              <a:rPr lang="en-US" sz="2000" dirty="0">
                <a:solidFill>
                  <a:srgbClr val="FFFFFF"/>
                </a:solidFill>
                <a:latin typeface="Times New Roman" panose="02020603050405020304" pitchFamily="18" charset="0"/>
                <a:cs typeface="Times New Roman" panose="02020603050405020304" pitchFamily="18" charset="0"/>
              </a:rPr>
              <a:t>To perform a one sample t-test in R we would enter the command:</a:t>
            </a: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a:t>
            </a:r>
            <a:r>
              <a:rPr lang="en-US" sz="2000" dirty="0" err="1">
                <a:solidFill>
                  <a:srgbClr val="FFFFFF"/>
                </a:solidFill>
                <a:latin typeface="Times New Roman" panose="02020603050405020304" pitchFamily="18" charset="0"/>
                <a:cs typeface="Times New Roman" panose="02020603050405020304" pitchFamily="18" charset="0"/>
              </a:rPr>
              <a:t>ttest</a:t>
            </a:r>
            <a:r>
              <a:rPr lang="en-US" sz="2000" dirty="0">
                <a:solidFill>
                  <a:srgbClr val="FFFFFF"/>
                </a:solidFill>
                <a:latin typeface="Times New Roman" panose="02020603050405020304" pitchFamily="18" charset="0"/>
                <a:cs typeface="Times New Roman" panose="02020603050405020304" pitchFamily="18" charset="0"/>
              </a:rPr>
              <a:t>(Time, mu = 43.4, alternative=  “</a:t>
            </a:r>
            <a:r>
              <a:rPr lang="en-US" sz="2000" dirty="0" err="1">
                <a:solidFill>
                  <a:srgbClr val="FFFFFF"/>
                </a:solidFill>
                <a:latin typeface="Times New Roman" panose="02020603050405020304" pitchFamily="18" charset="0"/>
                <a:cs typeface="Times New Roman" panose="02020603050405020304" pitchFamily="18" charset="0"/>
              </a:rPr>
              <a:t>two.sided</a:t>
            </a:r>
            <a:r>
              <a:rPr lang="en-US" sz="2000" dirty="0">
                <a:solidFill>
                  <a:srgbClr val="FFFFFF"/>
                </a:solidFill>
                <a:latin typeface="Times New Roman" panose="02020603050405020304" pitchFamily="18" charset="0"/>
                <a:cs typeface="Times New Roman" panose="02020603050405020304" pitchFamily="18" charset="0"/>
              </a:rPr>
              <a:t>” “greater“ or “less”)</a:t>
            </a:r>
          </a:p>
          <a:p>
            <a:pPr marL="0" indent="0">
              <a:lnSpc>
                <a:spcPct val="90000"/>
              </a:lnSpc>
              <a:buNone/>
            </a:pPr>
            <a:endParaRPr lang="en-US" sz="2000" dirty="0">
              <a:solidFill>
                <a:srgbClr val="FFFFFF"/>
              </a:solidFill>
              <a:latin typeface="Times New Roman" panose="02020603050405020304" pitchFamily="18" charset="0"/>
              <a:cs typeface="Times New Roman" panose="02020603050405020304" pitchFamily="18" charset="0"/>
            </a:endParaRP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t = 1.4452, df = 9, p-value = 0.1823</a:t>
            </a: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t = 1.4452, df = 9, p-value = 0.09115</a:t>
            </a:r>
          </a:p>
          <a:p>
            <a:pPr marL="0" indent="0">
              <a:lnSpc>
                <a:spcPct val="90000"/>
              </a:lnSpc>
              <a:buNone/>
            </a:pPr>
            <a:r>
              <a:rPr lang="en-US" sz="2000" dirty="0">
                <a:solidFill>
                  <a:srgbClr val="FFFFFF"/>
                </a:solidFill>
                <a:latin typeface="Times New Roman" panose="02020603050405020304" pitchFamily="18" charset="0"/>
                <a:cs typeface="Times New Roman" panose="02020603050405020304" pitchFamily="18" charset="0"/>
              </a:rPr>
              <a:t>	t = 1.4452, df = 9, p-value = 0.9088</a:t>
            </a:r>
            <a:endParaRPr lang="en-US" sz="1400" dirty="0">
              <a:solidFill>
                <a:srgbClr val="FFFFFF"/>
              </a:solidFill>
              <a:latin typeface="Times New Roman" panose="02020603050405020304" pitchFamily="18" charset="0"/>
              <a:cs typeface="Times New Roman" panose="02020603050405020304" pitchFamily="18" charset="0"/>
            </a:endParaRPr>
          </a:p>
        </p:txBody>
      </p:sp>
      <p:sp>
        <p:nvSpPr>
          <p:cNvPr id="13"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83338CED-9A05-4147-85CF-3914F89392D6}"/>
              </a:ext>
            </a:extLst>
          </p:cNvPr>
          <p:cNvGraphicFramePr>
            <a:graphicFrameLocks noGrp="1"/>
          </p:cNvGraphicFramePr>
          <p:nvPr>
            <p:extLst>
              <p:ext uri="{D42A27DB-BD31-4B8C-83A1-F6EECF244321}">
                <p14:modId xmlns:p14="http://schemas.microsoft.com/office/powerpoint/2010/main" val="1705095093"/>
              </p:ext>
            </p:extLst>
          </p:nvPr>
        </p:nvGraphicFramePr>
        <p:xfrm>
          <a:off x="8548479" y="1258529"/>
          <a:ext cx="1556118" cy="4330205"/>
        </p:xfrm>
        <a:graphic>
          <a:graphicData uri="http://schemas.openxmlformats.org/drawingml/2006/table">
            <a:tbl>
              <a:tblPr firstRow="1" bandRow="1">
                <a:tableStyleId>{69012ECD-51FC-41F1-AA8D-1B2483CD663E}</a:tableStyleId>
              </a:tblPr>
              <a:tblGrid>
                <a:gridCol w="1556118">
                  <a:extLst>
                    <a:ext uri="{9D8B030D-6E8A-4147-A177-3AD203B41FA5}">
                      <a16:colId xmlns:a16="http://schemas.microsoft.com/office/drawing/2014/main" val="2235957931"/>
                    </a:ext>
                  </a:extLst>
                </a:gridCol>
              </a:tblGrid>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Time</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304850193"/>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86</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176624649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73</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377688390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50</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1851994419"/>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73</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608078477"/>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24</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403751637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65</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348540162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84</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1840257742"/>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54</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426876645"/>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16</a:t>
                      </a:r>
                      <a:endParaRPr lang="en-US" sz="2300" b="0" i="0" u="none" strike="noStrike">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38150454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26</a:t>
                      </a:r>
                      <a:endParaRPr lang="en-US" sz="2300" b="0" i="0" u="none" strike="noStrike" dirty="0">
                        <a:solidFill>
                          <a:srgbClr val="000000"/>
                        </a:solidFill>
                        <a:effectLst/>
                        <a:latin typeface="Calibri" panose="020F0502020204030204" pitchFamily="34" charset="0"/>
                      </a:endParaRPr>
                    </a:p>
                  </a:txBody>
                  <a:tcPr marL="8069" marR="8069" marT="8069" marB="0" anchor="b"/>
                </a:tc>
                <a:extLst>
                  <a:ext uri="{0D108BD9-81ED-4DB2-BD59-A6C34878D82A}">
                    <a16:rowId xmlns:a16="http://schemas.microsoft.com/office/drawing/2014/main" val="2200924860"/>
                  </a:ext>
                </a:extLst>
              </a:tr>
            </a:tbl>
          </a:graphicData>
        </a:graphic>
      </p:graphicFrame>
    </p:spTree>
    <p:extLst>
      <p:ext uri="{BB962C8B-B14F-4D97-AF65-F5344CB8AC3E}">
        <p14:creationId xmlns:p14="http://schemas.microsoft.com/office/powerpoint/2010/main" val="9340324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latin typeface="Times New Roman" panose="02020603050405020304" pitchFamily="18" charset="0"/>
                <a:cs typeface="Times New Roman" panose="02020603050405020304" pitchFamily="18" charset="0"/>
              </a:rPr>
              <a:t>Analysis</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Assumption:</a:t>
            </a:r>
          </a:p>
          <a:p>
            <a:pPr marL="0" indent="0">
              <a:buNone/>
            </a:pPr>
            <a:r>
              <a:rPr lang="en-US" sz="2000" dirty="0">
                <a:latin typeface="Times New Roman" panose="02020603050405020304" pitchFamily="18" charset="0"/>
                <a:cs typeface="Times New Roman" panose="02020603050405020304" pitchFamily="18" charset="0"/>
              </a:rPr>
              <a:t>D'Agostino skewness test: Null -&gt; the data does not have skewness</a:t>
            </a:r>
          </a:p>
          <a:p>
            <a:pPr marL="0" indent="0">
              <a:buNone/>
            </a:pPr>
            <a:r>
              <a:rPr lang="en-US" sz="2000" dirty="0" err="1">
                <a:solidFill>
                  <a:srgbClr val="FF0000"/>
                </a:solidFill>
                <a:latin typeface="Times New Roman" panose="02020603050405020304" pitchFamily="18" charset="0"/>
                <a:cs typeface="Times New Roman" panose="02020603050405020304" pitchFamily="18" charset="0"/>
              </a:rPr>
              <a:t>agostino.test</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Shapiro-Wilk normality test: Null -&gt; the data is normally distributed</a:t>
            </a:r>
          </a:p>
          <a:p>
            <a:pPr marL="0" indent="0">
              <a:buNone/>
            </a:pPr>
            <a:r>
              <a:rPr lang="en-US" sz="2000" dirty="0" err="1">
                <a:solidFill>
                  <a:srgbClr val="FF0000"/>
                </a:solidFill>
                <a:latin typeface="Times New Roman" panose="02020603050405020304" pitchFamily="18" charset="0"/>
                <a:cs typeface="Times New Roman" panose="02020603050405020304" pitchFamily="18" charset="0"/>
              </a:rPr>
              <a:t>shapiro.test</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T-test:</a:t>
            </a:r>
          </a:p>
          <a:p>
            <a:pPr marL="0" indent="0">
              <a:buNone/>
            </a:pPr>
            <a:r>
              <a:rPr lang="en-US" sz="2000" dirty="0">
                <a:solidFill>
                  <a:srgbClr val="FF0000"/>
                </a:solidFill>
                <a:latin typeface="Times New Roman" panose="02020603050405020304" pitchFamily="18" charset="0"/>
                <a:cs typeface="Times New Roman" panose="02020603050405020304" pitchFamily="18" charset="0"/>
              </a:rPr>
              <a:t> </a:t>
            </a:r>
            <a:r>
              <a:rPr lang="de-DE" sz="2000" dirty="0">
                <a:solidFill>
                  <a:srgbClr val="FF0000"/>
                </a:solidFill>
                <a:latin typeface="Times New Roman" panose="02020603050405020304" pitchFamily="18" charset="0"/>
                <a:cs typeface="Times New Roman" panose="02020603050405020304" pitchFamily="18" charset="0"/>
              </a:rPr>
              <a:t>t.test(data, mu = mean)</a:t>
            </a:r>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57769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5BA3AE5-0FB8-4948-A421-5CEE1A5E8A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9">
            <a:extLst>
              <a:ext uri="{FF2B5EF4-FFF2-40B4-BE49-F238E27FC236}">
                <a16:creationId xmlns:a16="http://schemas.microsoft.com/office/drawing/2014/main" id="{615FFFBF-F0D2-4BB8-BB9E-3ADC47E3B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6485467" cy="6858000"/>
          </a:xfrm>
          <a:custGeom>
            <a:avLst/>
            <a:gdLst>
              <a:gd name="connsiteX0" fmla="*/ 0 w 6485467"/>
              <a:gd name="connsiteY0" fmla="*/ 0 h 6858000"/>
              <a:gd name="connsiteX1" fmla="*/ 6485467 w 6485467"/>
              <a:gd name="connsiteY1" fmla="*/ 0 h 6858000"/>
              <a:gd name="connsiteX2" fmla="*/ 6485467 w 6485467"/>
              <a:gd name="connsiteY2" fmla="*/ 1900238 h 6858000"/>
              <a:gd name="connsiteX3" fmla="*/ 6115051 w 6485467"/>
              <a:gd name="connsiteY3" fmla="*/ 2178050 h 6858000"/>
              <a:gd name="connsiteX4" fmla="*/ 6110817 w 6485467"/>
              <a:gd name="connsiteY4" fmla="*/ 2184400 h 6858000"/>
              <a:gd name="connsiteX5" fmla="*/ 6104467 w 6485467"/>
              <a:gd name="connsiteY5" fmla="*/ 2193925 h 6858000"/>
              <a:gd name="connsiteX6" fmla="*/ 6098117 w 6485467"/>
              <a:gd name="connsiteY6" fmla="*/ 2201863 h 6858000"/>
              <a:gd name="connsiteX7" fmla="*/ 6098117 w 6485467"/>
              <a:gd name="connsiteY7" fmla="*/ 2211388 h 6858000"/>
              <a:gd name="connsiteX8" fmla="*/ 6098117 w 6485467"/>
              <a:gd name="connsiteY8" fmla="*/ 2220913 h 6858000"/>
              <a:gd name="connsiteX9" fmla="*/ 6104467 w 6485467"/>
              <a:gd name="connsiteY9" fmla="*/ 2228850 h 6858000"/>
              <a:gd name="connsiteX10" fmla="*/ 6110817 w 6485467"/>
              <a:gd name="connsiteY10" fmla="*/ 2238375 h 6858000"/>
              <a:gd name="connsiteX11" fmla="*/ 6115051 w 6485467"/>
              <a:gd name="connsiteY11" fmla="*/ 2244725 h 6858000"/>
              <a:gd name="connsiteX12" fmla="*/ 6485467 w 6485467"/>
              <a:gd name="connsiteY12" fmla="*/ 2522538 h 6858000"/>
              <a:gd name="connsiteX13" fmla="*/ 6485467 w 6485467"/>
              <a:gd name="connsiteY13" fmla="*/ 6858000 h 6858000"/>
              <a:gd name="connsiteX14" fmla="*/ 0 w 6485467"/>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85467" h="6858000">
                <a:moveTo>
                  <a:pt x="0" y="0"/>
                </a:moveTo>
                <a:lnTo>
                  <a:pt x="6485467" y="0"/>
                </a:lnTo>
                <a:lnTo>
                  <a:pt x="6485467" y="1900238"/>
                </a:lnTo>
                <a:lnTo>
                  <a:pt x="6115051" y="2178050"/>
                </a:lnTo>
                <a:lnTo>
                  <a:pt x="6110817" y="2184400"/>
                </a:lnTo>
                <a:lnTo>
                  <a:pt x="6104467" y="2193925"/>
                </a:lnTo>
                <a:lnTo>
                  <a:pt x="6098117" y="2201863"/>
                </a:lnTo>
                <a:lnTo>
                  <a:pt x="6098117" y="2211388"/>
                </a:lnTo>
                <a:lnTo>
                  <a:pt x="6098117" y="2220913"/>
                </a:lnTo>
                <a:lnTo>
                  <a:pt x="6104467" y="2228850"/>
                </a:lnTo>
                <a:lnTo>
                  <a:pt x="6110817" y="2238375"/>
                </a:lnTo>
                <a:lnTo>
                  <a:pt x="6115051" y="2244725"/>
                </a:lnTo>
                <a:lnTo>
                  <a:pt x="6485467" y="2522538"/>
                </a:lnTo>
                <a:lnTo>
                  <a:pt x="648546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447188"/>
            <a:ext cx="5039035" cy="1559412"/>
          </a:xfrm>
        </p:spPr>
        <p:txBody>
          <a:bodyPr>
            <a:normAutofit/>
          </a:bodyPr>
          <a:lstStyle/>
          <a:p>
            <a:r>
              <a:rPr lang="en-US" i="1" dirty="0">
                <a:latin typeface="Times New Roman" panose="02020603050405020304" pitchFamily="18" charset="0"/>
                <a:cs typeface="Times New Roman" panose="02020603050405020304" pitchFamily="18" charset="0"/>
              </a:rPr>
              <a:t>In Class Practice</a:t>
            </a:r>
            <a:endParaRPr lang="en-US" i="1"/>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818712" y="2413000"/>
            <a:ext cx="5016259" cy="3632200"/>
          </a:xfrm>
        </p:spPr>
        <p:txBody>
          <a:bodyPr>
            <a:normAutofit/>
          </a:bodyPr>
          <a:lstStyle/>
          <a:p>
            <a:r>
              <a:rPr lang="en-US" dirty="0">
                <a:solidFill>
                  <a:srgbClr val="FFFFFF"/>
                </a:solidFill>
                <a:latin typeface="Times New Roman" panose="02020603050405020304" pitchFamily="18" charset="0"/>
                <a:cs typeface="Times New Roman" panose="02020603050405020304" pitchFamily="18" charset="0"/>
              </a:rPr>
              <a:t>We know the mean is 35 and we would like to know if there is any different between the new machine. </a:t>
            </a:r>
          </a:p>
          <a:p>
            <a:endParaRPr lang="en-US" dirty="0">
              <a:solidFill>
                <a:srgbClr val="FFFFFF"/>
              </a:solidFill>
              <a:latin typeface="Times New Roman" panose="02020603050405020304" pitchFamily="18" charset="0"/>
              <a:cs typeface="Times New Roman" panose="02020603050405020304" pitchFamily="18" charset="0"/>
            </a:endParaRPr>
          </a:p>
        </p:txBody>
      </p:sp>
      <p:sp>
        <p:nvSpPr>
          <p:cNvPr id="13" name="Rounded Rectangle 17">
            <a:extLst>
              <a:ext uri="{FF2B5EF4-FFF2-40B4-BE49-F238E27FC236}">
                <a16:creationId xmlns:a16="http://schemas.microsoft.com/office/drawing/2014/main" id="{FD056B7E-FBD7-4858-966D-9C4DEDA7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932" y="958640"/>
            <a:ext cx="4419604"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319FCC6B-9144-4E76-BB11-014776DA151E}"/>
              </a:ext>
            </a:extLst>
          </p:cNvPr>
          <p:cNvGraphicFramePr>
            <a:graphicFrameLocks noGrp="1"/>
          </p:cNvGraphicFramePr>
          <p:nvPr>
            <p:extLst>
              <p:ext uri="{D42A27DB-BD31-4B8C-83A1-F6EECF244321}">
                <p14:modId xmlns:p14="http://schemas.microsoft.com/office/powerpoint/2010/main" val="42777710"/>
              </p:ext>
            </p:extLst>
          </p:nvPr>
        </p:nvGraphicFramePr>
        <p:xfrm>
          <a:off x="8240181" y="1258529"/>
          <a:ext cx="2172715" cy="4330205"/>
        </p:xfrm>
        <a:graphic>
          <a:graphicData uri="http://schemas.openxmlformats.org/drawingml/2006/table">
            <a:tbl>
              <a:tblPr firstRow="1" bandRow="1">
                <a:tableStyleId>{69012ECD-51FC-41F1-AA8D-1B2483CD663E}</a:tableStyleId>
              </a:tblPr>
              <a:tblGrid>
                <a:gridCol w="2172715">
                  <a:extLst>
                    <a:ext uri="{9D8B030D-6E8A-4147-A177-3AD203B41FA5}">
                      <a16:colId xmlns:a16="http://schemas.microsoft.com/office/drawing/2014/main" val="2235957931"/>
                    </a:ext>
                  </a:extLst>
                </a:gridCol>
              </a:tblGrid>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Time</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2304850193"/>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90</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176624649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68</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377688390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57</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1851994419"/>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b="0" i="0" u="none" strike="noStrike" dirty="0">
                          <a:solidFill>
                            <a:srgbClr val="000000"/>
                          </a:solidFill>
                          <a:effectLst/>
                          <a:latin typeface="Calibri" panose="020F0502020204030204" pitchFamily="34" charset="0"/>
                        </a:rPr>
                        <a:t>76</a:t>
                      </a:r>
                    </a:p>
                  </a:txBody>
                  <a:tcPr marL="8038" marR="8038" marT="8038" marB="0" anchor="b"/>
                </a:tc>
                <a:extLst>
                  <a:ext uri="{0D108BD9-81ED-4DB2-BD59-A6C34878D82A}">
                    <a16:rowId xmlns:a16="http://schemas.microsoft.com/office/drawing/2014/main" val="2608078477"/>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39</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403751637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65</a:t>
                      </a:r>
                      <a:endParaRPr lang="en-US" sz="2300" b="0" i="0" u="none" strike="noStrike">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3485401624"/>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a:effectLst/>
                        </a:rPr>
                        <a:t>84</a:t>
                      </a:r>
                      <a:endParaRPr lang="en-US" sz="2300" b="0" i="0" u="none" strike="noStrike">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1840257742"/>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b="0" i="0" u="none" strike="noStrike" dirty="0">
                          <a:solidFill>
                            <a:srgbClr val="000000"/>
                          </a:solidFill>
                          <a:effectLst/>
                          <a:latin typeface="Calibri" panose="020F0502020204030204" pitchFamily="34" charset="0"/>
                        </a:rPr>
                        <a:t>68</a:t>
                      </a:r>
                    </a:p>
                  </a:txBody>
                  <a:tcPr marL="8038" marR="8038" marT="8038" marB="0" anchor="b"/>
                </a:tc>
                <a:extLst>
                  <a:ext uri="{0D108BD9-81ED-4DB2-BD59-A6C34878D82A}">
                    <a16:rowId xmlns:a16="http://schemas.microsoft.com/office/drawing/2014/main" val="426876645"/>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46</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2381504540"/>
                  </a:ext>
                </a:extLst>
              </a:tr>
              <a:tr h="393655">
                <a:tc>
                  <a:txBody>
                    <a:bodyPr/>
                    <a:lstStyle>
                      <a:lvl1pPr marL="0" algn="l" defTabSz="457200" rtl="0" eaLnBrk="1" latinLnBrk="0" hangingPunct="1">
                        <a:defRPr sz="1800" kern="1200">
                          <a:solidFill>
                            <a:schemeClr val="tx1"/>
                          </a:solidFill>
                          <a:latin typeface="Century Gothic" panose="020B0502020202020204"/>
                        </a:defRPr>
                      </a:lvl1pPr>
                      <a:lvl2pPr marL="457200" algn="l" defTabSz="457200" rtl="0" eaLnBrk="1" latinLnBrk="0" hangingPunct="1">
                        <a:defRPr sz="1800" kern="1200">
                          <a:solidFill>
                            <a:schemeClr val="tx1"/>
                          </a:solidFill>
                          <a:latin typeface="Century Gothic" panose="020B0502020202020204"/>
                        </a:defRPr>
                      </a:lvl2pPr>
                      <a:lvl3pPr marL="914400" algn="l" defTabSz="457200" rtl="0" eaLnBrk="1" latinLnBrk="0" hangingPunct="1">
                        <a:defRPr sz="1800" kern="1200">
                          <a:solidFill>
                            <a:schemeClr val="tx1"/>
                          </a:solidFill>
                          <a:latin typeface="Century Gothic" panose="020B0502020202020204"/>
                        </a:defRPr>
                      </a:lvl3pPr>
                      <a:lvl4pPr marL="1371600" algn="l" defTabSz="457200" rtl="0" eaLnBrk="1" latinLnBrk="0" hangingPunct="1">
                        <a:defRPr sz="1800" kern="1200">
                          <a:solidFill>
                            <a:schemeClr val="tx1"/>
                          </a:solidFill>
                          <a:latin typeface="Century Gothic" panose="020B0502020202020204"/>
                        </a:defRPr>
                      </a:lvl4pPr>
                      <a:lvl5pPr marL="1828800" algn="l" defTabSz="457200" rtl="0" eaLnBrk="1" latinLnBrk="0" hangingPunct="1">
                        <a:defRPr sz="1800" kern="1200">
                          <a:solidFill>
                            <a:schemeClr val="tx1"/>
                          </a:solidFill>
                          <a:latin typeface="Century Gothic" panose="020B0502020202020204"/>
                        </a:defRPr>
                      </a:lvl5pPr>
                      <a:lvl6pPr marL="2286000" algn="l" defTabSz="457200" rtl="0" eaLnBrk="1" latinLnBrk="0" hangingPunct="1">
                        <a:defRPr sz="1800" kern="1200">
                          <a:solidFill>
                            <a:schemeClr val="tx1"/>
                          </a:solidFill>
                          <a:latin typeface="Century Gothic" panose="020B0502020202020204"/>
                        </a:defRPr>
                      </a:lvl6pPr>
                      <a:lvl7pPr marL="2743200" algn="l" defTabSz="457200" rtl="0" eaLnBrk="1" latinLnBrk="0" hangingPunct="1">
                        <a:defRPr sz="1800" kern="1200">
                          <a:solidFill>
                            <a:schemeClr val="tx1"/>
                          </a:solidFill>
                          <a:latin typeface="Century Gothic" panose="020B0502020202020204"/>
                        </a:defRPr>
                      </a:lvl7pPr>
                      <a:lvl8pPr marL="3200400" algn="l" defTabSz="457200" rtl="0" eaLnBrk="1" latinLnBrk="0" hangingPunct="1">
                        <a:defRPr sz="1800" kern="1200">
                          <a:solidFill>
                            <a:schemeClr val="tx1"/>
                          </a:solidFill>
                          <a:latin typeface="Century Gothic" panose="020B0502020202020204"/>
                        </a:defRPr>
                      </a:lvl8pPr>
                      <a:lvl9pPr marL="3657600" algn="l" defTabSz="457200" rtl="0" eaLnBrk="1" latinLnBrk="0" hangingPunct="1">
                        <a:defRPr sz="1800" kern="1200">
                          <a:solidFill>
                            <a:schemeClr val="tx1"/>
                          </a:solidFill>
                          <a:latin typeface="Century Gothic" panose="020B0502020202020204"/>
                        </a:defRPr>
                      </a:lvl9pPr>
                    </a:lstStyle>
                    <a:p>
                      <a:pPr algn="ctr" fontAlgn="b"/>
                      <a:r>
                        <a:rPr lang="en-US" sz="2300" u="none" strike="noStrike" dirty="0">
                          <a:effectLst/>
                        </a:rPr>
                        <a:t>29</a:t>
                      </a:r>
                      <a:endParaRPr lang="en-US" sz="2300" b="0" i="0" u="none" strike="noStrike" dirty="0">
                        <a:solidFill>
                          <a:srgbClr val="000000"/>
                        </a:solidFill>
                        <a:effectLst/>
                        <a:latin typeface="Calibri" panose="020F0502020204030204" pitchFamily="34" charset="0"/>
                      </a:endParaRPr>
                    </a:p>
                  </a:txBody>
                  <a:tcPr marL="8038" marR="8038" marT="8038" marB="0" anchor="b"/>
                </a:tc>
                <a:extLst>
                  <a:ext uri="{0D108BD9-81ED-4DB2-BD59-A6C34878D82A}">
                    <a16:rowId xmlns:a16="http://schemas.microsoft.com/office/drawing/2014/main" val="2200924860"/>
                  </a:ext>
                </a:extLst>
              </a:tr>
            </a:tbl>
          </a:graphicData>
        </a:graphic>
      </p:graphicFrame>
    </p:spTree>
    <p:extLst>
      <p:ext uri="{BB962C8B-B14F-4D97-AF65-F5344CB8AC3E}">
        <p14:creationId xmlns:p14="http://schemas.microsoft.com/office/powerpoint/2010/main" val="1287229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758238" y="889341"/>
            <a:ext cx="6097955" cy="589132"/>
          </a:xfrm>
        </p:spPr>
        <p:txBody>
          <a:bodyPr>
            <a:normAutofit fontScale="90000"/>
          </a:bodyPr>
          <a:lstStyle/>
          <a:p>
            <a:r>
              <a:rPr lang="en-US" sz="4000" i="1" dirty="0">
                <a:latin typeface="Times New Roman" panose="02020603050405020304" pitchFamily="18" charset="0"/>
                <a:cs typeface="Times New Roman" panose="02020603050405020304" pitchFamily="18" charset="0"/>
              </a:rPr>
              <a:t>Independent t-test</a:t>
            </a:r>
            <a:endParaRPr lang="en-US" sz="40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152400" y="1183907"/>
            <a:ext cx="7213600" cy="5501373"/>
          </a:xfrm>
        </p:spPr>
        <p:txBody>
          <a:bodyPr>
            <a:normAutofit/>
          </a:bodyPr>
          <a:lstStyle/>
          <a:p>
            <a:r>
              <a:rPr lang="en-US" sz="2400" dirty="0">
                <a:solidFill>
                  <a:srgbClr val="FFFFFF"/>
                </a:solidFill>
                <a:latin typeface="Times New Roman" panose="02020603050405020304" pitchFamily="18" charset="0"/>
                <a:cs typeface="Times New Roman" panose="02020603050405020304" pitchFamily="18" charset="0"/>
              </a:rPr>
              <a:t>Suppose we have data on cholesterol levels for males and females and we wish to see if one sex has higher/lower LDL cholesterol (i.e., the bad kind) than the other.</a:t>
            </a:r>
          </a:p>
          <a:p>
            <a:r>
              <a:rPr lang="en-US" sz="2400" dirty="0">
                <a:solidFill>
                  <a:srgbClr val="FFFFFF"/>
                </a:solidFill>
                <a:latin typeface="Times New Roman" panose="02020603050405020304" pitchFamily="18" charset="0"/>
                <a:cs typeface="Times New Roman" panose="02020603050405020304" pitchFamily="18" charset="0"/>
              </a:rPr>
              <a:t>Our data would look something like this:</a:t>
            </a:r>
          </a:p>
          <a:p>
            <a:pPr marL="0" indent="0">
              <a:buNone/>
            </a:pPr>
            <a:r>
              <a:rPr lang="en-US" sz="2400" dirty="0" err="1">
                <a:solidFill>
                  <a:srgbClr val="FFFFFF"/>
                </a:solidFill>
                <a:latin typeface="Times New Roman" panose="02020603050405020304" pitchFamily="18" charset="0"/>
                <a:cs typeface="Times New Roman" panose="02020603050405020304" pitchFamily="18" charset="0"/>
              </a:rPr>
              <a:t>t.test</a:t>
            </a:r>
            <a:r>
              <a:rPr lang="en-US" sz="2400" dirty="0">
                <a:solidFill>
                  <a:srgbClr val="FFFFFF"/>
                </a:solidFill>
                <a:latin typeface="Times New Roman" panose="02020603050405020304" pitchFamily="18" charset="0"/>
                <a:cs typeface="Times New Roman" panose="02020603050405020304" pitchFamily="18" charset="0"/>
              </a:rPr>
              <a:t>(Males, Females, </a:t>
            </a:r>
            <a:r>
              <a:rPr lang="en-US" sz="2400" dirty="0" err="1">
                <a:solidFill>
                  <a:srgbClr val="FFFFFF"/>
                </a:solidFill>
                <a:latin typeface="Times New Roman" panose="02020603050405020304" pitchFamily="18" charset="0"/>
                <a:cs typeface="Times New Roman" panose="02020603050405020304" pitchFamily="18" charset="0"/>
              </a:rPr>
              <a:t>var.equal</a:t>
            </a:r>
            <a:r>
              <a:rPr lang="en-US" sz="2400" dirty="0">
                <a:solidFill>
                  <a:srgbClr val="FFFFFF"/>
                </a:solidFill>
                <a:latin typeface="Times New Roman" panose="02020603050405020304" pitchFamily="18" charset="0"/>
                <a:cs typeface="Times New Roman" panose="02020603050405020304" pitchFamily="18" charset="0"/>
              </a:rPr>
              <a:t> = TRUE/FALSE, </a:t>
            </a:r>
            <a:r>
              <a:rPr lang="en-US" sz="2400" i="1" dirty="0">
                <a:solidFill>
                  <a:srgbClr val="FFFFFF"/>
                </a:solidFill>
                <a:latin typeface="Times New Roman" panose="02020603050405020304" pitchFamily="18" charset="0"/>
                <a:cs typeface="Times New Roman" panose="02020603050405020304" pitchFamily="18" charset="0"/>
              </a:rPr>
              <a:t>alternative</a:t>
            </a:r>
            <a:r>
              <a:rPr lang="en-US" sz="2400" dirty="0">
                <a:solidFill>
                  <a:srgbClr val="FFFFFF"/>
                </a:solidFill>
                <a:latin typeface="Times New Roman" panose="02020603050405020304" pitchFamily="18" charset="0"/>
                <a:cs typeface="Times New Roman" panose="02020603050405020304" pitchFamily="18" charset="0"/>
              </a:rPr>
              <a:t>)</a:t>
            </a:r>
          </a:p>
          <a:p>
            <a:pPr marL="0" indent="0">
              <a:buNone/>
            </a:pPr>
            <a:r>
              <a:rPr lang="en-US" sz="2400" dirty="0">
                <a:solidFill>
                  <a:srgbClr val="FFFFFF"/>
                </a:solidFill>
                <a:latin typeface="Times New Roman" panose="02020603050405020304" pitchFamily="18" charset="0"/>
                <a:cs typeface="Times New Roman" panose="02020603050405020304" pitchFamily="18" charset="0"/>
              </a:rPr>
              <a:t>		t = 0.75715, df = 18, p-value = 0.4588</a:t>
            </a:r>
          </a:p>
          <a:p>
            <a:pPr marL="0" indent="0">
              <a:buNone/>
            </a:pPr>
            <a:r>
              <a:rPr lang="en-US" sz="2400" dirty="0">
                <a:solidFill>
                  <a:srgbClr val="FFFFFF"/>
                </a:solidFill>
                <a:latin typeface="Times New Roman" panose="02020603050405020304" pitchFamily="18" charset="0"/>
                <a:cs typeface="Times New Roman" panose="02020603050405020304" pitchFamily="18" charset="0"/>
              </a:rPr>
              <a:t>		t = 0.75715, df = 12.995, p-value = 0.4625</a:t>
            </a:r>
            <a:endParaRPr lang="en-US" sz="1800" dirty="0">
              <a:solidFill>
                <a:srgbClr val="FFFFFF"/>
              </a:solidFill>
              <a:latin typeface="Times New Roman" panose="02020603050405020304" pitchFamily="18" charset="0"/>
              <a:cs typeface="Times New Roman" panose="02020603050405020304" pitchFamily="18" charset="0"/>
            </a:endParaRPr>
          </a:p>
        </p:txBody>
      </p:sp>
      <p:sp>
        <p:nvSpPr>
          <p:cNvPr id="15"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AFCBA-EFFC-485E-BDA0-97929FE96CFC}"/>
              </a:ext>
            </a:extLst>
          </p:cNvPr>
          <p:cNvPicPr>
            <a:picLocks noChangeAspect="1"/>
          </p:cNvPicPr>
          <p:nvPr/>
        </p:nvPicPr>
        <p:blipFill>
          <a:blip r:embed="rId2"/>
          <a:stretch>
            <a:fillRect/>
          </a:stretch>
        </p:blipFill>
        <p:spPr>
          <a:xfrm>
            <a:off x="8756286" y="1258529"/>
            <a:ext cx="2237473" cy="4330205"/>
          </a:xfrm>
          <a:prstGeom prst="rect">
            <a:avLst/>
          </a:prstGeom>
        </p:spPr>
      </p:pic>
    </p:spTree>
    <p:extLst>
      <p:ext uri="{BB962C8B-B14F-4D97-AF65-F5344CB8AC3E}">
        <p14:creationId xmlns:p14="http://schemas.microsoft.com/office/powerpoint/2010/main" val="923621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latin typeface="Times New Roman" panose="02020603050405020304" pitchFamily="18" charset="0"/>
                <a:cs typeface="Times New Roman" panose="02020603050405020304" pitchFamily="18" charset="0"/>
              </a:rPr>
              <a:t>In Class Practice</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Male: 169, 175, 172, 122, 135, 149, 177, 99, 103, 123, 256</a:t>
            </a:r>
          </a:p>
          <a:p>
            <a:r>
              <a:rPr lang="en-US" sz="2000" dirty="0">
                <a:latin typeface="Times New Roman" panose="02020603050405020304" pitchFamily="18" charset="0"/>
                <a:cs typeface="Times New Roman" panose="02020603050405020304" pitchFamily="18" charset="0"/>
              </a:rPr>
              <a:t>Female: 123, 105, 122, 136, 136, 156, 142, 109 ,123, 151, 107</a:t>
            </a:r>
          </a:p>
          <a:p>
            <a:r>
              <a:rPr lang="en-US" sz="2000" dirty="0">
                <a:latin typeface="Times New Roman" panose="02020603050405020304" pitchFamily="18" charset="0"/>
                <a:cs typeface="Times New Roman" panose="02020603050405020304" pitchFamily="18" charset="0"/>
              </a:rPr>
              <a:t>Is there any difference in terms of cholesterol level between male and female?</a:t>
            </a:r>
          </a:p>
        </p:txBody>
      </p:sp>
    </p:spTree>
    <p:extLst>
      <p:ext uri="{BB962C8B-B14F-4D97-AF65-F5344CB8AC3E}">
        <p14:creationId xmlns:p14="http://schemas.microsoft.com/office/powerpoint/2010/main" val="2330200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C2290F0-E45D-41DB-B296-10FEC35190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23">
            <a:extLst>
              <a:ext uri="{FF2B5EF4-FFF2-40B4-BE49-F238E27FC236}">
                <a16:creationId xmlns:a16="http://schemas.microsoft.com/office/drawing/2014/main" id="{42F5B9E6-0E39-45C4-A238-A7F0FA66F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944" cy="6858000"/>
          </a:xfrm>
          <a:custGeom>
            <a:avLst/>
            <a:gdLst>
              <a:gd name="connsiteX0" fmla="*/ 0 w 7552944"/>
              <a:gd name="connsiteY0" fmla="*/ 0 h 6858000"/>
              <a:gd name="connsiteX1" fmla="*/ 1067477 w 7552944"/>
              <a:gd name="connsiteY1" fmla="*/ 0 h 6858000"/>
              <a:gd name="connsiteX2" fmla="*/ 2201779 w 7552944"/>
              <a:gd name="connsiteY2" fmla="*/ 0 h 6858000"/>
              <a:gd name="connsiteX3" fmla="*/ 7552944 w 7552944"/>
              <a:gd name="connsiteY3" fmla="*/ 0 h 6858000"/>
              <a:gd name="connsiteX4" fmla="*/ 7552944 w 7552944"/>
              <a:gd name="connsiteY4" fmla="*/ 1900238 h 6858000"/>
              <a:gd name="connsiteX5" fmla="*/ 7182528 w 7552944"/>
              <a:gd name="connsiteY5" fmla="*/ 2178050 h 6858000"/>
              <a:gd name="connsiteX6" fmla="*/ 7178294 w 7552944"/>
              <a:gd name="connsiteY6" fmla="*/ 2184400 h 6858000"/>
              <a:gd name="connsiteX7" fmla="*/ 7171944 w 7552944"/>
              <a:gd name="connsiteY7" fmla="*/ 2193925 h 6858000"/>
              <a:gd name="connsiteX8" fmla="*/ 7165594 w 7552944"/>
              <a:gd name="connsiteY8" fmla="*/ 2201863 h 6858000"/>
              <a:gd name="connsiteX9" fmla="*/ 7165594 w 7552944"/>
              <a:gd name="connsiteY9" fmla="*/ 2211388 h 6858000"/>
              <a:gd name="connsiteX10" fmla="*/ 7165594 w 7552944"/>
              <a:gd name="connsiteY10" fmla="*/ 2220913 h 6858000"/>
              <a:gd name="connsiteX11" fmla="*/ 7171944 w 7552944"/>
              <a:gd name="connsiteY11" fmla="*/ 2228850 h 6858000"/>
              <a:gd name="connsiteX12" fmla="*/ 7178294 w 7552944"/>
              <a:gd name="connsiteY12" fmla="*/ 2238375 h 6858000"/>
              <a:gd name="connsiteX13" fmla="*/ 7182528 w 7552944"/>
              <a:gd name="connsiteY13" fmla="*/ 2244725 h 6858000"/>
              <a:gd name="connsiteX14" fmla="*/ 7552944 w 7552944"/>
              <a:gd name="connsiteY14" fmla="*/ 2522538 h 6858000"/>
              <a:gd name="connsiteX15" fmla="*/ 7552944 w 7552944"/>
              <a:gd name="connsiteY15" fmla="*/ 6858000 h 6858000"/>
              <a:gd name="connsiteX16" fmla="*/ 2201779 w 7552944"/>
              <a:gd name="connsiteY16" fmla="*/ 6858000 h 6858000"/>
              <a:gd name="connsiteX17" fmla="*/ 1067477 w 7552944"/>
              <a:gd name="connsiteY17" fmla="*/ 6858000 h 6858000"/>
              <a:gd name="connsiteX18" fmla="*/ 0 w 7552944"/>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552944" h="6858000">
                <a:moveTo>
                  <a:pt x="0" y="0"/>
                </a:moveTo>
                <a:lnTo>
                  <a:pt x="1067477" y="0"/>
                </a:lnTo>
                <a:lnTo>
                  <a:pt x="2201779" y="0"/>
                </a:lnTo>
                <a:lnTo>
                  <a:pt x="7552944" y="0"/>
                </a:lnTo>
                <a:lnTo>
                  <a:pt x="7552944" y="1900238"/>
                </a:lnTo>
                <a:lnTo>
                  <a:pt x="7182528" y="2178050"/>
                </a:lnTo>
                <a:lnTo>
                  <a:pt x="7178294" y="2184400"/>
                </a:lnTo>
                <a:lnTo>
                  <a:pt x="7171944" y="2193925"/>
                </a:lnTo>
                <a:lnTo>
                  <a:pt x="7165594" y="2201863"/>
                </a:lnTo>
                <a:lnTo>
                  <a:pt x="7165594" y="2211388"/>
                </a:lnTo>
                <a:lnTo>
                  <a:pt x="7165594" y="2220913"/>
                </a:lnTo>
                <a:lnTo>
                  <a:pt x="7171944" y="2228850"/>
                </a:lnTo>
                <a:lnTo>
                  <a:pt x="7178294" y="2238375"/>
                </a:lnTo>
                <a:lnTo>
                  <a:pt x="7182528" y="2244725"/>
                </a:lnTo>
                <a:lnTo>
                  <a:pt x="7552944" y="2522538"/>
                </a:lnTo>
                <a:lnTo>
                  <a:pt x="7552944" y="6858000"/>
                </a:lnTo>
                <a:lnTo>
                  <a:pt x="2201779" y="6858000"/>
                </a:lnTo>
                <a:lnTo>
                  <a:pt x="1067477"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447188"/>
            <a:ext cx="6097955" cy="811341"/>
          </a:xfrm>
        </p:spPr>
        <p:txBody>
          <a:bodyPr>
            <a:normAutofit/>
          </a:bodyPr>
          <a:lstStyle/>
          <a:p>
            <a:r>
              <a:rPr lang="en-US" sz="4000" i="1" dirty="0">
                <a:latin typeface="Times New Roman" panose="02020603050405020304" pitchFamily="18" charset="0"/>
                <a:cs typeface="Times New Roman" panose="02020603050405020304" pitchFamily="18" charset="0"/>
              </a:rPr>
              <a:t>Paired Samples t-test</a:t>
            </a:r>
            <a:endParaRPr lang="en-US" sz="40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192505" y="1366787"/>
            <a:ext cx="7360438" cy="5491213"/>
          </a:xfrm>
        </p:spPr>
        <p:txBody>
          <a:bodyPr>
            <a:normAutofit/>
          </a:bodyPr>
          <a:lstStyle/>
          <a:p>
            <a:r>
              <a:rPr lang="en-US" sz="2000" dirty="0">
                <a:solidFill>
                  <a:srgbClr val="FFFFFF"/>
                </a:solidFill>
                <a:latin typeface="Times New Roman" panose="02020603050405020304" pitchFamily="18" charset="0"/>
                <a:cs typeface="Times New Roman" panose="02020603050405020304" pitchFamily="18" charset="0"/>
              </a:rPr>
              <a:t>Suppose we are interested in whether a drug reduces the level of bad cholesterol significantly. </a:t>
            </a:r>
          </a:p>
          <a:p>
            <a:r>
              <a:rPr lang="en-US" sz="2000" dirty="0">
                <a:solidFill>
                  <a:srgbClr val="FFFFFF"/>
                </a:solidFill>
                <a:latin typeface="Times New Roman" panose="02020603050405020304" pitchFamily="18" charset="0"/>
                <a:cs typeface="Times New Roman" panose="02020603050405020304" pitchFamily="18" charset="0"/>
              </a:rPr>
              <a:t>We measure cholesterol before and after treatment.</a:t>
            </a:r>
          </a:p>
          <a:p>
            <a:r>
              <a:rPr lang="en-US" sz="2000" dirty="0">
                <a:solidFill>
                  <a:srgbClr val="FFFFFF"/>
                </a:solidFill>
                <a:latin typeface="Times New Roman" panose="02020603050405020304" pitchFamily="18" charset="0"/>
                <a:cs typeface="Times New Roman" panose="02020603050405020304" pitchFamily="18" charset="0"/>
              </a:rPr>
              <a:t>Our data would look something like this:</a:t>
            </a:r>
          </a:p>
          <a:p>
            <a:pPr marL="0" indent="0">
              <a:buNone/>
            </a:pPr>
            <a:r>
              <a:rPr lang="en-US" sz="2000" dirty="0" err="1">
                <a:solidFill>
                  <a:srgbClr val="FFFFFF"/>
                </a:solidFill>
                <a:latin typeface="Times New Roman" panose="02020603050405020304" pitchFamily="18" charset="0"/>
                <a:cs typeface="Times New Roman" panose="02020603050405020304" pitchFamily="18" charset="0"/>
              </a:rPr>
              <a:t>t.test</a:t>
            </a:r>
            <a:r>
              <a:rPr lang="en-US" sz="2000" dirty="0">
                <a:solidFill>
                  <a:srgbClr val="FFFFFF"/>
                </a:solidFill>
                <a:latin typeface="Times New Roman" panose="02020603050405020304" pitchFamily="18" charset="0"/>
                <a:cs typeface="Times New Roman" panose="02020603050405020304" pitchFamily="18" charset="0"/>
              </a:rPr>
              <a:t>(Before, After, paired = TRUE, alternative = '</a:t>
            </a:r>
            <a:r>
              <a:rPr lang="en-US" sz="2000" dirty="0" err="1">
                <a:solidFill>
                  <a:srgbClr val="FFFFFF"/>
                </a:solidFill>
                <a:latin typeface="Times New Roman" panose="02020603050405020304" pitchFamily="18" charset="0"/>
                <a:cs typeface="Times New Roman" panose="02020603050405020304" pitchFamily="18" charset="0"/>
              </a:rPr>
              <a:t>two.sided</a:t>
            </a:r>
            <a:r>
              <a:rPr lang="en-US" sz="2000" dirty="0">
                <a:solidFill>
                  <a:srgbClr val="FFFFFF"/>
                </a:solidFill>
                <a:latin typeface="Times New Roman" panose="02020603050405020304" pitchFamily="18" charset="0"/>
                <a:cs typeface="Times New Roman" panose="02020603050405020304" pitchFamily="18" charset="0"/>
              </a:rPr>
              <a:t>’)		</a:t>
            </a:r>
          </a:p>
        </p:txBody>
      </p:sp>
      <p:sp>
        <p:nvSpPr>
          <p:cNvPr id="13" name="Rounded Rectangle 17">
            <a:extLst>
              <a:ext uri="{FF2B5EF4-FFF2-40B4-BE49-F238E27FC236}">
                <a16:creationId xmlns:a16="http://schemas.microsoft.com/office/drawing/2014/main" id="{B97A76A2-B7F2-4D75-AB9E-71FB74882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93746" y="958640"/>
            <a:ext cx="335479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a:extLst>
              <a:ext uri="{FF2B5EF4-FFF2-40B4-BE49-F238E27FC236}">
                <a16:creationId xmlns:a16="http://schemas.microsoft.com/office/drawing/2014/main" id="{A51DD778-0658-4772-85F5-C9E59EAAB515}"/>
              </a:ext>
            </a:extLst>
          </p:cNvPr>
          <p:cNvPicPr>
            <a:picLocks noChangeAspect="1"/>
          </p:cNvPicPr>
          <p:nvPr/>
        </p:nvPicPr>
        <p:blipFill>
          <a:blip r:embed="rId2"/>
          <a:stretch>
            <a:fillRect/>
          </a:stretch>
        </p:blipFill>
        <p:spPr>
          <a:xfrm>
            <a:off x="8958321" y="1258529"/>
            <a:ext cx="1833402" cy="4330205"/>
          </a:xfrm>
          <a:prstGeom prst="rect">
            <a:avLst/>
          </a:prstGeom>
        </p:spPr>
      </p:pic>
    </p:spTree>
    <p:extLst>
      <p:ext uri="{BB962C8B-B14F-4D97-AF65-F5344CB8AC3E}">
        <p14:creationId xmlns:p14="http://schemas.microsoft.com/office/powerpoint/2010/main" val="1552701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latin typeface="Times New Roman" panose="02020603050405020304" pitchFamily="18" charset="0"/>
                <a:cs typeface="Times New Roman" panose="02020603050405020304" pitchFamily="18" charset="0"/>
              </a:rPr>
              <a:t>Summary Write Up</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	In the current study, the researcher examined the difference of cholesterol between gender. Performing an independent t-test (equal variances assumed) we find there is no significant difference between male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145.5; </a:t>
            </a:r>
            <a:r>
              <a:rPr lang="en-US" sz="2400" i="1" dirty="0">
                <a:latin typeface="Times New Roman" panose="02020603050405020304" pitchFamily="18" charset="0"/>
                <a:cs typeface="Times New Roman" panose="02020603050405020304" pitchFamily="18" charset="0"/>
              </a:rPr>
              <a:t>SD</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34.96) </a:t>
            </a:r>
            <a:r>
              <a:rPr lang="en-US" sz="2400" dirty="0">
                <a:latin typeface="Times New Roman" panose="02020603050405020304" pitchFamily="18" charset="0"/>
                <a:cs typeface="Times New Roman" panose="02020603050405020304" pitchFamily="18" charset="0"/>
              </a:rPr>
              <a:t>and female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136.2; </a:t>
            </a:r>
            <a:r>
              <a:rPr lang="en-US" sz="2400" i="1" dirty="0">
                <a:latin typeface="Times New Roman" panose="02020603050405020304" pitchFamily="18" charset="0"/>
                <a:cs typeface="Times New Roman" panose="02020603050405020304" pitchFamily="18" charset="0"/>
              </a:rPr>
              <a:t>SD</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 16.92), </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(18) = 0.76,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 = . 45.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28019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i="1" dirty="0">
                <a:solidFill>
                  <a:srgbClr val="FFFFFF"/>
                </a:solidFill>
                <a:latin typeface="Times New Roman" panose="02020603050405020304" pitchFamily="18" charset="0"/>
                <a:cs typeface="Times New Roman" panose="02020603050405020304" pitchFamily="18" charset="0"/>
              </a:rPr>
              <a:t>Categorical Variables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thematics">
            <a:extLst>
              <a:ext uri="{FF2B5EF4-FFF2-40B4-BE49-F238E27FC236}">
                <a16:creationId xmlns:a16="http://schemas.microsoft.com/office/drawing/2014/main" id="{0B71454E-494E-4282-8DE7-5564274580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23137885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r>
              <a:rPr lang="en-US" i="1" dirty="0">
                <a:latin typeface="Times New Roman" panose="02020603050405020304" pitchFamily="18" charset="0"/>
                <a:cs typeface="Times New Roman" panose="02020603050405020304" pitchFamily="18" charset="0"/>
              </a:rPr>
              <a:t>Simple Tests For Categorical Dependent Variables</a:t>
            </a:r>
            <a:endParaRPr lang="en-US"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In simple cases when dealing with a categorical dependent variable we use Chi Square (</a:t>
            </a:r>
            <a:r>
              <a:rPr lang="el-GR" sz="2000" dirty="0">
                <a:latin typeface="Times New Roman" panose="02020603050405020304" pitchFamily="18" charset="0"/>
                <a:cs typeface="Times New Roman" panose="02020603050405020304" pitchFamily="18" charset="0"/>
              </a:rPr>
              <a:t>χ</a:t>
            </a:r>
            <a:r>
              <a:rPr lang="en-US" sz="2000" baseline="30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analyses.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There are two main types of Chi-Square test used in quantitative decision making. </a:t>
            </a:r>
          </a:p>
          <a:p>
            <a:pPr marL="385763" indent="-385763">
              <a:buAutoNum type="arabicParenR"/>
            </a:pPr>
            <a:r>
              <a:rPr lang="en-US" sz="2000" dirty="0">
                <a:latin typeface="Times New Roman" panose="02020603050405020304" pitchFamily="18" charset="0"/>
                <a:cs typeface="Times New Roman" panose="02020603050405020304" pitchFamily="18" charset="0"/>
              </a:rPr>
              <a:t>Chi Square Goodness of Fit –when we wish to compare an observed frequency to an expected one.</a:t>
            </a:r>
          </a:p>
          <a:p>
            <a:pPr marL="385763" indent="-385763">
              <a:buFont typeface="+mj-lt"/>
              <a:buAutoNum type="arabicParenR" startAt="2"/>
            </a:pPr>
            <a:r>
              <a:rPr lang="en-US" sz="2000" dirty="0">
                <a:latin typeface="Times New Roman" panose="02020603050405020304" pitchFamily="18" charset="0"/>
                <a:cs typeface="Times New Roman" panose="02020603050405020304" pitchFamily="18" charset="0"/>
              </a:rPr>
              <a:t>Chi Square Test of Independence – when we wish to see if two groups differ in their observed frequencies across a categorical dependent variable.</a:t>
            </a:r>
            <a:endParaRPr lang="en-US" dirty="0"/>
          </a:p>
        </p:txBody>
      </p:sp>
    </p:spTree>
    <p:extLst>
      <p:ext uri="{BB962C8B-B14F-4D97-AF65-F5344CB8AC3E}">
        <p14:creationId xmlns:p14="http://schemas.microsoft.com/office/powerpoint/2010/main" val="1589822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22AEB96-A3F8-4EC3-A246-8DAD9319A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14002556-A10E-479D-9B30-0C8B7938E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451515" y="447188"/>
            <a:ext cx="3675318" cy="5468700"/>
          </a:xfrm>
        </p:spPr>
        <p:txBody>
          <a:bodyPr anchor="ctr">
            <a:normAutofit/>
          </a:bodyPr>
          <a:lstStyle/>
          <a:p>
            <a:r>
              <a:rPr lang="en-US" i="1" dirty="0">
                <a:latin typeface="Times New Roman" panose="02020603050405020304" pitchFamily="18" charset="0"/>
                <a:cs typeface="Times New Roman" panose="02020603050405020304" pitchFamily="18" charset="0"/>
              </a:rPr>
              <a:t>Chi Square Goodness of Fit</a:t>
            </a:r>
            <a:endParaRPr lang="en-US" sz="3200" i="1" dirty="0"/>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989143" y="447188"/>
            <a:ext cx="7030137" cy="4094332"/>
          </a:xfrm>
          <a:effectLst/>
        </p:spPr>
        <p:txBody>
          <a:bodyPr>
            <a:normAutofit/>
          </a:bodyPr>
          <a:lstStyle/>
          <a:p>
            <a:pPr marL="0" indent="0">
              <a:lnSpc>
                <a:spcPct val="90000"/>
              </a:lnSpc>
              <a:buNone/>
            </a:pPr>
            <a:r>
              <a:rPr lang="en-US" dirty="0">
                <a:latin typeface="Times New Roman" panose="02020603050405020304" pitchFamily="18" charset="0"/>
                <a:cs typeface="Times New Roman" panose="02020603050405020304" pitchFamily="18" charset="0"/>
              </a:rPr>
              <a:t>Suppose we know that the percentage of females in the population is 51% and we want to see if this percentage is also present in our class. In other words we wish to see if ~51% of our class are female as would be expected based on their proportion of the population. </a:t>
            </a:r>
          </a:p>
          <a:p>
            <a:pPr marL="0" indent="0">
              <a:lnSpc>
                <a:spcPct val="90000"/>
              </a:lnSpc>
              <a:buNone/>
            </a:pPr>
            <a:r>
              <a:rPr lang="en-US" dirty="0">
                <a:latin typeface="Times New Roman" panose="02020603050405020304" pitchFamily="18" charset="0"/>
                <a:cs typeface="Times New Roman" panose="02020603050405020304" pitchFamily="18" charset="0"/>
              </a:rPr>
              <a:t>We have XX females in our class and XX males so we can see that we are 51% female, but is this significant?</a:t>
            </a:r>
          </a:p>
          <a:p>
            <a:pPr marL="0" indent="0">
              <a:lnSpc>
                <a:spcPct val="90000"/>
              </a:lnSpc>
              <a:buNone/>
            </a:pPr>
            <a:r>
              <a:rPr lang="en-US" dirty="0">
                <a:latin typeface="Times New Roman" panose="02020603050405020304" pitchFamily="18" charset="0"/>
                <a:cs typeface="Times New Roman" panose="02020603050405020304" pitchFamily="18" charset="0"/>
              </a:rPr>
              <a:t>We first want to create an observed variable that has XX in the row for females and XX in the row for males. Then we create a variable with the expected percentages of males and females. Our data this would look something like:</a:t>
            </a:r>
          </a:p>
          <a:p>
            <a:pPr marL="0" indent="0">
              <a:lnSpc>
                <a:spcPct val="90000"/>
              </a:lnSpc>
              <a:buNone/>
            </a:pPr>
            <a:r>
              <a:rPr lang="en-US" dirty="0">
                <a:latin typeface="Times New Roman" panose="02020603050405020304" pitchFamily="18" charset="0"/>
                <a:cs typeface="Times New Roman" panose="02020603050405020304" pitchFamily="18" charset="0"/>
              </a:rPr>
              <a:t>In R </a:t>
            </a:r>
            <a:r>
              <a:rPr lang="en-US" dirty="0" err="1">
                <a:latin typeface="Times New Roman" panose="02020603050405020304" pitchFamily="18" charset="0"/>
                <a:cs typeface="Times New Roman" panose="02020603050405020304" pitchFamily="18" charset="0"/>
              </a:rPr>
              <a:t>chisq.test</a:t>
            </a:r>
            <a:r>
              <a:rPr lang="en-US" dirty="0">
                <a:latin typeface="Times New Roman" panose="02020603050405020304" pitchFamily="18" charset="0"/>
                <a:cs typeface="Times New Roman" panose="02020603050405020304" pitchFamily="18" charset="0"/>
              </a:rPr>
              <a:t>(Observed, p = Expected)</a:t>
            </a:r>
          </a:p>
          <a:p>
            <a:pPr marL="0" indent="0">
              <a:lnSpc>
                <a:spcPct val="90000"/>
              </a:lnSpc>
              <a:buNone/>
            </a:pPr>
            <a:r>
              <a:rPr lang="en-US" dirty="0">
                <a:latin typeface="Times New Roman" panose="02020603050405020304" pitchFamily="18" charset="0"/>
                <a:cs typeface="Times New Roman" panose="02020603050405020304" pitchFamily="18" charset="0"/>
              </a:rPr>
              <a:t>X-squared = XXX, df = 1, p-value = XX</a:t>
            </a:r>
            <a:endParaRPr lang="en-US" sz="1600" dirty="0"/>
          </a:p>
        </p:txBody>
      </p:sp>
      <p:pic>
        <p:nvPicPr>
          <p:cNvPr id="6" name="Picture 5">
            <a:extLst>
              <a:ext uri="{FF2B5EF4-FFF2-40B4-BE49-F238E27FC236}">
                <a16:creationId xmlns:a16="http://schemas.microsoft.com/office/drawing/2014/main" id="{3B934D34-CA47-4A48-AF4A-C954755750C7}"/>
              </a:ext>
            </a:extLst>
          </p:cNvPr>
          <p:cNvPicPr>
            <a:picLocks noChangeAspect="1"/>
          </p:cNvPicPr>
          <p:nvPr/>
        </p:nvPicPr>
        <p:blipFill>
          <a:blip r:embed="rId2"/>
          <a:stretch>
            <a:fillRect/>
          </a:stretch>
        </p:blipFill>
        <p:spPr>
          <a:xfrm>
            <a:off x="4989143" y="4668134"/>
            <a:ext cx="4763409" cy="1899237"/>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4703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i="1">
                <a:solidFill>
                  <a:srgbClr val="FFFFFF"/>
                </a:solidFill>
                <a:latin typeface="Times New Roman" panose="02020603050405020304" pitchFamily="18" charset="0"/>
                <a:cs typeface="Times New Roman" panose="02020603050405020304" pitchFamily="18" charset="0"/>
              </a:rPr>
              <a:t>What is Analytics</a:t>
            </a:r>
          </a:p>
        </p:txBody>
      </p:sp>
      <p:sp>
        <p:nvSpPr>
          <p:cNvPr id="13"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aze">
            <a:extLst>
              <a:ext uri="{FF2B5EF4-FFF2-40B4-BE49-F238E27FC236}">
                <a16:creationId xmlns:a16="http://schemas.microsoft.com/office/drawing/2014/main" id="{80F2753C-6F73-4D7B-B5D3-C53EAEE3E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22397425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A0C3AC-2A72-484B-B07D-F2CC519F1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986477EF-3991-4D07-9F11-9E887C340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0" y="4672012"/>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solidFill>
            <a:srgbClr val="212121"/>
          </a:solid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10000" y="5154307"/>
            <a:ext cx="10571998" cy="970450"/>
          </a:xfrm>
        </p:spPr>
        <p:txBody>
          <a:bodyPr>
            <a:normAutofit/>
          </a:bodyPr>
          <a:lstStyle/>
          <a:p>
            <a:pPr algn="ctr"/>
            <a:r>
              <a:rPr lang="en-US" sz="4000" i="1" dirty="0">
                <a:latin typeface="Times New Roman" panose="02020603050405020304" pitchFamily="18" charset="0"/>
                <a:cs typeface="Times New Roman" panose="02020603050405020304" pitchFamily="18" charset="0"/>
              </a:rPr>
              <a:t>Chi Test of Independence</a:t>
            </a:r>
            <a:endParaRPr lang="en-US" sz="4000" i="1" dirty="0"/>
          </a:p>
        </p:txBody>
      </p:sp>
      <p:pic>
        <p:nvPicPr>
          <p:cNvPr id="5" name="Picture 4" descr="A screenshot of a cell phone&#10;&#10;Description automatically generated">
            <a:extLst>
              <a:ext uri="{FF2B5EF4-FFF2-40B4-BE49-F238E27FC236}">
                <a16:creationId xmlns:a16="http://schemas.microsoft.com/office/drawing/2014/main" id="{9901A2C9-5467-4048-B3A4-F92CA6B42DD8}"/>
              </a:ext>
            </a:extLst>
          </p:cNvPr>
          <p:cNvPicPr>
            <a:picLocks noChangeAspect="1"/>
          </p:cNvPicPr>
          <p:nvPr/>
        </p:nvPicPr>
        <p:blipFill>
          <a:blip r:embed="rId2"/>
          <a:stretch>
            <a:fillRect/>
          </a:stretch>
        </p:blipFill>
        <p:spPr>
          <a:xfrm>
            <a:off x="810000" y="2046088"/>
            <a:ext cx="3236706" cy="1163116"/>
          </a:xfrm>
          <a:prstGeom prst="roundRect">
            <a:avLst>
              <a:gd name="adj" fmla="val 3876"/>
            </a:avLst>
          </a:prstGeom>
          <a:ln>
            <a:solidFill>
              <a:schemeClr val="accent1"/>
            </a:solidFill>
          </a:ln>
          <a:effectLst/>
        </p:spPr>
      </p:pic>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a:xfrm>
            <a:off x="4405192" y="202131"/>
            <a:ext cx="7786808" cy="4469881"/>
          </a:xfrm>
          <a:effectLst/>
        </p:spPr>
        <p:txBody>
          <a:bodyPr>
            <a:normAutofit/>
          </a:bodyPr>
          <a:lstStyle/>
          <a:p>
            <a:pPr marL="0" indent="0">
              <a:lnSpc>
                <a:spcPct val="90000"/>
              </a:lnSpc>
              <a:buNone/>
            </a:pPr>
            <a:r>
              <a:rPr lang="en-US" dirty="0">
                <a:latin typeface="Times New Roman" panose="02020603050405020304" pitchFamily="18" charset="0"/>
                <a:cs typeface="Times New Roman" panose="02020603050405020304" pitchFamily="18" charset="0"/>
              </a:rPr>
              <a:t>Imagine we have run a marketing study where we are interested in whether one of our two conditions increases the likelihood that a person buys a product.</a:t>
            </a:r>
          </a:p>
          <a:p>
            <a:pPr marL="0" indent="0">
              <a:lnSpc>
                <a:spcPct val="90000"/>
              </a:lnSpc>
              <a:buNone/>
            </a:pPr>
            <a:r>
              <a:rPr lang="en-US" dirty="0">
                <a:latin typeface="Times New Roman" panose="02020603050405020304" pitchFamily="18" charset="0"/>
                <a:cs typeface="Times New Roman" panose="02020603050405020304" pitchFamily="18" charset="0"/>
              </a:rPr>
              <a:t>Suppose this is the data we get:</a:t>
            </a:r>
          </a:p>
          <a:p>
            <a:pPr marL="0" indent="0">
              <a:lnSpc>
                <a:spcPct val="90000"/>
              </a:lnSpc>
              <a:buNone/>
            </a:pPr>
            <a:r>
              <a:rPr lang="en-US" dirty="0">
                <a:latin typeface="Times New Roman" panose="02020603050405020304" pitchFamily="18" charset="0"/>
                <a:cs typeface="Times New Roman" panose="02020603050405020304" pitchFamily="18" charset="0"/>
              </a:rPr>
              <a:t>We have to play with the data a bit, and since its fairly simple data we can just enter it:</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AD1 &lt;- c(25, 25)</a:t>
            </a:r>
            <a:r>
              <a:rPr lang="en-US" dirty="0">
                <a:latin typeface="Times New Roman" panose="02020603050405020304" pitchFamily="18" charset="0"/>
                <a:cs typeface="Times New Roman" panose="02020603050405020304" pitchFamily="18" charset="0"/>
              </a:rPr>
              <a:t>  # Creating AD 1 Row</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AD2 &lt;- c(35, 15 )</a:t>
            </a:r>
            <a:r>
              <a:rPr lang="en-US" dirty="0">
                <a:latin typeface="Times New Roman" panose="02020603050405020304" pitchFamily="18" charset="0"/>
                <a:cs typeface="Times New Roman" panose="02020603050405020304" pitchFamily="18" charset="0"/>
              </a:rPr>
              <a:t>  # Creating AD 2 Row </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Data &lt;- </a:t>
            </a:r>
            <a:r>
              <a:rPr lang="en-US" dirty="0" err="1">
                <a:solidFill>
                  <a:srgbClr val="FF0000"/>
                </a:solidFill>
                <a:latin typeface="Times New Roman" panose="02020603050405020304" pitchFamily="18" charset="0"/>
                <a:cs typeface="Times New Roman" panose="02020603050405020304" pitchFamily="18" charset="0"/>
              </a:rPr>
              <a:t>as.data.frame</a:t>
            </a:r>
            <a:r>
              <a:rPr lang="en-US" dirty="0">
                <a:solidFill>
                  <a:srgbClr val="FF0000"/>
                </a:solidFill>
                <a:latin typeface="Times New Roman" panose="02020603050405020304" pitchFamily="18" charset="0"/>
                <a:cs typeface="Times New Roman" panose="02020603050405020304" pitchFamily="18" charset="0"/>
              </a:rPr>
              <a:t>(</a:t>
            </a:r>
            <a:r>
              <a:rPr lang="en-US" dirty="0" err="1">
                <a:solidFill>
                  <a:srgbClr val="FF0000"/>
                </a:solidFill>
                <a:latin typeface="Times New Roman" panose="02020603050405020304" pitchFamily="18" charset="0"/>
                <a:cs typeface="Times New Roman" panose="02020603050405020304" pitchFamily="18" charset="0"/>
              </a:rPr>
              <a:t>rbind</a:t>
            </a:r>
            <a:r>
              <a:rPr lang="en-US" dirty="0">
                <a:solidFill>
                  <a:srgbClr val="FF0000"/>
                </a:solidFill>
                <a:latin typeface="Times New Roman" panose="02020603050405020304" pitchFamily="18" charset="0"/>
                <a:cs typeface="Times New Roman" panose="02020603050405020304" pitchFamily="18" charset="0"/>
              </a:rPr>
              <a:t>(AD1, AD2)) </a:t>
            </a:r>
            <a:r>
              <a:rPr lang="en-US" dirty="0">
                <a:latin typeface="Times New Roman" panose="02020603050405020304" pitchFamily="18" charset="0"/>
                <a:cs typeface="Times New Roman" panose="02020603050405020304" pitchFamily="18" charset="0"/>
              </a:rPr>
              <a:t># Creating Data Frame</a:t>
            </a:r>
          </a:p>
          <a:p>
            <a:pPr marL="0" indent="0">
              <a:lnSpc>
                <a:spcPct val="90000"/>
              </a:lnSpc>
              <a:buNone/>
            </a:pPr>
            <a:r>
              <a:rPr lang="en-US" dirty="0">
                <a:solidFill>
                  <a:srgbClr val="FF0000"/>
                </a:solidFill>
                <a:latin typeface="Times New Roman" panose="02020603050405020304" pitchFamily="18" charset="0"/>
                <a:cs typeface="Times New Roman" panose="02020603050405020304" pitchFamily="18" charset="0"/>
              </a:rPr>
              <a:t>names(Data) = c(“Bought”, “No”) </a:t>
            </a:r>
            <a:r>
              <a:rPr lang="en-US" dirty="0">
                <a:latin typeface="Times New Roman" panose="02020603050405020304" pitchFamily="18" charset="0"/>
                <a:cs typeface="Times New Roman" panose="02020603050405020304" pitchFamily="18" charset="0"/>
              </a:rPr>
              <a:t># Labeling Columns</a:t>
            </a:r>
          </a:p>
          <a:p>
            <a:pPr marL="0" indent="0">
              <a:lnSpc>
                <a:spcPct val="90000"/>
              </a:lnSpc>
              <a:buNone/>
            </a:pPr>
            <a:r>
              <a:rPr lang="en-US" dirty="0" err="1">
                <a:solidFill>
                  <a:srgbClr val="FF0000"/>
                </a:solidFill>
                <a:latin typeface="Times New Roman" panose="02020603050405020304" pitchFamily="18" charset="0"/>
                <a:cs typeface="Times New Roman" panose="02020603050405020304" pitchFamily="18" charset="0"/>
              </a:rPr>
              <a:t>chisq.test</a:t>
            </a:r>
            <a:r>
              <a:rPr lang="en-US" dirty="0">
                <a:solidFill>
                  <a:srgbClr val="FF0000"/>
                </a:solidFill>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 Performing Test</a:t>
            </a:r>
          </a:p>
          <a:p>
            <a:pPr marL="0" indent="0">
              <a:lnSpc>
                <a:spcPct val="90000"/>
              </a:lnSpc>
              <a:buNone/>
            </a:pPr>
            <a:r>
              <a:rPr lang="en-US" dirty="0">
                <a:latin typeface="Times New Roman" panose="02020603050405020304" pitchFamily="18" charset="0"/>
                <a:cs typeface="Times New Roman" panose="02020603050405020304" pitchFamily="18" charset="0"/>
              </a:rPr>
              <a:t>X-squared = 3.375, df = 1, p-value = 0.06619</a:t>
            </a:r>
            <a:endParaRPr lang="en-US" sz="1500" dirty="0"/>
          </a:p>
        </p:txBody>
      </p:sp>
      <p:sp>
        <p:nvSpPr>
          <p:cNvPr id="14" name="Title 3">
            <a:extLst>
              <a:ext uri="{FF2B5EF4-FFF2-40B4-BE49-F238E27FC236}">
                <a16:creationId xmlns:a16="http://schemas.microsoft.com/office/drawing/2014/main" id="{EDA40B90-E281-4108-8CC2-959D5F95070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000" y="5154307"/>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solidFill>
                <a:srgbClr val="FFFFFF"/>
              </a:solidFill>
            </a:endParaRPr>
          </a:p>
        </p:txBody>
      </p:sp>
    </p:spTree>
    <p:extLst>
      <p:ext uri="{BB962C8B-B14F-4D97-AF65-F5344CB8AC3E}">
        <p14:creationId xmlns:p14="http://schemas.microsoft.com/office/powerpoint/2010/main" val="3166232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3080-99EE-4E7D-9A55-86B270C8E766}"/>
              </a:ext>
            </a:extLst>
          </p:cNvPr>
          <p:cNvSpPr>
            <a:spLocks noGrp="1"/>
          </p:cNvSpPr>
          <p:nvPr>
            <p:ph type="title"/>
          </p:nvPr>
        </p:nvSpPr>
        <p:spPr>
          <a:xfrm>
            <a:off x="809999" y="447188"/>
            <a:ext cx="11279331" cy="970450"/>
          </a:xfrm>
        </p:spPr>
        <p:txBody>
          <a:bodyPr/>
          <a:lstStyle/>
          <a:p>
            <a:pPr algn="ctr"/>
            <a:r>
              <a:rPr lang="en-US" i="1" dirty="0">
                <a:solidFill>
                  <a:schemeClr val="bg1"/>
                </a:solidFill>
                <a:latin typeface="Times New Roman" panose="02020603050405020304" pitchFamily="18" charset="0"/>
                <a:cs typeface="Times New Roman" panose="02020603050405020304" pitchFamily="18" charset="0"/>
              </a:rPr>
              <a:t>In Class Practice</a:t>
            </a:r>
          </a:p>
        </p:txBody>
      </p:sp>
      <p:sp>
        <p:nvSpPr>
          <p:cNvPr id="3" name="Content Placeholder 2">
            <a:extLst>
              <a:ext uri="{FF2B5EF4-FFF2-40B4-BE49-F238E27FC236}">
                <a16:creationId xmlns:a16="http://schemas.microsoft.com/office/drawing/2014/main" id="{7100DF94-AB8D-4596-89B9-CF7D064622CD}"/>
              </a:ext>
            </a:extLst>
          </p:cNvPr>
          <p:cNvSpPr>
            <a:spLocks noGrp="1"/>
          </p:cNvSpPr>
          <p:nvPr>
            <p:ph idx="1"/>
          </p:nvPr>
        </p:nvSpPr>
        <p:spPr/>
        <p:txBody>
          <a:bodyPr/>
          <a:lstStyle/>
          <a:p>
            <a:pPr lvl="0"/>
            <a:r>
              <a:rPr lang="en-US" sz="2000" dirty="0" err="1">
                <a:latin typeface="Times New Roman" panose="02020603050405020304" pitchFamily="18" charset="0"/>
                <a:cs typeface="Times New Roman" panose="02020603050405020304" pitchFamily="18" charset="0"/>
              </a:rPr>
              <a:t>Kidscalories</a:t>
            </a:r>
            <a:r>
              <a:rPr lang="en-US" sz="2000" dirty="0">
                <a:latin typeface="Times New Roman" panose="02020603050405020304" pitchFamily="18" charset="0"/>
                <a:cs typeface="Times New Roman" panose="02020603050405020304" pitchFamily="18" charset="0"/>
              </a:rPr>
              <a:t> – children either don’t help (2) or help (1) making dinner and the amount of food they consume is measured. Find which method gets them eating more.</a:t>
            </a:r>
          </a:p>
          <a:p>
            <a:pPr lvl="0"/>
            <a:r>
              <a:rPr lang="en-US" sz="2000" dirty="0" err="1">
                <a:latin typeface="Times New Roman" panose="02020603050405020304" pitchFamily="18" charset="0"/>
                <a:cs typeface="Times New Roman" panose="02020603050405020304" pitchFamily="18" charset="0"/>
              </a:rPr>
              <a:t>Cholestoraldata</a:t>
            </a:r>
            <a:r>
              <a:rPr lang="en-US" sz="2000" dirty="0">
                <a:latin typeface="Times New Roman" panose="02020603050405020304" pitchFamily="18" charset="0"/>
                <a:cs typeface="Times New Roman" panose="02020603050405020304" pitchFamily="18" charset="0"/>
              </a:rPr>
              <a:t> – cholesterol levels for the same individuals following a month of using two different brands of margarine.  Determine if one lowers cholesterol more than another. </a:t>
            </a:r>
          </a:p>
          <a:p>
            <a:pPr lvl="0"/>
            <a:r>
              <a:rPr lang="en-US" sz="2000" dirty="0" err="1">
                <a:latin typeface="Times New Roman" panose="02020603050405020304" pitchFamily="18" charset="0"/>
                <a:cs typeface="Times New Roman" panose="02020603050405020304" pitchFamily="18" charset="0"/>
              </a:rPr>
              <a:t>PrioritiesData</a:t>
            </a:r>
            <a:r>
              <a:rPr lang="en-US" sz="2000" dirty="0">
                <a:latin typeface="Times New Roman" panose="02020603050405020304" pitchFamily="18" charset="0"/>
                <a:cs typeface="Times New Roman" panose="02020603050405020304" pitchFamily="18" charset="0"/>
              </a:rPr>
              <a:t> – students school priorities based on their location. Determine if there are any differences in priorities by location.</a:t>
            </a:r>
          </a:p>
          <a:p>
            <a:pPr lvl="0"/>
            <a:r>
              <a:rPr lang="en-US" sz="2000" dirty="0" err="1">
                <a:latin typeface="Times New Roman" panose="02020603050405020304" pitchFamily="18" charset="0"/>
                <a:cs typeface="Times New Roman" panose="02020603050405020304" pitchFamily="18" charset="0"/>
              </a:rPr>
              <a:t>VotingData</a:t>
            </a:r>
            <a:r>
              <a:rPr lang="en-US" sz="2000" dirty="0">
                <a:latin typeface="Times New Roman" panose="02020603050405020304" pitchFamily="18" charset="0"/>
                <a:cs typeface="Times New Roman" panose="02020603050405020304" pitchFamily="18" charset="0"/>
              </a:rPr>
              <a:t> – the order candidates from different parties are listed on the ballot and what candidate is selected. Determine if listing order impacts voting</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3220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7A0B-4EEC-4AE2-8121-F6F9A4DFC319}"/>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Why Analytics?</a:t>
            </a:r>
          </a:p>
        </p:txBody>
      </p:sp>
      <p:sp>
        <p:nvSpPr>
          <p:cNvPr id="3" name="Content Placeholder 2">
            <a:extLst>
              <a:ext uri="{FF2B5EF4-FFF2-40B4-BE49-F238E27FC236}">
                <a16:creationId xmlns:a16="http://schemas.microsoft.com/office/drawing/2014/main" id="{53D77868-8A8A-4E7D-A16A-E492646245F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Analytics refers to tools that help finding hidden patterns in DATA.</a:t>
            </a:r>
          </a:p>
          <a:p>
            <a:r>
              <a:rPr lang="en-US" sz="2400" dirty="0">
                <a:latin typeface="Times New Roman" panose="02020603050405020304" pitchFamily="18" charset="0"/>
                <a:cs typeface="Times New Roman" panose="02020603050405020304" pitchFamily="18" charset="0"/>
              </a:rPr>
              <a:t>Why it is so important?</a:t>
            </a:r>
          </a:p>
          <a:p>
            <a:r>
              <a:rPr lang="en-US" sz="2400" dirty="0">
                <a:latin typeface="Times New Roman" panose="02020603050405020304" pitchFamily="18" charset="0"/>
                <a:cs typeface="Times New Roman" panose="02020603050405020304" pitchFamily="18" charset="0"/>
              </a:rPr>
              <a:t>For the past few decades, businesses generate more DATA than they are able to use or know HOW TO USE.</a:t>
            </a:r>
          </a:p>
          <a:p>
            <a:r>
              <a:rPr lang="en-US" sz="2400" dirty="0">
                <a:latin typeface="Times New Roman" panose="02020603050405020304" pitchFamily="18" charset="0"/>
                <a:cs typeface="Times New Roman" panose="02020603050405020304" pitchFamily="18" charset="0"/>
              </a:rPr>
              <a:t>The Big Data revolution.</a:t>
            </a:r>
          </a:p>
          <a:p>
            <a:r>
              <a:rPr lang="en-US" sz="2400" dirty="0">
                <a:latin typeface="Times New Roman" panose="02020603050405020304" pitchFamily="18" charset="0"/>
                <a:cs typeface="Times New Roman" panose="02020603050405020304" pitchFamily="18" charset="0"/>
              </a:rPr>
              <a:t>The three Vs: Volume, Velocity and Variety.</a:t>
            </a:r>
          </a:p>
        </p:txBody>
      </p:sp>
    </p:spTree>
    <p:extLst>
      <p:ext uri="{BB962C8B-B14F-4D97-AF65-F5344CB8AC3E}">
        <p14:creationId xmlns:p14="http://schemas.microsoft.com/office/powerpoint/2010/main" val="3464113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610F818-219E-491F-887F-B078103BA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39895"/>
            <a:ext cx="12192000" cy="3118104"/>
          </a:xfrm>
          <a:custGeom>
            <a:avLst/>
            <a:gdLst>
              <a:gd name="connsiteX0" fmla="*/ 0 w 12192000"/>
              <a:gd name="connsiteY0" fmla="*/ 0 h 3118104"/>
              <a:gd name="connsiteX1" fmla="*/ 3676329 w 12192000"/>
              <a:gd name="connsiteY1" fmla="*/ 0 h 3118104"/>
              <a:gd name="connsiteX2" fmla="*/ 5595257 w 12192000"/>
              <a:gd name="connsiteY2" fmla="*/ 0 h 3118104"/>
              <a:gd name="connsiteX3" fmla="*/ 5672349 w 12192000"/>
              <a:gd name="connsiteY3" fmla="*/ 0 h 3118104"/>
              <a:gd name="connsiteX4" fmla="*/ 6053347 w 12192000"/>
              <a:gd name="connsiteY4" fmla="*/ 263783 h 3118104"/>
              <a:gd name="connsiteX5" fmla="*/ 6061813 w 12192000"/>
              <a:gd name="connsiteY5" fmla="*/ 266713 h 3118104"/>
              <a:gd name="connsiteX6" fmla="*/ 6074513 w 12192000"/>
              <a:gd name="connsiteY6" fmla="*/ 271110 h 3118104"/>
              <a:gd name="connsiteX7" fmla="*/ 6087212 w 12192000"/>
              <a:gd name="connsiteY7" fmla="*/ 275506 h 3118104"/>
              <a:gd name="connsiteX8" fmla="*/ 6097797 w 12192000"/>
              <a:gd name="connsiteY8" fmla="*/ 275506 h 3118104"/>
              <a:gd name="connsiteX9" fmla="*/ 6110496 w 12192000"/>
              <a:gd name="connsiteY9" fmla="*/ 275506 h 3118104"/>
              <a:gd name="connsiteX10" fmla="*/ 6121079 w 12192000"/>
              <a:gd name="connsiteY10" fmla="*/ 271110 h 3118104"/>
              <a:gd name="connsiteX11" fmla="*/ 6133779 w 12192000"/>
              <a:gd name="connsiteY11" fmla="*/ 266713 h 3118104"/>
              <a:gd name="connsiteX12" fmla="*/ 6142246 w 12192000"/>
              <a:gd name="connsiteY12" fmla="*/ 263783 h 3118104"/>
              <a:gd name="connsiteX13" fmla="*/ 6523247 w 12192000"/>
              <a:gd name="connsiteY13" fmla="*/ 0 h 3118104"/>
              <a:gd name="connsiteX14" fmla="*/ 6596743 w 12192000"/>
              <a:gd name="connsiteY14" fmla="*/ 0 h 3118104"/>
              <a:gd name="connsiteX15" fmla="*/ 12186115 w 12192000"/>
              <a:gd name="connsiteY15" fmla="*/ 0 h 3118104"/>
              <a:gd name="connsiteX16" fmla="*/ 12192000 w 12192000"/>
              <a:gd name="connsiteY16" fmla="*/ 0 h 3118104"/>
              <a:gd name="connsiteX17" fmla="*/ 12192000 w 12192000"/>
              <a:gd name="connsiteY17" fmla="*/ 3118104 h 3118104"/>
              <a:gd name="connsiteX18" fmla="*/ 7728858 w 12192000"/>
              <a:gd name="connsiteY18" fmla="*/ 3118104 h 3118104"/>
              <a:gd name="connsiteX19" fmla="*/ 6596743 w 12192000"/>
              <a:gd name="connsiteY19" fmla="*/ 3118104 h 3118104"/>
              <a:gd name="connsiteX20" fmla="*/ 5595257 w 12192000"/>
              <a:gd name="connsiteY20" fmla="*/ 3118104 h 3118104"/>
              <a:gd name="connsiteX21" fmla="*/ 2906487 w 12192000"/>
              <a:gd name="connsiteY21" fmla="*/ 3118104 h 3118104"/>
              <a:gd name="connsiteX22" fmla="*/ 0 w 12192000"/>
              <a:gd name="connsiteY22" fmla="*/ 3118104 h 3118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2000" h="3118104">
                <a:moveTo>
                  <a:pt x="0" y="0"/>
                </a:moveTo>
                <a:lnTo>
                  <a:pt x="3676329" y="0"/>
                </a:lnTo>
                <a:lnTo>
                  <a:pt x="5595257" y="0"/>
                </a:lnTo>
                <a:lnTo>
                  <a:pt x="5672349" y="0"/>
                </a:lnTo>
                <a:lnTo>
                  <a:pt x="6053347" y="263783"/>
                </a:lnTo>
                <a:lnTo>
                  <a:pt x="6061813" y="266713"/>
                </a:lnTo>
                <a:lnTo>
                  <a:pt x="6074513" y="271110"/>
                </a:lnTo>
                <a:lnTo>
                  <a:pt x="6087212" y="275506"/>
                </a:lnTo>
                <a:lnTo>
                  <a:pt x="6097797" y="275506"/>
                </a:lnTo>
                <a:lnTo>
                  <a:pt x="6110496" y="275506"/>
                </a:lnTo>
                <a:lnTo>
                  <a:pt x="6121079" y="271110"/>
                </a:lnTo>
                <a:lnTo>
                  <a:pt x="6133779" y="266713"/>
                </a:lnTo>
                <a:lnTo>
                  <a:pt x="6142246" y="263783"/>
                </a:lnTo>
                <a:lnTo>
                  <a:pt x="6523247" y="0"/>
                </a:lnTo>
                <a:lnTo>
                  <a:pt x="6596743" y="0"/>
                </a:lnTo>
                <a:lnTo>
                  <a:pt x="12186115" y="0"/>
                </a:lnTo>
                <a:lnTo>
                  <a:pt x="12192000" y="0"/>
                </a:lnTo>
                <a:lnTo>
                  <a:pt x="12192000" y="3118104"/>
                </a:lnTo>
                <a:lnTo>
                  <a:pt x="7728858" y="3118104"/>
                </a:lnTo>
                <a:lnTo>
                  <a:pt x="6596743" y="3118104"/>
                </a:lnTo>
                <a:lnTo>
                  <a:pt x="5595257" y="3118104"/>
                </a:lnTo>
                <a:lnTo>
                  <a:pt x="2906487" y="3118104"/>
                </a:lnTo>
                <a:lnTo>
                  <a:pt x="0" y="3118104"/>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13B8F-A9F8-499E-95E7-C0EB1FD8A475}"/>
              </a:ext>
            </a:extLst>
          </p:cNvPr>
          <p:cNvSpPr>
            <a:spLocks noGrp="1"/>
          </p:cNvSpPr>
          <p:nvPr>
            <p:ph type="ctrTitle"/>
          </p:nvPr>
        </p:nvSpPr>
        <p:spPr>
          <a:xfrm>
            <a:off x="810001" y="4080386"/>
            <a:ext cx="10572000" cy="1388741"/>
          </a:xfrm>
        </p:spPr>
        <p:txBody>
          <a:bodyPr>
            <a:normAutofit/>
          </a:bodyPr>
          <a:lstStyle/>
          <a:p>
            <a:pPr algn="ctr"/>
            <a:r>
              <a:rPr lang="en-US" sz="5400" i="1" dirty="0">
                <a:solidFill>
                  <a:srgbClr val="FFFFFF"/>
                </a:solidFill>
                <a:latin typeface="Times New Roman" panose="02020603050405020304" pitchFamily="18" charset="0"/>
                <a:cs typeface="Times New Roman" panose="02020603050405020304" pitchFamily="18" charset="0"/>
              </a:rPr>
              <a:t>Experimental Design</a:t>
            </a:r>
          </a:p>
        </p:txBody>
      </p:sp>
      <p:sp>
        <p:nvSpPr>
          <p:cNvPr id="11" name="Rounded Rectangle 16">
            <a:extLst>
              <a:ext uri="{FF2B5EF4-FFF2-40B4-BE49-F238E27FC236}">
                <a16:creationId xmlns:a16="http://schemas.microsoft.com/office/drawing/2014/main" id="{5A086AAD-1108-41EB-A7C9-5E22CA942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10472" y="643464"/>
            <a:ext cx="7757804" cy="2817491"/>
          </a:xfrm>
          <a:prstGeom prst="roundRect">
            <a:avLst>
              <a:gd name="adj" fmla="val 3513"/>
            </a:avLst>
          </a:prstGeom>
          <a:solidFill>
            <a:schemeClr val="bg1"/>
          </a:solidFill>
          <a:ln>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Microscope">
            <a:extLst>
              <a:ext uri="{FF2B5EF4-FFF2-40B4-BE49-F238E27FC236}">
                <a16:creationId xmlns:a16="http://schemas.microsoft.com/office/drawing/2014/main" id="{80F2753C-6F73-4D7B-B5D3-C53EAEE3E5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31377" y="884810"/>
            <a:ext cx="2320054" cy="2320054"/>
          </a:xfrm>
          <a:prstGeom prst="rect">
            <a:avLst/>
          </a:prstGeom>
        </p:spPr>
      </p:pic>
    </p:spTree>
    <p:extLst>
      <p:ext uri="{BB962C8B-B14F-4D97-AF65-F5344CB8AC3E}">
        <p14:creationId xmlns:p14="http://schemas.microsoft.com/office/powerpoint/2010/main" val="168788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7A0B-4EEC-4AE2-8121-F6F9A4DFC319}"/>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Why Experiments?</a:t>
            </a:r>
          </a:p>
        </p:txBody>
      </p:sp>
      <p:sp>
        <p:nvSpPr>
          <p:cNvPr id="3" name="Content Placeholder 2">
            <a:extLst>
              <a:ext uri="{FF2B5EF4-FFF2-40B4-BE49-F238E27FC236}">
                <a16:creationId xmlns:a16="http://schemas.microsoft.com/office/drawing/2014/main" id="{53D77868-8A8A-4E7D-A16A-E492646245FB}"/>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We perform experiments to get </a:t>
            </a:r>
            <a:r>
              <a:rPr lang="en-US" sz="2400" i="1" dirty="0">
                <a:latin typeface="Times New Roman" panose="02020603050405020304" pitchFamily="18" charset="0"/>
                <a:cs typeface="Times New Roman" panose="02020603050405020304" pitchFamily="18" charset="0"/>
              </a:rPr>
              <a:t>unbiased</a:t>
            </a:r>
            <a:r>
              <a:rPr lang="en-US" sz="2400" dirty="0">
                <a:latin typeface="Times New Roman" panose="02020603050405020304" pitchFamily="18" charset="0"/>
                <a:cs typeface="Times New Roman" panose="02020603050405020304" pitchFamily="18" charset="0"/>
              </a:rPr>
              <a:t> answers to our questions.</a:t>
            </a:r>
          </a:p>
          <a:p>
            <a:r>
              <a:rPr lang="en-US" sz="2400" dirty="0">
                <a:latin typeface="Times New Roman" panose="02020603050405020304" pitchFamily="18" charset="0"/>
                <a:cs typeface="Times New Roman" panose="02020603050405020304" pitchFamily="18" charset="0"/>
              </a:rPr>
              <a:t>Planned experiments give us control over the data we collect; this allows us to ensure the conditions are met for simpler analyses and stronger predictions.</a:t>
            </a:r>
          </a:p>
          <a:p>
            <a:r>
              <a:rPr lang="en-US" sz="2400" dirty="0">
                <a:latin typeface="Times New Roman" panose="02020603050405020304" pitchFamily="18" charset="0"/>
                <a:cs typeface="Times New Roman" panose="02020603050405020304" pitchFamily="18" charset="0"/>
              </a:rPr>
              <a:t>Observational experiment (data collected in the wild) offer almost no control but allows for the most natural experimental space and allows us to exam things we can’t replicate in the lab (e.g., moral reasons).</a:t>
            </a:r>
            <a:endParaRPr lang="en-US" dirty="0"/>
          </a:p>
        </p:txBody>
      </p:sp>
    </p:spTree>
    <p:extLst>
      <p:ext uri="{BB962C8B-B14F-4D97-AF65-F5344CB8AC3E}">
        <p14:creationId xmlns:p14="http://schemas.microsoft.com/office/powerpoint/2010/main" val="247687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94B4C-E4B7-4286-903D-BD10E05E04AA}"/>
              </a:ext>
            </a:extLst>
          </p:cNvPr>
          <p:cNvSpPr>
            <a:spLocks noGrp="1"/>
          </p:cNvSpPr>
          <p:nvPr>
            <p:ph type="title"/>
          </p:nvPr>
        </p:nvSpPr>
        <p:spPr/>
        <p:txBody>
          <a:bodyPr/>
          <a:lstStyle/>
          <a:p>
            <a:pPr algn="ctr"/>
            <a:r>
              <a:rPr lang="en-US" i="1" dirty="0">
                <a:latin typeface="Times New Roman" panose="02020603050405020304" pitchFamily="18" charset="0"/>
                <a:cs typeface="Times New Roman" panose="02020603050405020304" pitchFamily="18" charset="0"/>
              </a:rPr>
              <a:t>The Experimental Procedure</a:t>
            </a:r>
          </a:p>
        </p:txBody>
      </p:sp>
      <p:sp>
        <p:nvSpPr>
          <p:cNvPr id="3" name="Content Placeholder 2">
            <a:extLst>
              <a:ext uri="{FF2B5EF4-FFF2-40B4-BE49-F238E27FC236}">
                <a16:creationId xmlns:a16="http://schemas.microsoft.com/office/drawing/2014/main" id="{76B6786F-7C6C-4F92-A223-63B73701AAD8}"/>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The most important part of any experiment is the design.</a:t>
            </a:r>
          </a:p>
          <a:p>
            <a:pPr marL="0" indent="0">
              <a:buNone/>
            </a:pPr>
            <a:r>
              <a:rPr lang="en-US" sz="2400" dirty="0">
                <a:latin typeface="Times New Roman" panose="02020603050405020304" pitchFamily="18" charset="0"/>
                <a:cs typeface="Times New Roman" panose="02020603050405020304" pitchFamily="18" charset="0"/>
              </a:rPr>
              <a:t>Why?</a:t>
            </a:r>
          </a:p>
          <a:p>
            <a:pPr marL="0" indent="0">
              <a:buNone/>
            </a:pPr>
            <a:r>
              <a:rPr lang="en-US" sz="2400" dirty="0">
                <a:latin typeface="Times New Roman" panose="02020603050405020304" pitchFamily="18" charset="0"/>
                <a:cs typeface="Times New Roman" panose="02020603050405020304" pitchFamily="18" charset="0"/>
              </a:rPr>
              <a:t>With a good design you can get clear answers to your questions, a poor design can lead to uninterpretable data or wrong conclusions.</a:t>
            </a:r>
          </a:p>
          <a:p>
            <a:pPr marL="0" indent="0">
              <a:buNone/>
            </a:pPr>
            <a:r>
              <a:rPr lang="en-US" sz="2400" dirty="0">
                <a:latin typeface="Times New Roman" panose="02020603050405020304" pitchFamily="18" charset="0"/>
                <a:cs typeface="Times New Roman" panose="02020603050405020304" pitchFamily="18" charset="0"/>
              </a:rPr>
              <a:t>What should we do?</a:t>
            </a:r>
          </a:p>
          <a:p>
            <a:pPr marL="0" indent="0">
              <a:buNone/>
            </a:pPr>
            <a:r>
              <a:rPr lang="en-US" sz="2400" dirty="0">
                <a:latin typeface="Times New Roman" panose="02020603050405020304" pitchFamily="18" charset="0"/>
                <a:cs typeface="Times New Roman" panose="02020603050405020304" pitchFamily="18" charset="0"/>
              </a:rPr>
              <a:t>How to ask the right question to identify what we don’t know?</a:t>
            </a:r>
            <a:endParaRPr lang="en-US" dirty="0"/>
          </a:p>
        </p:txBody>
      </p:sp>
    </p:spTree>
    <p:extLst>
      <p:ext uri="{BB962C8B-B14F-4D97-AF65-F5344CB8AC3E}">
        <p14:creationId xmlns:p14="http://schemas.microsoft.com/office/powerpoint/2010/main" val="16476046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3445</Words>
  <Application>Microsoft Office PowerPoint</Application>
  <PresentationFormat>Widescreen</PresentationFormat>
  <Paragraphs>321</Paragraphs>
  <Slides>51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Sniglet</vt:lpstr>
      <vt:lpstr>Walter Turncoat</vt:lpstr>
      <vt:lpstr>Arial</vt:lpstr>
      <vt:lpstr>Calibri</vt:lpstr>
      <vt:lpstr>Cambria Math</vt:lpstr>
      <vt:lpstr>Century Gothic</vt:lpstr>
      <vt:lpstr>Garamond</vt:lpstr>
      <vt:lpstr>Times New Roman</vt:lpstr>
      <vt:lpstr>Wingdings 2</vt:lpstr>
      <vt:lpstr>Quotable</vt:lpstr>
      <vt:lpstr>ANLY 510 Analytics II: Principles &amp; Applications</vt:lpstr>
      <vt:lpstr>Course Information</vt:lpstr>
      <vt:lpstr>Grading</vt:lpstr>
      <vt:lpstr>Expectation</vt:lpstr>
      <vt:lpstr>What is Analytics</vt:lpstr>
      <vt:lpstr>Why Analytics?</vt:lpstr>
      <vt:lpstr>Experimental Design</vt:lpstr>
      <vt:lpstr>Why Experiments?</vt:lpstr>
      <vt:lpstr>The Experimental Procedure</vt:lpstr>
      <vt:lpstr>The Experimental Procedure</vt:lpstr>
      <vt:lpstr>The Experimental Procedure</vt:lpstr>
      <vt:lpstr>Data Collection</vt:lpstr>
      <vt:lpstr>Before collecting your data</vt:lpstr>
      <vt:lpstr>Variables</vt:lpstr>
      <vt:lpstr>Levels of Measurement</vt:lpstr>
      <vt:lpstr>Levels of Measurement</vt:lpstr>
      <vt:lpstr>Errors and Experiment</vt:lpstr>
      <vt:lpstr>Randomization</vt:lpstr>
      <vt:lpstr>Simple Comparative Analyses</vt:lpstr>
      <vt:lpstr>After data collection </vt:lpstr>
      <vt:lpstr>Hypothesis</vt:lpstr>
      <vt:lpstr>After data collection</vt:lpstr>
      <vt:lpstr>Central Tendency</vt:lpstr>
      <vt:lpstr>PowerPoint Presentation</vt:lpstr>
      <vt:lpstr>Distributions: Normal</vt:lpstr>
      <vt:lpstr>Distributions: Chi Square (χ2)</vt:lpstr>
      <vt:lpstr>Distributions: Students t or t</vt:lpstr>
      <vt:lpstr>Distributions: Snedecor's F or just  F</vt:lpstr>
      <vt:lpstr>T-tests</vt:lpstr>
      <vt:lpstr>Let’s Do Some Data Science</vt:lpstr>
      <vt:lpstr>Let’s Do Some Data Science</vt:lpstr>
      <vt:lpstr>The Null</vt:lpstr>
      <vt:lpstr>T-Test: Assumptions </vt:lpstr>
      <vt:lpstr>Test It: Two Sample t-Test</vt:lpstr>
      <vt:lpstr>Test It: Two Sample t-Test unequal variances</vt:lpstr>
      <vt:lpstr>Test It: One Sample t-Test</vt:lpstr>
      <vt:lpstr>Test It: Paired Samples t</vt:lpstr>
      <vt:lpstr>Confidence Levels</vt:lpstr>
      <vt:lpstr>Applications</vt:lpstr>
      <vt:lpstr>One Sample t-test</vt:lpstr>
      <vt:lpstr>Analysis</vt:lpstr>
      <vt:lpstr>In Class Practice</vt:lpstr>
      <vt:lpstr>Independent t-test</vt:lpstr>
      <vt:lpstr>In Class Practice</vt:lpstr>
      <vt:lpstr>Paired Samples t-test</vt:lpstr>
      <vt:lpstr>Summary Write Up</vt:lpstr>
      <vt:lpstr>Categorical Variables</vt:lpstr>
      <vt:lpstr>Simple Tests For Categorical Dependent Variables</vt:lpstr>
      <vt:lpstr>Chi Square Goodness of Fit</vt:lpstr>
      <vt:lpstr>Chi Test of Independence</vt:lpstr>
      <vt:lpstr>In Class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ANLY 510 Analytics II: Principles &amp; Applications</dc:title>
  <dc:creator>Wei-Kang Kao</dc:creator>
  <cp:lastModifiedBy>Huang, Ziyuan</cp:lastModifiedBy>
  <cp:revision>12</cp:revision>
  <cp:lastPrinted>2025-05-06T15:40:32Z</cp:lastPrinted>
  <dcterms:created xsi:type="dcterms:W3CDTF">2020-02-10T18:54:11Z</dcterms:created>
  <dcterms:modified xsi:type="dcterms:W3CDTF">2025-05-06T15:58:07Z</dcterms:modified>
</cp:coreProperties>
</file>