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75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imes Roman"/>
          <a:ea typeface="Times Roman"/>
          <a:cs typeface="Times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Roman"/>
          <a:ea typeface="Times Roman"/>
          <a:cs typeface="Times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Roman"/>
          <a:ea typeface="Times Roman"/>
          <a:cs typeface="Times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Roman"/>
          <a:ea typeface="Times Roman"/>
          <a:cs typeface="Times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Roman"/>
          <a:ea typeface="Times Roman"/>
          <a:cs typeface="Times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Roman"/>
          <a:ea typeface="Times Roman"/>
          <a:cs typeface="Times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Roman"/>
          <a:ea typeface="Times Roman"/>
          <a:cs typeface="Times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Roman"/>
          <a:ea typeface="Times Roman"/>
          <a:cs typeface="Times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imes Roman"/>
          <a:ea typeface="Times Roman"/>
          <a:cs typeface="Times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Roman"/>
          <a:ea typeface="Times Roman"/>
          <a:cs typeface="Times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 autoAdjust="0"/>
  </p:normalViewPr>
  <p:slideViewPr>
    <p:cSldViewPr snapToGrid="0">
      <p:cViewPr varScale="1">
        <p:scale>
          <a:sx n="146" d="100"/>
          <a:sy n="146" d="100"/>
        </p:scale>
        <p:origin x="59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j-lt"/>
        <a:ea typeface="+mj-ea"/>
        <a:cs typeface="+mj-cs"/>
        <a:sym typeface="Lucida Grande"/>
      </a:defRPr>
    </a:lvl1pPr>
    <a:lvl2pPr indent="228600" defTabSz="457200" latinLnBrk="0">
      <a:defRPr sz="2200">
        <a:latin typeface="+mj-lt"/>
        <a:ea typeface="+mj-ea"/>
        <a:cs typeface="+mj-cs"/>
        <a:sym typeface="Lucida Grande"/>
      </a:defRPr>
    </a:lvl2pPr>
    <a:lvl3pPr indent="457200" defTabSz="457200" latinLnBrk="0">
      <a:defRPr sz="2200">
        <a:latin typeface="+mj-lt"/>
        <a:ea typeface="+mj-ea"/>
        <a:cs typeface="+mj-cs"/>
        <a:sym typeface="Lucida Grande"/>
      </a:defRPr>
    </a:lvl3pPr>
    <a:lvl4pPr indent="685800" defTabSz="457200" latinLnBrk="0">
      <a:defRPr sz="2200">
        <a:latin typeface="+mj-lt"/>
        <a:ea typeface="+mj-ea"/>
        <a:cs typeface="+mj-cs"/>
        <a:sym typeface="Lucida Grande"/>
      </a:defRPr>
    </a:lvl4pPr>
    <a:lvl5pPr indent="914400" defTabSz="457200" latinLnBrk="0">
      <a:defRPr sz="2200">
        <a:latin typeface="+mj-lt"/>
        <a:ea typeface="+mj-ea"/>
        <a:cs typeface="+mj-cs"/>
        <a:sym typeface="Lucida Grande"/>
      </a:defRPr>
    </a:lvl5pPr>
    <a:lvl6pPr indent="1143000" defTabSz="457200" latinLnBrk="0">
      <a:defRPr sz="2200">
        <a:latin typeface="+mj-lt"/>
        <a:ea typeface="+mj-ea"/>
        <a:cs typeface="+mj-cs"/>
        <a:sym typeface="Lucida Grande"/>
      </a:defRPr>
    </a:lvl6pPr>
    <a:lvl7pPr indent="1371600" defTabSz="457200" latinLnBrk="0">
      <a:defRPr sz="2200">
        <a:latin typeface="+mj-lt"/>
        <a:ea typeface="+mj-ea"/>
        <a:cs typeface="+mj-cs"/>
        <a:sym typeface="Lucida Grande"/>
      </a:defRPr>
    </a:lvl7pPr>
    <a:lvl8pPr indent="1600200" defTabSz="457200" latinLnBrk="0">
      <a:defRPr sz="2200">
        <a:latin typeface="+mj-lt"/>
        <a:ea typeface="+mj-ea"/>
        <a:cs typeface="+mj-cs"/>
        <a:sym typeface="Lucida Grande"/>
      </a:defRPr>
    </a:lvl8pPr>
    <a:lvl9pPr indent="1828800" defTabSz="457200" latinLnBrk="0">
      <a:defRPr sz="2200">
        <a:latin typeface="+mj-lt"/>
        <a:ea typeface="+mj-ea"/>
        <a:cs typeface="+mj-cs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>
          <a:xfrm>
            <a:off x="914400" y="1417320"/>
            <a:ext cx="5029200" cy="7040880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542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>
          <a:xfrm>
            <a:off x="914400" y="1417320"/>
            <a:ext cx="5029200" cy="7040880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7411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>
          <a:xfrm>
            <a:off x="914400" y="1417320"/>
            <a:ext cx="5029200" cy="7040880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8052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477831-92F4-4E74-851E-7D99F5594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A561B9D-9C6F-4976-A1DB-FAE18AB5B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357C0DF-94EB-4EB4-9963-189B7A92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6A12-D422-4C85-9DBB-BD7B13CE25BB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8C21A70-68B6-4352-9159-42F9DDF0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00266F4-5674-43A1-960C-9708AA97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235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AA4DBF-02AD-45B2-BE0C-F0EC3E92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4694C4E-4BE6-4024-878C-E6E5A6212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B09AE6-4018-4C5A-B65C-F8E76747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6A12-D422-4C85-9DBB-BD7B13CE25BB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039CDB4-2090-47AE-8BB3-3F7B4F1F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ACBFB12-FF23-4DC4-897D-33A5BDBF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634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2321FED-FDEE-4619-B5B2-96D4F98F1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E08CBCF-C0D7-4614-B631-7C7198CCA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54BA6D0-58FC-4B32-A00A-1FE46CFA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6A12-D422-4C85-9DBB-BD7B13CE25BB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4B30C5C-DB2C-44FA-8604-BC5E0218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5E5F45A-DF9C-49B6-9436-0544E024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496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kst tytułowy"/>
          <p:cNvSpPr txBox="1">
            <a:spLocks noGrp="1"/>
          </p:cNvSpPr>
          <p:nvPr>
            <p:ph type="title"/>
          </p:nvPr>
        </p:nvSpPr>
        <p:spPr>
          <a:xfrm>
            <a:off x="457200" y="205199"/>
            <a:ext cx="8229242" cy="858602"/>
          </a:xfrm>
          <a:prstGeom prst="rect">
            <a:avLst/>
          </a:prstGeom>
        </p:spPr>
        <p:txBody>
          <a:bodyPr lIns="0" tIns="0" rIns="0" bIns="0"/>
          <a:lstStyle/>
          <a:p>
            <a:r>
              <a:t>Tekst tytułowy</a:t>
            </a:r>
          </a:p>
        </p:txBody>
      </p:sp>
      <p:sp>
        <p:nvSpPr>
          <p:cNvPr id="180" name="Treść - poziom 1…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2" cy="2982961"/>
          </a:xfrm>
          <a:prstGeom prst="rect">
            <a:avLst/>
          </a:prstGeom>
        </p:spPr>
        <p:txBody>
          <a:bodyPr lIns="0" tIns="0" rIns="0" bIns="0"/>
          <a:lstStyle/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81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6360161" y="4670743"/>
            <a:ext cx="193039" cy="1930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14236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DE2ABE-C000-4B80-BB78-B7B85D48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21A323-89FF-4C9C-9CCB-D98833ADA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68151A8-DCB0-4E37-9980-09AAC18B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6A12-D422-4C85-9DBB-BD7B13CE25BB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3B5F852-4CBE-4E99-91E9-FD06CE8C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52207E-3CBD-4DAA-B046-6B0C6CB2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045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15D558-BBE7-4FB3-BE30-48425543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7B7B54C-4BA6-444A-91A2-E8F50B4D0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7C92A1F-B4B4-47F4-AEEC-1E7552FA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6A12-D422-4C85-9DBB-BD7B13CE25BB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58D8BBA-55C9-458C-9AC9-8BF35825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775A97-3A60-46A5-A4C5-58940AF6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960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52D985-90EE-4E7B-BA77-6B50B6AD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E3C7B0A-E3D1-4698-8AD5-36D6B058E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787D2C6-B034-4775-B5A3-B60B26A9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C886C5A-DE97-435C-96B2-66629171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6A12-D422-4C85-9DBB-BD7B13CE25BB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9CF8BC9-16BE-4FB0-B0F3-F2C13DC7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B35A8E1-DA67-4AF8-9586-9D0F8A29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78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5D06D0-7B00-4B97-B387-1AEB20E6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93790CA-F961-4E48-811B-7D30BE49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C853917-BFE1-4845-A29D-72373DCA9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6261416-5DC5-450F-B638-4AD411489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DCFD28A-4E5E-4DE2-950B-32E887330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BA3C7E8-30E9-4475-8121-8108AD61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6A12-D422-4C85-9DBB-BD7B13CE25BB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C47C9E3-F9EC-4212-8BDA-62308DA7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33DA25A-73DE-4AA3-B574-86A401DD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771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EA6F68-7AE7-4923-BF59-748D9CDA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402D9B6-1DA7-49C3-8390-8BB4ADA4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6A12-D422-4C85-9DBB-BD7B13CE25BB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1CC0A00-1B8E-4DCA-9806-782B6C5D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9CF4000-E6FD-4D36-9EC9-86E61A8A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496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E493A2A-4327-4F11-A0DD-A3C6B12D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6A12-D422-4C85-9DBB-BD7B13CE25BB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0150896-3759-4C1A-A2B9-940A58EE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9E87A83-028E-4B7A-99E0-15952349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234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4CDDFA-62CF-48DD-8C30-61FEFFB6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D05A7D-90B0-49AF-A13E-15B730408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A69E47F-A65F-416B-8C52-C4C49BA4A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7210029-9E5A-4FC1-A237-B71EF153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6A12-D422-4C85-9DBB-BD7B13CE25BB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1392FC-8853-457F-8499-BDE9EB46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744CC5-60A5-4060-AA59-689841E0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00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AED6BC-77BD-4017-BAC2-3A0E4DE7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175C38C-3436-4559-AC5F-3FAA50CB0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5C15F04-397E-4288-846B-7944FA5EF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03A8CC6-0CA1-48B8-BF62-DD6B8CC2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6A12-D422-4C85-9DBB-BD7B13CE25BB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A36EAAC-6B08-4C42-B1B5-CDB96208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581AE1F-28EB-41A6-9862-1DCD62A7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022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48C01B2-488E-4EDA-808C-3748E6B38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AF27E26-0077-4689-90A2-0E66849A1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1DDE409-A697-4539-A16A-51A10214A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6A12-D422-4C85-9DBB-BD7B13CE25BB}" type="datetimeFigureOut">
              <a:rPr lang="pl-PL" smtClean="0"/>
              <a:t>19.12.2022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AA8303-A6F7-4AE5-A3EF-B7EDC4865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3917E5B-5104-44FA-952C-F0718D0B2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765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Wprowadzenie do…"/>
          <p:cNvSpPr txBox="1"/>
          <p:nvPr/>
        </p:nvSpPr>
        <p:spPr>
          <a:xfrm>
            <a:off x="960903" y="857670"/>
            <a:ext cx="5301719" cy="1046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/>
          <a:p>
            <a:pPr>
              <a:defRPr sz="2800">
                <a:latin typeface="Proxima Nova Light"/>
                <a:ea typeface="Proxima Nova Light"/>
                <a:cs typeface="Proxima Nova Light"/>
                <a:sym typeface="Proxima Nova Light"/>
              </a:defRPr>
            </a:pPr>
            <a:r>
              <a:rPr lang="pl-PL" dirty="0">
                <a:latin typeface="Inter" panose="020B0502030000000004" pitchFamily="34" charset="0"/>
                <a:ea typeface="Inter" panose="020B0502030000000004" pitchFamily="34" charset="0"/>
              </a:rPr>
              <a:t>Model DOM – wstęp teoretyczny</a:t>
            </a:r>
            <a:endParaRPr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209" name="Prostokąt"/>
          <p:cNvSpPr/>
          <p:nvPr/>
        </p:nvSpPr>
        <p:spPr>
          <a:xfrm>
            <a:off x="701595" y="1086900"/>
            <a:ext cx="154613" cy="554956"/>
          </a:xfrm>
          <a:prstGeom prst="rect">
            <a:avLst/>
          </a:prstGeom>
          <a:solidFill>
            <a:srgbClr val="0082F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  <a:endParaRPr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210" name="Prostokąt"/>
          <p:cNvSpPr/>
          <p:nvPr/>
        </p:nvSpPr>
        <p:spPr>
          <a:xfrm>
            <a:off x="-88691" y="4727194"/>
            <a:ext cx="9170128" cy="444465"/>
          </a:xfrm>
          <a:prstGeom prst="rect">
            <a:avLst/>
          </a:prstGeom>
          <a:solidFill>
            <a:srgbClr val="0082F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6FFA"/>
                </a:solidFill>
              </a:defRPr>
            </a:pPr>
            <a:endParaRPr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pic>
        <p:nvPicPr>
          <p:cNvPr id="211" name="Frame 1.png" descr="Frame 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4712" y="4826663"/>
            <a:ext cx="984079" cy="199029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Wprowadzenie do zakamarków pamięci"/>
          <p:cNvSpPr txBox="1"/>
          <p:nvPr/>
        </p:nvSpPr>
        <p:spPr>
          <a:xfrm>
            <a:off x="329352" y="4797908"/>
            <a:ext cx="1712965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solidFill>
                  <a:srgbClr val="FFFFFF"/>
                </a:solidFill>
                <a:latin typeface="Proxima Nova Light"/>
                <a:ea typeface="Proxima Nova Light"/>
                <a:cs typeface="Proxima Nova Light"/>
                <a:sym typeface="Proxima Nova Light"/>
              </a:defRPr>
            </a:lvl1pPr>
          </a:lstStyle>
          <a:p>
            <a:r>
              <a:rPr lang="pl-PL" dirty="0" err="1">
                <a:latin typeface="Inter" panose="020B0502030000000004" pitchFamily="34" charset="0"/>
                <a:ea typeface="Inter" panose="020B0502030000000004" pitchFamily="34" charset="0"/>
              </a:rPr>
              <a:t>Document</a:t>
            </a:r>
            <a:r>
              <a:rPr lang="pl-PL" dirty="0">
                <a:latin typeface="Inter" panose="020B0502030000000004" pitchFamily="34" charset="0"/>
                <a:ea typeface="Inter" panose="020B0502030000000004" pitchFamily="34" charset="0"/>
              </a:rPr>
              <a:t> Object Model</a:t>
            </a:r>
            <a:endParaRPr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pic>
        <p:nvPicPr>
          <p:cNvPr id="15" name="Dźwięk 14">
            <a:hlinkClick r:id="" action="ppaction://media"/>
            <a:extLst>
              <a:ext uri="{FF2B5EF4-FFF2-40B4-BE49-F238E27FC236}">
                <a16:creationId xmlns:a16="http://schemas.microsoft.com/office/drawing/2014/main" id="{8A15D2A1-5874-4B75-423C-6F33965DADA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40738" y="4440238"/>
            <a:ext cx="487362" cy="487362"/>
          </a:xfrm>
          <a:prstGeom prst="rect">
            <a:avLst/>
          </a:prstGeom>
        </p:spPr>
      </p:pic>
    </p:spTree>
  </p:cSld>
  <p:clrMapOvr>
    <a:masterClrMapping/>
  </p:clrMapOvr>
  <p:transition spd="med" advTm="33183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208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Wprowadzenie do…"/>
          <p:cNvSpPr txBox="1"/>
          <p:nvPr/>
        </p:nvSpPr>
        <p:spPr>
          <a:xfrm>
            <a:off x="1112158" y="211402"/>
            <a:ext cx="5301719" cy="1046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/>
          <a:p>
            <a:pPr>
              <a:defRPr sz="2800">
                <a:latin typeface="Proxima Nova Light"/>
                <a:ea typeface="Proxima Nova Light"/>
                <a:cs typeface="Proxima Nova Light"/>
                <a:sym typeface="Proxima Nova Light"/>
              </a:defRPr>
            </a:pPr>
            <a:r>
              <a:rPr lang="pl-PL" dirty="0">
                <a:latin typeface="Inter" panose="020B0502030000000004" pitchFamily="34" charset="0"/>
                <a:ea typeface="Inter" panose="020B0502030000000004" pitchFamily="34" charset="0"/>
              </a:rPr>
              <a:t>Model DOM – wstęp teoretyczny</a:t>
            </a:r>
            <a:endParaRPr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209" name="Prostokąt"/>
          <p:cNvSpPr/>
          <p:nvPr/>
        </p:nvSpPr>
        <p:spPr>
          <a:xfrm>
            <a:off x="770347" y="457142"/>
            <a:ext cx="154613" cy="554956"/>
          </a:xfrm>
          <a:prstGeom prst="rect">
            <a:avLst/>
          </a:prstGeom>
          <a:solidFill>
            <a:srgbClr val="0082F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  <a:endParaRPr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210" name="Prostokąt"/>
          <p:cNvSpPr/>
          <p:nvPr/>
        </p:nvSpPr>
        <p:spPr>
          <a:xfrm>
            <a:off x="-88691" y="4727194"/>
            <a:ext cx="9170128" cy="444465"/>
          </a:xfrm>
          <a:prstGeom prst="rect">
            <a:avLst/>
          </a:prstGeom>
          <a:solidFill>
            <a:srgbClr val="0082F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6FFA"/>
                </a:solidFill>
              </a:defRPr>
            </a:pPr>
            <a:endParaRPr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pic>
        <p:nvPicPr>
          <p:cNvPr id="211" name="Frame 1.png" descr="Frame 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4712" y="4826663"/>
            <a:ext cx="984079" cy="199029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Wprowadzenie do zakamarków pamięci"/>
          <p:cNvSpPr txBox="1"/>
          <p:nvPr/>
        </p:nvSpPr>
        <p:spPr>
          <a:xfrm>
            <a:off x="329352" y="4797908"/>
            <a:ext cx="1712965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solidFill>
                  <a:srgbClr val="FFFFFF"/>
                </a:solidFill>
                <a:latin typeface="Proxima Nova Light"/>
                <a:ea typeface="Proxima Nova Light"/>
                <a:cs typeface="Proxima Nova Light"/>
                <a:sym typeface="Proxima Nova Light"/>
              </a:defRPr>
            </a:lvl1pPr>
          </a:lstStyle>
          <a:p>
            <a:r>
              <a:rPr lang="pl-PL" dirty="0" err="1">
                <a:latin typeface="Inter" panose="020B0502030000000004" pitchFamily="34" charset="0"/>
                <a:ea typeface="Inter" panose="020B0502030000000004" pitchFamily="34" charset="0"/>
              </a:rPr>
              <a:t>Document</a:t>
            </a:r>
            <a:r>
              <a:rPr lang="pl-PL" dirty="0">
                <a:latin typeface="Inter" panose="020B0502030000000004" pitchFamily="34" charset="0"/>
                <a:ea typeface="Inter" panose="020B0502030000000004" pitchFamily="34" charset="0"/>
              </a:rPr>
              <a:t> Object Model</a:t>
            </a:r>
            <a:endParaRPr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pic>
        <p:nvPicPr>
          <p:cNvPr id="15" name="Dźwięk 14">
            <a:hlinkClick r:id="" action="ppaction://media"/>
            <a:extLst>
              <a:ext uri="{FF2B5EF4-FFF2-40B4-BE49-F238E27FC236}">
                <a16:creationId xmlns:a16="http://schemas.microsoft.com/office/drawing/2014/main" id="{8A15D2A1-5874-4B75-423C-6F33965DADA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40738" y="4440238"/>
            <a:ext cx="487362" cy="487362"/>
          </a:xfrm>
          <a:prstGeom prst="rect">
            <a:avLst/>
          </a:prstGeo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FDB89F70-6248-C2C6-720F-03386D230036}"/>
              </a:ext>
            </a:extLst>
          </p:cNvPr>
          <p:cNvSpPr/>
          <p:nvPr/>
        </p:nvSpPr>
        <p:spPr>
          <a:xfrm>
            <a:off x="2560320" y="1322561"/>
            <a:ext cx="877824" cy="444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006DF73-E0D9-4E3C-D67C-8AC54A53C482}"/>
              </a:ext>
            </a:extLst>
          </p:cNvPr>
          <p:cNvSpPr/>
          <p:nvPr/>
        </p:nvSpPr>
        <p:spPr>
          <a:xfrm>
            <a:off x="4504944" y="2468342"/>
            <a:ext cx="877824" cy="444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BD872240-58FA-CEBC-9A2D-01CCB08EC961}"/>
              </a:ext>
            </a:extLst>
          </p:cNvPr>
          <p:cNvSpPr/>
          <p:nvPr/>
        </p:nvSpPr>
        <p:spPr>
          <a:xfrm>
            <a:off x="338490" y="2546229"/>
            <a:ext cx="877824" cy="444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5482926F-0185-788B-5858-2C6561AA57F3}"/>
              </a:ext>
            </a:extLst>
          </p:cNvPr>
          <p:cNvSpPr/>
          <p:nvPr/>
        </p:nvSpPr>
        <p:spPr>
          <a:xfrm>
            <a:off x="5224272" y="3565463"/>
            <a:ext cx="877824" cy="444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4A0595D1-E56D-7D7F-A23B-1A10C98B350D}"/>
              </a:ext>
            </a:extLst>
          </p:cNvPr>
          <p:cNvSpPr/>
          <p:nvPr/>
        </p:nvSpPr>
        <p:spPr>
          <a:xfrm>
            <a:off x="3901440" y="3571559"/>
            <a:ext cx="877824" cy="444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88AAD1C6-8699-19B9-E119-C122DF109661}"/>
              </a:ext>
            </a:extLst>
          </p:cNvPr>
          <p:cNvSpPr/>
          <p:nvPr/>
        </p:nvSpPr>
        <p:spPr>
          <a:xfrm>
            <a:off x="338490" y="3571559"/>
            <a:ext cx="877824" cy="444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: prążkowana w prawo 12">
            <a:extLst>
              <a:ext uri="{FF2B5EF4-FFF2-40B4-BE49-F238E27FC236}">
                <a16:creationId xmlns:a16="http://schemas.microsoft.com/office/drawing/2014/main" id="{253B348E-F019-4AC0-2D14-6F8F7EA6480C}"/>
              </a:ext>
            </a:extLst>
          </p:cNvPr>
          <p:cNvSpPr/>
          <p:nvPr/>
        </p:nvSpPr>
        <p:spPr>
          <a:xfrm rot="1896194">
            <a:off x="3672981" y="1774995"/>
            <a:ext cx="978408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trzałka: prążkowana w prawo 13">
            <a:extLst>
              <a:ext uri="{FF2B5EF4-FFF2-40B4-BE49-F238E27FC236}">
                <a16:creationId xmlns:a16="http://schemas.microsoft.com/office/drawing/2014/main" id="{70088210-26CB-977C-F958-455CF17AFBE6}"/>
              </a:ext>
            </a:extLst>
          </p:cNvPr>
          <p:cNvSpPr/>
          <p:nvPr/>
        </p:nvSpPr>
        <p:spPr>
          <a:xfrm rot="8496648">
            <a:off x="1347695" y="1737978"/>
            <a:ext cx="978408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Strzałka: prążkowana w prawo 17">
            <a:extLst>
              <a:ext uri="{FF2B5EF4-FFF2-40B4-BE49-F238E27FC236}">
                <a16:creationId xmlns:a16="http://schemas.microsoft.com/office/drawing/2014/main" id="{98055A42-A112-C0C8-40B9-9F6D44B50669}"/>
              </a:ext>
            </a:extLst>
          </p:cNvPr>
          <p:cNvSpPr/>
          <p:nvPr/>
        </p:nvSpPr>
        <p:spPr>
          <a:xfrm rot="5400000">
            <a:off x="555168" y="3151504"/>
            <a:ext cx="444466" cy="28590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trzałka: prążkowana w prawo 18">
            <a:extLst>
              <a:ext uri="{FF2B5EF4-FFF2-40B4-BE49-F238E27FC236}">
                <a16:creationId xmlns:a16="http://schemas.microsoft.com/office/drawing/2014/main" id="{AE64AA7C-F842-5765-43BA-0DD39F2FF2B3}"/>
              </a:ext>
            </a:extLst>
          </p:cNvPr>
          <p:cNvSpPr/>
          <p:nvPr/>
        </p:nvSpPr>
        <p:spPr>
          <a:xfrm rot="5400000">
            <a:off x="5002039" y="3133389"/>
            <a:ext cx="444466" cy="28590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trzałka: prążkowana w prawo 19">
            <a:extLst>
              <a:ext uri="{FF2B5EF4-FFF2-40B4-BE49-F238E27FC236}">
                <a16:creationId xmlns:a16="http://schemas.microsoft.com/office/drawing/2014/main" id="{1A8E8F2F-3D14-986F-9AA6-9AEAE8680FA0}"/>
              </a:ext>
            </a:extLst>
          </p:cNvPr>
          <p:cNvSpPr/>
          <p:nvPr/>
        </p:nvSpPr>
        <p:spPr>
          <a:xfrm rot="5400000">
            <a:off x="4340634" y="3137128"/>
            <a:ext cx="444466" cy="28590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5AF1FC59-CA36-6B48-F5EC-968A4EB25889}"/>
              </a:ext>
            </a:extLst>
          </p:cNvPr>
          <p:cNvSpPr txBox="1"/>
          <p:nvPr/>
        </p:nvSpPr>
        <p:spPr>
          <a:xfrm>
            <a:off x="408589" y="2590748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head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0385D31F-0563-9AB2-D7EC-1CBCE7008000}"/>
              </a:ext>
            </a:extLst>
          </p:cNvPr>
          <p:cNvSpPr txBox="1"/>
          <p:nvPr/>
        </p:nvSpPr>
        <p:spPr>
          <a:xfrm>
            <a:off x="4592110" y="2510811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body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F34358EB-DA1F-E5D5-97FA-83D564AB2760}"/>
              </a:ext>
            </a:extLst>
          </p:cNvPr>
          <p:cNvSpPr txBox="1"/>
          <p:nvPr/>
        </p:nvSpPr>
        <p:spPr>
          <a:xfrm>
            <a:off x="370755" y="3615356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title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1DF10FE8-5374-5BB4-DD60-3C5AA83212D6}"/>
              </a:ext>
            </a:extLst>
          </p:cNvPr>
          <p:cNvSpPr txBox="1"/>
          <p:nvPr/>
        </p:nvSpPr>
        <p:spPr>
          <a:xfrm>
            <a:off x="3962400" y="3591313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div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8E7740F1-7150-34AE-8BD6-33FD09FAF90C}"/>
              </a:ext>
            </a:extLst>
          </p:cNvPr>
          <p:cNvSpPr txBox="1"/>
          <p:nvPr/>
        </p:nvSpPr>
        <p:spPr>
          <a:xfrm>
            <a:off x="5285232" y="3600867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5DF5BC2D-3C9B-1852-3C50-D5FA36610378}"/>
              </a:ext>
            </a:extLst>
          </p:cNvPr>
          <p:cNvSpPr txBox="1"/>
          <p:nvPr/>
        </p:nvSpPr>
        <p:spPr>
          <a:xfrm>
            <a:off x="2622830" y="1348035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html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35" name="Obraz 34">
            <a:extLst>
              <a:ext uri="{FF2B5EF4-FFF2-40B4-BE49-F238E27FC236}">
                <a16:creationId xmlns:a16="http://schemas.microsoft.com/office/drawing/2014/main" id="{B8183D38-2898-96F0-9477-2FBBC56DDA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9451" y="53826"/>
            <a:ext cx="3444538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21501"/>
      </p:ext>
    </p:extLst>
  </p:cSld>
  <p:clrMapOvr>
    <a:masterClrMapping/>
  </p:clrMapOvr>
  <p:transition spd="med" advTm="33183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208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Wprowadzenie do…"/>
          <p:cNvSpPr txBox="1"/>
          <p:nvPr/>
        </p:nvSpPr>
        <p:spPr>
          <a:xfrm>
            <a:off x="1112158" y="136484"/>
            <a:ext cx="6692554" cy="615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8" tIns="91438" rIns="91438" bIns="91438" anchor="ctr">
            <a:spAutoFit/>
          </a:bodyPr>
          <a:lstStyle/>
          <a:p>
            <a:pPr>
              <a:defRPr sz="2800">
                <a:latin typeface="Proxima Nova Light"/>
                <a:ea typeface="Proxima Nova Light"/>
                <a:cs typeface="Proxima Nova Light"/>
                <a:sym typeface="Proxima Nova Light"/>
              </a:defRPr>
            </a:pPr>
            <a:r>
              <a:rPr lang="pl-PL" dirty="0">
                <a:latin typeface="Inter" panose="020B0502030000000004" pitchFamily="34" charset="0"/>
                <a:ea typeface="Inter" panose="020B0502030000000004" pitchFamily="34" charset="0"/>
              </a:rPr>
              <a:t>Model DOM – wstęp teoretyczny</a:t>
            </a:r>
            <a:endParaRPr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209" name="Prostokąt"/>
          <p:cNvSpPr/>
          <p:nvPr/>
        </p:nvSpPr>
        <p:spPr>
          <a:xfrm>
            <a:off x="758155" y="136484"/>
            <a:ext cx="154613" cy="554956"/>
          </a:xfrm>
          <a:prstGeom prst="rect">
            <a:avLst/>
          </a:prstGeom>
          <a:solidFill>
            <a:srgbClr val="0082F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  <a:endParaRPr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210" name="Prostokąt"/>
          <p:cNvSpPr/>
          <p:nvPr/>
        </p:nvSpPr>
        <p:spPr>
          <a:xfrm>
            <a:off x="-88691" y="4727194"/>
            <a:ext cx="9170128" cy="444465"/>
          </a:xfrm>
          <a:prstGeom prst="rect">
            <a:avLst/>
          </a:prstGeom>
          <a:solidFill>
            <a:srgbClr val="0082F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6FFA"/>
                </a:solidFill>
              </a:defRPr>
            </a:pPr>
            <a:endParaRPr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pic>
        <p:nvPicPr>
          <p:cNvPr id="211" name="Frame 1.png" descr="Frame 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4712" y="4826663"/>
            <a:ext cx="984079" cy="199029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Wprowadzenie do zakamarków pamięci"/>
          <p:cNvSpPr txBox="1"/>
          <p:nvPr/>
        </p:nvSpPr>
        <p:spPr>
          <a:xfrm>
            <a:off x="329352" y="4797908"/>
            <a:ext cx="1712965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solidFill>
                  <a:srgbClr val="FFFFFF"/>
                </a:solidFill>
                <a:latin typeface="Proxima Nova Light"/>
                <a:ea typeface="Proxima Nova Light"/>
                <a:cs typeface="Proxima Nova Light"/>
                <a:sym typeface="Proxima Nova Light"/>
              </a:defRPr>
            </a:lvl1pPr>
          </a:lstStyle>
          <a:p>
            <a:r>
              <a:rPr lang="pl-PL" dirty="0" err="1">
                <a:latin typeface="Inter" panose="020B0502030000000004" pitchFamily="34" charset="0"/>
                <a:ea typeface="Inter" panose="020B0502030000000004" pitchFamily="34" charset="0"/>
              </a:rPr>
              <a:t>Document</a:t>
            </a:r>
            <a:r>
              <a:rPr lang="pl-PL" dirty="0">
                <a:latin typeface="Inter" panose="020B0502030000000004" pitchFamily="34" charset="0"/>
                <a:ea typeface="Inter" panose="020B0502030000000004" pitchFamily="34" charset="0"/>
              </a:rPr>
              <a:t> Object Model</a:t>
            </a:r>
            <a:endParaRPr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pic>
        <p:nvPicPr>
          <p:cNvPr id="15" name="Dźwięk 14">
            <a:hlinkClick r:id="" action="ppaction://media"/>
            <a:extLst>
              <a:ext uri="{FF2B5EF4-FFF2-40B4-BE49-F238E27FC236}">
                <a16:creationId xmlns:a16="http://schemas.microsoft.com/office/drawing/2014/main" id="{8A15D2A1-5874-4B75-423C-6F33965DADA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40738" y="4440238"/>
            <a:ext cx="487362" cy="487362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C6E4D6D0-94F1-6CB8-0740-30AED5CD5513}"/>
              </a:ext>
            </a:extLst>
          </p:cNvPr>
          <p:cNvSpPr txBox="1"/>
          <p:nvPr/>
        </p:nvSpPr>
        <p:spPr>
          <a:xfrm>
            <a:off x="0" y="775773"/>
            <a:ext cx="9018874" cy="3742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b="1" i="0" u="none" strike="noStrike" baseline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Dziecko </a:t>
            </a:r>
            <a:r>
              <a:rPr lang="pl-PL" sz="1600" b="0" i="0" u="none" strike="noStrike" baseline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(ang. </a:t>
            </a:r>
            <a:r>
              <a:rPr lang="pl-PL" sz="1600" b="0" i="1" u="none" strike="noStrike" baseline="0" dirty="0" err="1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child</a:t>
            </a:r>
            <a:r>
              <a:rPr lang="pl-PL" sz="1600" b="0" i="0" u="none" strike="noStrike" baseline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) —element będący o jeden szczebel niżej w drzewie w  stosunku do danego elementu.</a:t>
            </a:r>
          </a:p>
          <a:p>
            <a:pPr>
              <a:lnSpc>
                <a:spcPct val="150000"/>
              </a:lnSpc>
            </a:pPr>
            <a:r>
              <a:rPr lang="pl-PL" sz="1600" b="1" i="0" u="none" strike="noStrike" baseline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Potomek </a:t>
            </a:r>
            <a:r>
              <a:rPr lang="pl-PL" sz="1600" b="0" i="0" u="none" strike="noStrike" baseline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(ang. </a:t>
            </a:r>
            <a:r>
              <a:rPr lang="pl-PL" sz="1600" b="0" i="1" u="none" strike="noStrike" baseline="0" dirty="0" err="1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descendant</a:t>
            </a:r>
            <a:r>
              <a:rPr lang="pl-PL" sz="1600" b="0" i="0" u="none" strike="noStrike" baseline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) —element będący o jeden lub więcej szczebli niżej  w drzewie w stosunku do danego elementu.</a:t>
            </a:r>
          </a:p>
          <a:p>
            <a:pPr>
              <a:lnSpc>
                <a:spcPct val="150000"/>
              </a:lnSpc>
            </a:pPr>
            <a:r>
              <a:rPr lang="pl-PL" sz="1600" b="1" i="0" u="none" strike="noStrike" baseline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Rodzic </a:t>
            </a:r>
            <a:r>
              <a:rPr lang="pl-PL" sz="1600" b="0" i="0" u="none" strike="noStrike" baseline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(ang. </a:t>
            </a:r>
            <a:r>
              <a:rPr lang="pl-PL" sz="1600" b="0" i="1" u="none" strike="noStrike" baseline="0" dirty="0" err="1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parent</a:t>
            </a:r>
            <a:r>
              <a:rPr lang="pl-PL" sz="1600" b="0" i="0" u="none" strike="noStrike" baseline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) —element o jeden szczebel wyżej w drzewie w stosunku  do danego elementu.</a:t>
            </a:r>
          </a:p>
          <a:p>
            <a:pPr>
              <a:lnSpc>
                <a:spcPct val="150000"/>
              </a:lnSpc>
            </a:pPr>
            <a:r>
              <a:rPr lang="pl-PL" sz="1600" b="1" i="0" u="none" strike="noStrike" baseline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Przodek </a:t>
            </a:r>
            <a:r>
              <a:rPr lang="pl-PL" sz="1600" b="0" i="0" u="none" strike="noStrike" baseline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(ang. </a:t>
            </a:r>
            <a:r>
              <a:rPr lang="pl-PL" sz="1600" b="0" i="1" u="none" strike="noStrike" baseline="0" dirty="0" err="1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ancestor</a:t>
            </a:r>
            <a:r>
              <a:rPr lang="pl-PL" sz="1600" b="0" i="0" u="none" strike="noStrike" baseline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) —element będący o jeden lub więcej szczebli wyżej w  drzewie w stosunku do danego elementu.</a:t>
            </a:r>
          </a:p>
          <a:p>
            <a:pPr>
              <a:lnSpc>
                <a:spcPct val="150000"/>
              </a:lnSpc>
            </a:pPr>
            <a:r>
              <a:rPr lang="pl-PL" sz="1600" b="1" i="0" u="none" strike="noStrike" baseline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Brat </a:t>
            </a:r>
            <a:r>
              <a:rPr lang="pl-PL" sz="1600" b="0" i="0" u="none" strike="noStrike" baseline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(ang. </a:t>
            </a:r>
            <a:r>
              <a:rPr lang="pl-PL" sz="1600" b="0" i="1" u="none" strike="noStrike" baseline="0" dirty="0" err="1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sibling</a:t>
            </a:r>
            <a:r>
              <a:rPr lang="pl-PL" sz="1600" b="0" i="0" u="none" strike="noStrike" baseline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) —element mający tego samego rodzica, co inny element;  jeśli znajduje się obok niego, to jest to brat przylegający (ang. </a:t>
            </a:r>
            <a:r>
              <a:rPr lang="pl-PL" sz="1600" b="0" i="0" u="none" strike="noStrike" baseline="0" dirty="0" err="1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adjacentsibling</a:t>
            </a:r>
            <a:r>
              <a:rPr lang="pl-PL" sz="1600" b="0" i="0" u="none" strike="noStrike" baseline="0" dirty="0"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).</a:t>
            </a:r>
            <a:endParaRPr lang="pl-PL" sz="1600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2304"/>
      </p:ext>
    </p:extLst>
  </p:cSld>
  <p:clrMapOvr>
    <a:masterClrMapping/>
  </p:clrMapOvr>
  <p:transition spd="med" advTm="33183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208" grpId="0" animBg="1" advAuto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Roman"/>
            <a:ea typeface="Times Roman"/>
            <a:cs typeface="Times Roman"/>
            <a:sym typeface="Times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Roman"/>
            <a:ea typeface="Times Roman"/>
            <a:cs typeface="Times Roman"/>
            <a:sym typeface="Times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28082</TotalTime>
  <Words>150</Words>
  <Application>Microsoft Office PowerPoint</Application>
  <PresentationFormat>Pokaz na ekranie (16:9)</PresentationFormat>
  <Paragraphs>17</Paragraphs>
  <Slides>3</Slides>
  <Notes>3</Notes>
  <HiddenSlides>0</HiddenSlides>
  <MMClips>3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Inter</vt:lpstr>
      <vt:lpstr>Lucida Grande</vt:lpstr>
      <vt:lpstr>Motyw pakietu Office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Grzegorz</dc:creator>
  <cp:lastModifiedBy>Grzegorz Godlewski</cp:lastModifiedBy>
  <cp:revision>90</cp:revision>
  <dcterms:modified xsi:type="dcterms:W3CDTF">2022-12-19T20:55:16Z</dcterms:modified>
</cp:coreProperties>
</file>