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3" r:id="rId1"/>
  </p:sldMasterIdLst>
  <p:notesMasterIdLst>
    <p:notesMasterId r:id="rId42"/>
  </p:notesMasterIdLst>
  <p:handoutMasterIdLst>
    <p:handoutMasterId r:id="rId43"/>
  </p:handoutMasterIdLst>
  <p:sldIdLst>
    <p:sldId id="256" r:id="rId2"/>
    <p:sldId id="298" r:id="rId3"/>
    <p:sldId id="264" r:id="rId4"/>
    <p:sldId id="258" r:id="rId5"/>
    <p:sldId id="265" r:id="rId6"/>
    <p:sldId id="260" r:id="rId7"/>
    <p:sldId id="269" r:id="rId8"/>
    <p:sldId id="267" r:id="rId9"/>
    <p:sldId id="262" r:id="rId10"/>
    <p:sldId id="268" r:id="rId11"/>
    <p:sldId id="285" r:id="rId12"/>
    <p:sldId id="299" r:id="rId13"/>
    <p:sldId id="300" r:id="rId14"/>
    <p:sldId id="301" r:id="rId15"/>
    <p:sldId id="302" r:id="rId16"/>
    <p:sldId id="297" r:id="rId17"/>
    <p:sldId id="287" r:id="rId18"/>
    <p:sldId id="270" r:id="rId19"/>
    <p:sldId id="271" r:id="rId20"/>
    <p:sldId id="272" r:id="rId21"/>
    <p:sldId id="273" r:id="rId22"/>
    <p:sldId id="277" r:id="rId23"/>
    <p:sldId id="295" r:id="rId24"/>
    <p:sldId id="296" r:id="rId25"/>
    <p:sldId id="280" r:id="rId26"/>
    <p:sldId id="278" r:id="rId27"/>
    <p:sldId id="279" r:id="rId28"/>
    <p:sldId id="281" r:id="rId29"/>
    <p:sldId id="303" r:id="rId30"/>
    <p:sldId id="291" r:id="rId31"/>
    <p:sldId id="304" r:id="rId32"/>
    <p:sldId id="282" r:id="rId33"/>
    <p:sldId id="305" r:id="rId34"/>
    <p:sldId id="286" r:id="rId35"/>
    <p:sldId id="288" r:id="rId36"/>
    <p:sldId id="293" r:id="rId37"/>
    <p:sldId id="289" r:id="rId38"/>
    <p:sldId id="290" r:id="rId39"/>
    <p:sldId id="292"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2816" autoAdjust="0"/>
  </p:normalViewPr>
  <p:slideViewPr>
    <p:cSldViewPr snapToGrid="0">
      <p:cViewPr varScale="1">
        <p:scale>
          <a:sx n="82" d="100"/>
          <a:sy n="82" d="100"/>
        </p:scale>
        <p:origin x="1674"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dija Arfaoui" userId="1e8620ce-021c-47d5-bd60-a2a38695c730" providerId="ADAL" clId="{D0702379-4EFD-4612-A97B-CB6951BD9AF7}"/>
    <pc:docChg chg="undo custSel addSld modSld">
      <pc:chgData name="Khadija Arfaoui" userId="1e8620ce-021c-47d5-bd60-a2a38695c730" providerId="ADAL" clId="{D0702379-4EFD-4612-A97B-CB6951BD9AF7}" dt="2025-01-14T10:20:20.124" v="1229" actId="14100"/>
      <pc:docMkLst>
        <pc:docMk/>
      </pc:docMkLst>
      <pc:sldChg chg="modSp mod">
        <pc:chgData name="Khadija Arfaoui" userId="1e8620ce-021c-47d5-bd60-a2a38695c730" providerId="ADAL" clId="{D0702379-4EFD-4612-A97B-CB6951BD9AF7}" dt="2025-01-14T08:34:42.323" v="931" actId="20577"/>
        <pc:sldMkLst>
          <pc:docMk/>
          <pc:sldMk cId="3155981089" sldId="256"/>
        </pc:sldMkLst>
        <pc:spChg chg="mod">
          <ac:chgData name="Khadija Arfaoui" userId="1e8620ce-021c-47d5-bd60-a2a38695c730" providerId="ADAL" clId="{D0702379-4EFD-4612-A97B-CB6951BD9AF7}" dt="2025-01-14T08:34:42.323" v="931" actId="20577"/>
          <ac:spMkLst>
            <pc:docMk/>
            <pc:sldMk cId="3155981089" sldId="256"/>
            <ac:spMk id="3" creationId="{ACFED6F4-C1AB-8C28-BF99-D4F7E700BC85}"/>
          </ac:spMkLst>
        </pc:spChg>
      </pc:sldChg>
      <pc:sldChg chg="modSp mod">
        <pc:chgData name="Khadija Arfaoui" userId="1e8620ce-021c-47d5-bd60-a2a38695c730" providerId="ADAL" clId="{D0702379-4EFD-4612-A97B-CB6951BD9AF7}" dt="2025-01-13T15:57:15.747" v="17" actId="20577"/>
        <pc:sldMkLst>
          <pc:docMk/>
          <pc:sldMk cId="3109382724" sldId="258"/>
        </pc:sldMkLst>
        <pc:spChg chg="mod">
          <ac:chgData name="Khadija Arfaoui" userId="1e8620ce-021c-47d5-bd60-a2a38695c730" providerId="ADAL" clId="{D0702379-4EFD-4612-A97B-CB6951BD9AF7}" dt="2025-01-13T15:57:15.747" v="17" actId="20577"/>
          <ac:spMkLst>
            <pc:docMk/>
            <pc:sldMk cId="3109382724" sldId="258"/>
            <ac:spMk id="3" creationId="{697FEA1C-B398-7B33-36C4-B5707EDDC854}"/>
          </ac:spMkLst>
        </pc:spChg>
      </pc:sldChg>
      <pc:sldChg chg="modAnim">
        <pc:chgData name="Khadija Arfaoui" userId="1e8620ce-021c-47d5-bd60-a2a38695c730" providerId="ADAL" clId="{D0702379-4EFD-4612-A97B-CB6951BD9AF7}" dt="2025-01-14T09:18:37.967" v="980"/>
        <pc:sldMkLst>
          <pc:docMk/>
          <pc:sldMk cId="2623465981" sldId="260"/>
        </pc:sldMkLst>
      </pc:sldChg>
      <pc:sldChg chg="modSp mod modNotesTx">
        <pc:chgData name="Khadija Arfaoui" userId="1e8620ce-021c-47d5-bd60-a2a38695c730" providerId="ADAL" clId="{D0702379-4EFD-4612-A97B-CB6951BD9AF7}" dt="2025-01-14T09:22:22.021" v="986" actId="6549"/>
        <pc:sldMkLst>
          <pc:docMk/>
          <pc:sldMk cId="2818227373" sldId="268"/>
        </pc:sldMkLst>
        <pc:spChg chg="mod">
          <ac:chgData name="Khadija Arfaoui" userId="1e8620ce-021c-47d5-bd60-a2a38695c730" providerId="ADAL" clId="{D0702379-4EFD-4612-A97B-CB6951BD9AF7}" dt="2025-01-14T09:09:03.961" v="933" actId="6549"/>
          <ac:spMkLst>
            <pc:docMk/>
            <pc:sldMk cId="2818227373" sldId="268"/>
            <ac:spMk id="3" creationId="{697FEA1C-B398-7B33-36C4-B5707EDDC854}"/>
          </ac:spMkLst>
        </pc:spChg>
      </pc:sldChg>
      <pc:sldChg chg="addSp delSp modSp mod modAnim">
        <pc:chgData name="Khadija Arfaoui" userId="1e8620ce-021c-47d5-bd60-a2a38695c730" providerId="ADAL" clId="{D0702379-4EFD-4612-A97B-CB6951BD9AF7}" dt="2025-01-14T09:20:47.872" v="985" actId="20577"/>
        <pc:sldMkLst>
          <pc:docMk/>
          <pc:sldMk cId="734675666" sldId="269"/>
        </pc:sldMkLst>
        <pc:spChg chg="mod">
          <ac:chgData name="Khadija Arfaoui" userId="1e8620ce-021c-47d5-bd60-a2a38695c730" providerId="ADAL" clId="{D0702379-4EFD-4612-A97B-CB6951BD9AF7}" dt="2025-01-13T16:05:57.399" v="181" actId="113"/>
          <ac:spMkLst>
            <pc:docMk/>
            <pc:sldMk cId="734675666" sldId="269"/>
            <ac:spMk id="3" creationId="{00000000-0000-0000-0000-000000000000}"/>
          </ac:spMkLst>
        </pc:spChg>
        <pc:graphicFrameChg chg="add del mod">
          <ac:chgData name="Khadija Arfaoui" userId="1e8620ce-021c-47d5-bd60-a2a38695c730" providerId="ADAL" clId="{D0702379-4EFD-4612-A97B-CB6951BD9AF7}" dt="2025-01-13T15:58:30.558" v="21"/>
          <ac:graphicFrameMkLst>
            <pc:docMk/>
            <pc:sldMk cId="734675666" sldId="269"/>
            <ac:graphicFrameMk id="7" creationId="{76A5EA67-5747-44B2-AEF8-52BB60386ABD}"/>
          </ac:graphicFrameMkLst>
        </pc:graphicFrameChg>
        <pc:graphicFrameChg chg="mod modGraphic">
          <ac:chgData name="Khadija Arfaoui" userId="1e8620ce-021c-47d5-bd60-a2a38695c730" providerId="ADAL" clId="{D0702379-4EFD-4612-A97B-CB6951BD9AF7}" dt="2025-01-14T09:20:47.872" v="985" actId="20577"/>
          <ac:graphicFrameMkLst>
            <pc:docMk/>
            <pc:sldMk cId="734675666" sldId="269"/>
            <ac:graphicFrameMk id="8" creationId="{00000000-0000-0000-0000-000000000000}"/>
          </ac:graphicFrameMkLst>
        </pc:graphicFrameChg>
        <pc:graphicFrameChg chg="add del mod">
          <ac:chgData name="Khadija Arfaoui" userId="1e8620ce-021c-47d5-bd60-a2a38695c730" providerId="ADAL" clId="{D0702379-4EFD-4612-A97B-CB6951BD9AF7}" dt="2025-01-13T15:58:30.558" v="21"/>
          <ac:graphicFrameMkLst>
            <pc:docMk/>
            <pc:sldMk cId="734675666" sldId="269"/>
            <ac:graphicFrameMk id="11" creationId="{35EA3FA4-D9A8-48D3-875F-6AAFF8F1EA91}"/>
          </ac:graphicFrameMkLst>
        </pc:graphicFrameChg>
        <pc:graphicFrameChg chg="add del mod">
          <ac:chgData name="Khadija Arfaoui" userId="1e8620ce-021c-47d5-bd60-a2a38695c730" providerId="ADAL" clId="{D0702379-4EFD-4612-A97B-CB6951BD9AF7}" dt="2025-01-13T15:58:30.558" v="21"/>
          <ac:graphicFrameMkLst>
            <pc:docMk/>
            <pc:sldMk cId="734675666" sldId="269"/>
            <ac:graphicFrameMk id="12" creationId="{D9CEFD12-1509-4E30-946A-4C172DF5037D}"/>
          </ac:graphicFrameMkLst>
        </pc:graphicFrameChg>
        <pc:graphicFrameChg chg="add del mod">
          <ac:chgData name="Khadija Arfaoui" userId="1e8620ce-021c-47d5-bd60-a2a38695c730" providerId="ADAL" clId="{D0702379-4EFD-4612-A97B-CB6951BD9AF7}" dt="2025-01-13T15:58:30.558" v="21"/>
          <ac:graphicFrameMkLst>
            <pc:docMk/>
            <pc:sldMk cId="734675666" sldId="269"/>
            <ac:graphicFrameMk id="13" creationId="{DBB98666-A96A-4017-BC60-A3E691C1871B}"/>
          </ac:graphicFrameMkLst>
        </pc:graphicFrameChg>
        <pc:graphicFrameChg chg="add del mod">
          <ac:chgData name="Khadija Arfaoui" userId="1e8620ce-021c-47d5-bd60-a2a38695c730" providerId="ADAL" clId="{D0702379-4EFD-4612-A97B-CB6951BD9AF7}" dt="2025-01-13T15:58:30.558" v="21"/>
          <ac:graphicFrameMkLst>
            <pc:docMk/>
            <pc:sldMk cId="734675666" sldId="269"/>
            <ac:graphicFrameMk id="14" creationId="{E04A4783-F7EF-4238-B77E-53E0D9394825}"/>
          </ac:graphicFrameMkLst>
        </pc:graphicFrameChg>
        <pc:picChg chg="add mod">
          <ac:chgData name="Khadija Arfaoui" userId="1e8620ce-021c-47d5-bd60-a2a38695c730" providerId="ADAL" clId="{D0702379-4EFD-4612-A97B-CB6951BD9AF7}" dt="2025-01-13T15:55:54.456" v="1" actId="14100"/>
          <ac:picMkLst>
            <pc:docMk/>
            <pc:sldMk cId="734675666" sldId="269"/>
            <ac:picMk id="10" creationId="{B9C2913A-C1C9-4455-948A-3F172DD97058}"/>
          </ac:picMkLst>
        </pc:picChg>
      </pc:sldChg>
      <pc:sldChg chg="modSp mod">
        <pc:chgData name="Khadija Arfaoui" userId="1e8620ce-021c-47d5-bd60-a2a38695c730" providerId="ADAL" clId="{D0702379-4EFD-4612-A97B-CB6951BD9AF7}" dt="2025-01-14T10:15:26.963" v="1210" actId="20577"/>
        <pc:sldMkLst>
          <pc:docMk/>
          <pc:sldMk cId="431543678" sldId="281"/>
        </pc:sldMkLst>
        <pc:spChg chg="mod">
          <ac:chgData name="Khadija Arfaoui" userId="1e8620ce-021c-47d5-bd60-a2a38695c730" providerId="ADAL" clId="{D0702379-4EFD-4612-A97B-CB6951BD9AF7}" dt="2025-01-14T10:15:26.963" v="1210" actId="20577"/>
          <ac:spMkLst>
            <pc:docMk/>
            <pc:sldMk cId="431543678" sldId="281"/>
            <ac:spMk id="9" creationId="{00000000-0000-0000-0000-000000000000}"/>
          </ac:spMkLst>
        </pc:spChg>
      </pc:sldChg>
      <pc:sldChg chg="addSp delSp modSp mod">
        <pc:chgData name="Khadija Arfaoui" userId="1e8620ce-021c-47d5-bd60-a2a38695c730" providerId="ADAL" clId="{D0702379-4EFD-4612-A97B-CB6951BD9AF7}" dt="2025-01-14T10:19:58.912" v="1226" actId="113"/>
        <pc:sldMkLst>
          <pc:docMk/>
          <pc:sldMk cId="988373339" sldId="282"/>
        </pc:sldMkLst>
        <pc:spChg chg="mod">
          <ac:chgData name="Khadija Arfaoui" userId="1e8620ce-021c-47d5-bd60-a2a38695c730" providerId="ADAL" clId="{D0702379-4EFD-4612-A97B-CB6951BD9AF7}" dt="2025-01-14T10:19:58.912" v="1226" actId="113"/>
          <ac:spMkLst>
            <pc:docMk/>
            <pc:sldMk cId="988373339" sldId="282"/>
            <ac:spMk id="3" creationId="{00000000-0000-0000-0000-000000000000}"/>
          </ac:spMkLst>
        </pc:spChg>
        <pc:picChg chg="add del mod">
          <ac:chgData name="Khadija Arfaoui" userId="1e8620ce-021c-47d5-bd60-a2a38695c730" providerId="ADAL" clId="{D0702379-4EFD-4612-A97B-CB6951BD9AF7}" dt="2025-01-14T10:19:31.770" v="1222" actId="478"/>
          <ac:picMkLst>
            <pc:docMk/>
            <pc:sldMk cId="988373339" sldId="282"/>
            <ac:picMk id="7" creationId="{775CD45B-452F-40C3-B34C-8BC99211AB55}"/>
          </ac:picMkLst>
        </pc:picChg>
      </pc:sldChg>
      <pc:sldChg chg="modSp mod">
        <pc:chgData name="Khadija Arfaoui" userId="1e8620ce-021c-47d5-bd60-a2a38695c730" providerId="ADAL" clId="{D0702379-4EFD-4612-A97B-CB6951BD9AF7}" dt="2025-01-14T09:22:40.678" v="987" actId="207"/>
        <pc:sldMkLst>
          <pc:docMk/>
          <pc:sldMk cId="993431676" sldId="285"/>
        </pc:sldMkLst>
        <pc:spChg chg="mod">
          <ac:chgData name="Khadija Arfaoui" userId="1e8620ce-021c-47d5-bd60-a2a38695c730" providerId="ADAL" clId="{D0702379-4EFD-4612-A97B-CB6951BD9AF7}" dt="2025-01-14T09:22:40.678" v="987" actId="207"/>
          <ac:spMkLst>
            <pc:docMk/>
            <pc:sldMk cId="993431676" sldId="285"/>
            <ac:spMk id="3" creationId="{00000000-0000-0000-0000-000000000000}"/>
          </ac:spMkLst>
        </pc:spChg>
      </pc:sldChg>
      <pc:sldChg chg="addSp delSp modSp mod modAnim">
        <pc:chgData name="Khadija Arfaoui" userId="1e8620ce-021c-47d5-bd60-a2a38695c730" providerId="ADAL" clId="{D0702379-4EFD-4612-A97B-CB6951BD9AF7}" dt="2025-01-14T09:17:22.958" v="976"/>
        <pc:sldMkLst>
          <pc:docMk/>
          <pc:sldMk cId="4240877675" sldId="298"/>
        </pc:sldMkLst>
        <pc:spChg chg="mod">
          <ac:chgData name="Khadija Arfaoui" userId="1e8620ce-021c-47d5-bd60-a2a38695c730" providerId="ADAL" clId="{D0702379-4EFD-4612-A97B-CB6951BD9AF7}" dt="2025-01-14T08:34:51.589" v="932" actId="1076"/>
          <ac:spMkLst>
            <pc:docMk/>
            <pc:sldMk cId="4240877675" sldId="298"/>
            <ac:spMk id="2" creationId="{3ED2551A-FAA7-C24E-4AF2-23D55EBA0B76}"/>
          </ac:spMkLst>
        </pc:spChg>
        <pc:spChg chg="del">
          <ac:chgData name="Khadija Arfaoui" userId="1e8620ce-021c-47d5-bd60-a2a38695c730" providerId="ADAL" clId="{D0702379-4EFD-4612-A97B-CB6951BD9AF7}" dt="2025-01-13T16:11:16.177" v="267" actId="478"/>
          <ac:spMkLst>
            <pc:docMk/>
            <pc:sldMk cId="4240877675" sldId="298"/>
            <ac:spMk id="4" creationId="{DBAF8B6E-FB59-9CD8-DAB4-6480AF44AA47}"/>
          </ac:spMkLst>
        </pc:spChg>
        <pc:spChg chg="mod">
          <ac:chgData name="Khadija Arfaoui" userId="1e8620ce-021c-47d5-bd60-a2a38695c730" providerId="ADAL" clId="{D0702379-4EFD-4612-A97B-CB6951BD9AF7}" dt="2025-01-14T09:17:17.682" v="975" actId="113"/>
          <ac:spMkLst>
            <pc:docMk/>
            <pc:sldMk cId="4240877675" sldId="298"/>
            <ac:spMk id="14" creationId="{95699F6E-4378-3422-F80B-9C4F18775308}"/>
          </ac:spMkLst>
        </pc:spChg>
        <pc:picChg chg="add mod">
          <ac:chgData name="Khadija Arfaoui" userId="1e8620ce-021c-47d5-bd60-a2a38695c730" providerId="ADAL" clId="{D0702379-4EFD-4612-A97B-CB6951BD9AF7}" dt="2025-01-14T09:16:24.020" v="949" actId="1076"/>
          <ac:picMkLst>
            <pc:docMk/>
            <pc:sldMk cId="4240877675" sldId="298"/>
            <ac:picMk id="4" creationId="{7C08C2B5-B415-4992-BCC4-C3E83D2D0A1A}"/>
          </ac:picMkLst>
        </pc:picChg>
        <pc:picChg chg="add del mod">
          <ac:chgData name="Khadija Arfaoui" userId="1e8620ce-021c-47d5-bd60-a2a38695c730" providerId="ADAL" clId="{D0702379-4EFD-4612-A97B-CB6951BD9AF7}" dt="2025-01-14T09:16:14.143" v="945" actId="478"/>
          <ac:picMkLst>
            <pc:docMk/>
            <pc:sldMk cId="4240877675" sldId="298"/>
            <ac:picMk id="6" creationId="{13C5ABA8-5695-4C0E-B0B5-65546EB64A0A}"/>
          </ac:picMkLst>
        </pc:picChg>
        <pc:picChg chg="del">
          <ac:chgData name="Khadija Arfaoui" userId="1e8620ce-021c-47d5-bd60-a2a38695c730" providerId="ADAL" clId="{D0702379-4EFD-4612-A97B-CB6951BD9AF7}" dt="2025-01-13T16:09:55.489" v="265" actId="478"/>
          <ac:picMkLst>
            <pc:docMk/>
            <pc:sldMk cId="4240877675" sldId="298"/>
            <ac:picMk id="13" creationId="{9395E0CD-EECF-6277-409E-677AD6EBFAF9}"/>
          </ac:picMkLst>
        </pc:picChg>
      </pc:sldChg>
      <pc:sldChg chg="modSp add mod">
        <pc:chgData name="Khadija Arfaoui" userId="1e8620ce-021c-47d5-bd60-a2a38695c730" providerId="ADAL" clId="{D0702379-4EFD-4612-A97B-CB6951BD9AF7}" dt="2025-01-14T09:22:53.021" v="988" actId="1076"/>
        <pc:sldMkLst>
          <pc:docMk/>
          <pc:sldMk cId="1587848857" sldId="299"/>
        </pc:sldMkLst>
        <pc:spChg chg="mod">
          <ac:chgData name="Khadija Arfaoui" userId="1e8620ce-021c-47d5-bd60-a2a38695c730" providerId="ADAL" clId="{D0702379-4EFD-4612-A97B-CB6951BD9AF7}" dt="2025-01-14T09:10:42.964" v="938" actId="207"/>
          <ac:spMkLst>
            <pc:docMk/>
            <pc:sldMk cId="1587848857" sldId="299"/>
            <ac:spMk id="2" creationId="{A2D0B331-288E-1B3C-892A-A117AEF45C95}"/>
          </ac:spMkLst>
        </pc:spChg>
        <pc:spChg chg="mod">
          <ac:chgData name="Khadija Arfaoui" userId="1e8620ce-021c-47d5-bd60-a2a38695c730" providerId="ADAL" clId="{D0702379-4EFD-4612-A97B-CB6951BD9AF7}" dt="2025-01-14T09:22:53.021" v="988" actId="1076"/>
          <ac:spMkLst>
            <pc:docMk/>
            <pc:sldMk cId="1587848857" sldId="299"/>
            <ac:spMk id="3" creationId="{E6F32004-5443-FFDB-8FB8-DC9DADFF0CAF}"/>
          </ac:spMkLst>
        </pc:spChg>
        <pc:spChg chg="mod">
          <ac:chgData name="Khadija Arfaoui" userId="1e8620ce-021c-47d5-bd60-a2a38695c730" providerId="ADAL" clId="{D0702379-4EFD-4612-A97B-CB6951BD9AF7}" dt="2025-01-14T09:10:25.623" v="934"/>
          <ac:spMkLst>
            <pc:docMk/>
            <pc:sldMk cId="1587848857" sldId="299"/>
            <ac:spMk id="4" creationId="{E8300484-3B49-88C8-D8E4-796F54389B33}"/>
          </ac:spMkLst>
        </pc:spChg>
        <pc:spChg chg="mod">
          <ac:chgData name="Khadija Arfaoui" userId="1e8620ce-021c-47d5-bd60-a2a38695c730" providerId="ADAL" clId="{D0702379-4EFD-4612-A97B-CB6951BD9AF7}" dt="2025-01-14T09:10:25.623" v="934"/>
          <ac:spMkLst>
            <pc:docMk/>
            <pc:sldMk cId="1587848857" sldId="299"/>
            <ac:spMk id="5" creationId="{4AD70759-0A12-8771-AEBC-D469DA487F7D}"/>
          </ac:spMkLst>
        </pc:spChg>
      </pc:sldChg>
      <pc:sldChg chg="modSp add mod">
        <pc:chgData name="Khadija Arfaoui" userId="1e8620ce-021c-47d5-bd60-a2a38695c730" providerId="ADAL" clId="{D0702379-4EFD-4612-A97B-CB6951BD9AF7}" dt="2025-01-14T09:11:02.037" v="939" actId="207"/>
        <pc:sldMkLst>
          <pc:docMk/>
          <pc:sldMk cId="3449620940" sldId="300"/>
        </pc:sldMkLst>
        <pc:spChg chg="mod">
          <ac:chgData name="Khadija Arfaoui" userId="1e8620ce-021c-47d5-bd60-a2a38695c730" providerId="ADAL" clId="{D0702379-4EFD-4612-A97B-CB6951BD9AF7}" dt="2025-01-14T09:11:02.037" v="939" actId="207"/>
          <ac:spMkLst>
            <pc:docMk/>
            <pc:sldMk cId="3449620940" sldId="300"/>
            <ac:spMk id="2" creationId="{3D1C2F0C-6791-930A-89D7-C16A82B95500}"/>
          </ac:spMkLst>
        </pc:spChg>
        <pc:spChg chg="mod">
          <ac:chgData name="Khadija Arfaoui" userId="1e8620ce-021c-47d5-bd60-a2a38695c730" providerId="ADAL" clId="{D0702379-4EFD-4612-A97B-CB6951BD9AF7}" dt="2025-01-14T09:10:25.663" v="937" actId="27636"/>
          <ac:spMkLst>
            <pc:docMk/>
            <pc:sldMk cId="3449620940" sldId="300"/>
            <ac:spMk id="3" creationId="{5F082B2C-F692-D16D-EEA8-BEADCB6AD0BD}"/>
          </ac:spMkLst>
        </pc:spChg>
        <pc:spChg chg="mod">
          <ac:chgData name="Khadija Arfaoui" userId="1e8620ce-021c-47d5-bd60-a2a38695c730" providerId="ADAL" clId="{D0702379-4EFD-4612-A97B-CB6951BD9AF7}" dt="2025-01-14T09:10:25.623" v="934"/>
          <ac:spMkLst>
            <pc:docMk/>
            <pc:sldMk cId="3449620940" sldId="300"/>
            <ac:spMk id="4" creationId="{54A0A7A5-CA97-34BC-79CA-1FB982AE5650}"/>
          </ac:spMkLst>
        </pc:spChg>
        <pc:spChg chg="mod">
          <ac:chgData name="Khadija Arfaoui" userId="1e8620ce-021c-47d5-bd60-a2a38695c730" providerId="ADAL" clId="{D0702379-4EFD-4612-A97B-CB6951BD9AF7}" dt="2025-01-14T09:10:25.623" v="934"/>
          <ac:spMkLst>
            <pc:docMk/>
            <pc:sldMk cId="3449620940" sldId="300"/>
            <ac:spMk id="5" creationId="{B42C1AC4-91DD-2041-02B1-AE4B8DBEA5C8}"/>
          </ac:spMkLst>
        </pc:spChg>
      </pc:sldChg>
      <pc:sldChg chg="modSp add mod">
        <pc:chgData name="Khadija Arfaoui" userId="1e8620ce-021c-47d5-bd60-a2a38695c730" providerId="ADAL" clId="{D0702379-4EFD-4612-A97B-CB6951BD9AF7}" dt="2025-01-14T09:24:53.049" v="990" actId="20577"/>
        <pc:sldMkLst>
          <pc:docMk/>
          <pc:sldMk cId="2911002849" sldId="301"/>
        </pc:sldMkLst>
        <pc:spChg chg="mod">
          <ac:chgData name="Khadija Arfaoui" userId="1e8620ce-021c-47d5-bd60-a2a38695c730" providerId="ADAL" clId="{D0702379-4EFD-4612-A97B-CB6951BD9AF7}" dt="2025-01-14T09:11:51.738" v="943" actId="207"/>
          <ac:spMkLst>
            <pc:docMk/>
            <pc:sldMk cId="2911002849" sldId="301"/>
            <ac:spMk id="2" creationId="{C7D07DA5-344D-89DC-2B05-B52A9A80B644}"/>
          </ac:spMkLst>
        </pc:spChg>
        <pc:spChg chg="mod">
          <ac:chgData name="Khadija Arfaoui" userId="1e8620ce-021c-47d5-bd60-a2a38695c730" providerId="ADAL" clId="{D0702379-4EFD-4612-A97B-CB6951BD9AF7}" dt="2025-01-14T09:11:45.898" v="941" actId="27636"/>
          <ac:spMkLst>
            <pc:docMk/>
            <pc:sldMk cId="2911002849" sldId="301"/>
            <ac:spMk id="3" creationId="{18A908FD-EF76-EB2B-6D07-041EB22A6452}"/>
          </ac:spMkLst>
        </pc:spChg>
        <pc:spChg chg="mod">
          <ac:chgData name="Khadija Arfaoui" userId="1e8620ce-021c-47d5-bd60-a2a38695c730" providerId="ADAL" clId="{D0702379-4EFD-4612-A97B-CB6951BD9AF7}" dt="2025-01-14T09:11:45.866" v="940"/>
          <ac:spMkLst>
            <pc:docMk/>
            <pc:sldMk cId="2911002849" sldId="301"/>
            <ac:spMk id="4" creationId="{72977EA7-0886-F724-A48D-CB34BEE08B92}"/>
          </ac:spMkLst>
        </pc:spChg>
        <pc:spChg chg="mod">
          <ac:chgData name="Khadija Arfaoui" userId="1e8620ce-021c-47d5-bd60-a2a38695c730" providerId="ADAL" clId="{D0702379-4EFD-4612-A97B-CB6951BD9AF7}" dt="2025-01-14T09:11:45.866" v="940"/>
          <ac:spMkLst>
            <pc:docMk/>
            <pc:sldMk cId="2911002849" sldId="301"/>
            <ac:spMk id="5" creationId="{29000962-8E25-35D0-4F9E-09A6C5E28958}"/>
          </ac:spMkLst>
        </pc:spChg>
        <pc:graphicFrameChg chg="modGraphic">
          <ac:chgData name="Khadija Arfaoui" userId="1e8620ce-021c-47d5-bd60-a2a38695c730" providerId="ADAL" clId="{D0702379-4EFD-4612-A97B-CB6951BD9AF7}" dt="2025-01-14T09:24:53.049" v="990" actId="20577"/>
          <ac:graphicFrameMkLst>
            <pc:docMk/>
            <pc:sldMk cId="2911002849" sldId="301"/>
            <ac:graphicFrameMk id="7" creationId="{A7B820BA-FC87-E363-DC23-22FC53C43BD5}"/>
          </ac:graphicFrameMkLst>
        </pc:graphicFrameChg>
      </pc:sldChg>
      <pc:sldChg chg="modSp add mod">
        <pc:chgData name="Khadija Arfaoui" userId="1e8620ce-021c-47d5-bd60-a2a38695c730" providerId="ADAL" clId="{D0702379-4EFD-4612-A97B-CB6951BD9AF7}" dt="2025-01-14T09:26:15.180" v="992" actId="20577"/>
        <pc:sldMkLst>
          <pc:docMk/>
          <pc:sldMk cId="769041950" sldId="302"/>
        </pc:sldMkLst>
        <pc:spChg chg="mod">
          <ac:chgData name="Khadija Arfaoui" userId="1e8620ce-021c-47d5-bd60-a2a38695c730" providerId="ADAL" clId="{D0702379-4EFD-4612-A97B-CB6951BD9AF7}" dt="2025-01-14T09:11:58.108" v="944" actId="207"/>
          <ac:spMkLst>
            <pc:docMk/>
            <pc:sldMk cId="769041950" sldId="302"/>
            <ac:spMk id="2" creationId="{6C75ABDA-BC2E-BFE9-0420-618FA21D7334}"/>
          </ac:spMkLst>
        </pc:spChg>
        <pc:spChg chg="mod">
          <ac:chgData name="Khadija Arfaoui" userId="1e8620ce-021c-47d5-bd60-a2a38695c730" providerId="ADAL" clId="{D0702379-4EFD-4612-A97B-CB6951BD9AF7}" dt="2025-01-14T09:26:15.180" v="992" actId="20577"/>
          <ac:spMkLst>
            <pc:docMk/>
            <pc:sldMk cId="769041950" sldId="302"/>
            <ac:spMk id="3" creationId="{E4ECB49B-5318-63FD-6826-EEAF0D892129}"/>
          </ac:spMkLst>
        </pc:spChg>
        <pc:spChg chg="mod">
          <ac:chgData name="Khadija Arfaoui" userId="1e8620ce-021c-47d5-bd60-a2a38695c730" providerId="ADAL" clId="{D0702379-4EFD-4612-A97B-CB6951BD9AF7}" dt="2025-01-14T09:11:45.866" v="940"/>
          <ac:spMkLst>
            <pc:docMk/>
            <pc:sldMk cId="769041950" sldId="302"/>
            <ac:spMk id="4" creationId="{B63FA9FE-7738-273E-2161-69D5731FF352}"/>
          </ac:spMkLst>
        </pc:spChg>
        <pc:spChg chg="mod">
          <ac:chgData name="Khadija Arfaoui" userId="1e8620ce-021c-47d5-bd60-a2a38695c730" providerId="ADAL" clId="{D0702379-4EFD-4612-A97B-CB6951BD9AF7}" dt="2025-01-14T09:11:45.866" v="940"/>
          <ac:spMkLst>
            <pc:docMk/>
            <pc:sldMk cId="769041950" sldId="302"/>
            <ac:spMk id="5" creationId="{8C791DB5-41CF-3C4A-6B05-9447BFA0A60B}"/>
          </ac:spMkLst>
        </pc:spChg>
      </pc:sldChg>
      <pc:sldChg chg="addSp delSp modSp new mod modAnim">
        <pc:chgData name="Khadija Arfaoui" userId="1e8620ce-021c-47d5-bd60-a2a38695c730" providerId="ADAL" clId="{D0702379-4EFD-4612-A97B-CB6951BD9AF7}" dt="2025-01-14T10:15:49.427" v="1214"/>
        <pc:sldMkLst>
          <pc:docMk/>
          <pc:sldMk cId="2019892756" sldId="303"/>
        </pc:sldMkLst>
        <pc:spChg chg="mod">
          <ac:chgData name="Khadija Arfaoui" userId="1e8620ce-021c-47d5-bd60-a2a38695c730" providerId="ADAL" clId="{D0702379-4EFD-4612-A97B-CB6951BD9AF7}" dt="2025-01-14T10:06:38.425" v="1022" actId="20577"/>
          <ac:spMkLst>
            <pc:docMk/>
            <pc:sldMk cId="2019892756" sldId="303"/>
            <ac:spMk id="2" creationId="{6EC3BA48-5C02-4631-8361-7A751E5433A1}"/>
          </ac:spMkLst>
        </pc:spChg>
        <pc:spChg chg="del">
          <ac:chgData name="Khadija Arfaoui" userId="1e8620ce-021c-47d5-bd60-a2a38695c730" providerId="ADAL" clId="{D0702379-4EFD-4612-A97B-CB6951BD9AF7}" dt="2025-01-14T10:06:40.498" v="1023" actId="22"/>
          <ac:spMkLst>
            <pc:docMk/>
            <pc:sldMk cId="2019892756" sldId="303"/>
            <ac:spMk id="3" creationId="{4D4DEAA7-F00F-4EAD-8DD3-38F66D8831F0}"/>
          </ac:spMkLst>
        </pc:spChg>
        <pc:spChg chg="del">
          <ac:chgData name="Khadija Arfaoui" userId="1e8620ce-021c-47d5-bd60-a2a38695c730" providerId="ADAL" clId="{D0702379-4EFD-4612-A97B-CB6951BD9AF7}" dt="2025-01-14T10:07:34.006" v="1029" actId="478"/>
          <ac:spMkLst>
            <pc:docMk/>
            <pc:sldMk cId="2019892756" sldId="303"/>
            <ac:spMk id="7" creationId="{3BA153A1-3488-43E1-B8B8-031907302FCC}"/>
          </ac:spMkLst>
        </pc:spChg>
        <pc:spChg chg="add mod">
          <ac:chgData name="Khadija Arfaoui" userId="1e8620ce-021c-47d5-bd60-a2a38695c730" providerId="ADAL" clId="{D0702379-4EFD-4612-A97B-CB6951BD9AF7}" dt="2025-01-14T10:15:37.148" v="1212" actId="27636"/>
          <ac:spMkLst>
            <pc:docMk/>
            <pc:sldMk cId="2019892756" sldId="303"/>
            <ac:spMk id="11" creationId="{BBFF0155-317C-4663-ADB3-ACF5AC412C96}"/>
          </ac:spMkLst>
        </pc:spChg>
        <pc:picChg chg="add del mod ord">
          <ac:chgData name="Khadija Arfaoui" userId="1e8620ce-021c-47d5-bd60-a2a38695c730" providerId="ADAL" clId="{D0702379-4EFD-4612-A97B-CB6951BD9AF7}" dt="2025-01-14T10:07:25.937" v="1025" actId="478"/>
          <ac:picMkLst>
            <pc:docMk/>
            <pc:sldMk cId="2019892756" sldId="303"/>
            <ac:picMk id="9" creationId="{C96323B2-91B2-4B26-B77A-DF7EF72E9820}"/>
          </ac:picMkLst>
        </pc:picChg>
        <pc:picChg chg="add del mod">
          <ac:chgData name="Khadija Arfaoui" userId="1e8620ce-021c-47d5-bd60-a2a38695c730" providerId="ADAL" clId="{D0702379-4EFD-4612-A97B-CB6951BD9AF7}" dt="2025-01-14T10:13:30.702" v="1179" actId="21"/>
          <ac:picMkLst>
            <pc:docMk/>
            <pc:sldMk cId="2019892756" sldId="303"/>
            <ac:picMk id="13" creationId="{349C1329-B31F-4C11-A9D5-7FBF79A9B4A1}"/>
          </ac:picMkLst>
        </pc:picChg>
      </pc:sldChg>
      <pc:sldChg chg="addSp delSp modSp new mod">
        <pc:chgData name="Khadija Arfaoui" userId="1e8620ce-021c-47d5-bd60-a2a38695c730" providerId="ADAL" clId="{D0702379-4EFD-4612-A97B-CB6951BD9AF7}" dt="2025-01-14T10:16:50.878" v="1218" actId="15"/>
        <pc:sldMkLst>
          <pc:docMk/>
          <pc:sldMk cId="3962217935" sldId="304"/>
        </pc:sldMkLst>
        <pc:spChg chg="mod">
          <ac:chgData name="Khadija Arfaoui" userId="1e8620ce-021c-47d5-bd60-a2a38695c730" providerId="ADAL" clId="{D0702379-4EFD-4612-A97B-CB6951BD9AF7}" dt="2025-01-14T10:13:52.328" v="1184" actId="20577"/>
          <ac:spMkLst>
            <pc:docMk/>
            <pc:sldMk cId="3962217935" sldId="304"/>
            <ac:spMk id="2" creationId="{A0C3BD98-E4BF-47E7-BC12-C41DE9D5416B}"/>
          </ac:spMkLst>
        </pc:spChg>
        <pc:spChg chg="del">
          <ac:chgData name="Khadija Arfaoui" userId="1e8620ce-021c-47d5-bd60-a2a38695c730" providerId="ADAL" clId="{D0702379-4EFD-4612-A97B-CB6951BD9AF7}" dt="2025-01-14T10:13:24.423" v="1178"/>
          <ac:spMkLst>
            <pc:docMk/>
            <pc:sldMk cId="3962217935" sldId="304"/>
            <ac:spMk id="3" creationId="{85B4430A-5489-42E0-986A-89A48AE0C510}"/>
          </ac:spMkLst>
        </pc:spChg>
        <pc:spChg chg="del">
          <ac:chgData name="Khadija Arfaoui" userId="1e8620ce-021c-47d5-bd60-a2a38695c730" providerId="ADAL" clId="{D0702379-4EFD-4612-A97B-CB6951BD9AF7}" dt="2025-01-14T10:12:31.001" v="1177" actId="478"/>
          <ac:spMkLst>
            <pc:docMk/>
            <pc:sldMk cId="3962217935" sldId="304"/>
            <ac:spMk id="7" creationId="{D7249EA6-325B-4FA8-B6A0-80C165DE20AB}"/>
          </ac:spMkLst>
        </pc:spChg>
        <pc:spChg chg="add mod">
          <ac:chgData name="Khadija Arfaoui" userId="1e8620ce-021c-47d5-bd60-a2a38695c730" providerId="ADAL" clId="{D0702379-4EFD-4612-A97B-CB6951BD9AF7}" dt="2025-01-14T10:16:50.878" v="1218" actId="15"/>
          <ac:spMkLst>
            <pc:docMk/>
            <pc:sldMk cId="3962217935" sldId="304"/>
            <ac:spMk id="8" creationId="{436C21E8-0259-47AE-BEE8-7DDB03450E19}"/>
          </ac:spMkLst>
        </pc:spChg>
        <pc:picChg chg="add mod">
          <ac:chgData name="Khadija Arfaoui" userId="1e8620ce-021c-47d5-bd60-a2a38695c730" providerId="ADAL" clId="{D0702379-4EFD-4612-A97B-CB6951BD9AF7}" dt="2025-01-14T10:13:41.634" v="1182" actId="1076"/>
          <ac:picMkLst>
            <pc:docMk/>
            <pc:sldMk cId="3962217935" sldId="304"/>
            <ac:picMk id="9" creationId="{388EED1A-E891-489E-B02C-0BB2D803731F}"/>
          </ac:picMkLst>
        </pc:picChg>
      </pc:sldChg>
      <pc:sldChg chg="modSp add mod">
        <pc:chgData name="Khadija Arfaoui" userId="1e8620ce-021c-47d5-bd60-a2a38695c730" providerId="ADAL" clId="{D0702379-4EFD-4612-A97B-CB6951BD9AF7}" dt="2025-01-14T10:20:20.124" v="1229" actId="14100"/>
        <pc:sldMkLst>
          <pc:docMk/>
          <pc:sldMk cId="439048883" sldId="305"/>
        </pc:sldMkLst>
        <pc:spChg chg="mod">
          <ac:chgData name="Khadija Arfaoui" userId="1e8620ce-021c-47d5-bd60-a2a38695c730" providerId="ADAL" clId="{D0702379-4EFD-4612-A97B-CB6951BD9AF7}" dt="2025-01-14T10:20:20.124" v="1229" actId="14100"/>
          <ac:spMkLst>
            <pc:docMk/>
            <pc:sldMk cId="439048883" sldId="30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IUT d'Annecy - Département Informatique</a:t>
            </a: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FD6EB-F2D6-4885-B23C-30C5FAD2E8D6}" type="datetimeFigureOut">
              <a:rPr lang="fr-FR" smtClean="0"/>
              <a:t>14/01/2025</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1E3F13-0EC8-44D3-9519-CD38FC43E97F}" type="slidenum">
              <a:rPr lang="fr-FR" smtClean="0"/>
              <a:t>‹N°›</a:t>
            </a:fld>
            <a:endParaRPr lang="fr-FR"/>
          </a:p>
        </p:txBody>
      </p:sp>
    </p:spTree>
    <p:extLst>
      <p:ext uri="{BB962C8B-B14F-4D97-AF65-F5344CB8AC3E}">
        <p14:creationId xmlns:p14="http://schemas.microsoft.com/office/powerpoint/2010/main" val="16753130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IUT d'Annecy - Département Informatique</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42B94-1207-42C4-BA5A-9887E7D7F601}" type="datetimeFigureOut">
              <a:rPr lang="fr-FR" smtClean="0"/>
              <a:t>14/01/2025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D5CAD-583C-4EEA-BA7D-105B3447C9D7}" type="slidenum">
              <a:rPr lang="fr-FR" smtClean="0"/>
              <a:t>‹N°›</a:t>
            </a:fld>
            <a:endParaRPr lang="fr-FR"/>
          </a:p>
        </p:txBody>
      </p:sp>
    </p:spTree>
    <p:extLst>
      <p:ext uri="{BB962C8B-B14F-4D97-AF65-F5344CB8AC3E}">
        <p14:creationId xmlns:p14="http://schemas.microsoft.com/office/powerpoint/2010/main" val="93597062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chno-science.net/definition/5349.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techno-science.net/definition/5097.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28D5CAD-583C-4EEA-BA7D-105B3447C9D7}" type="slidenum">
              <a:rPr lang="fr-FR" smtClean="0"/>
              <a:t>4</a:t>
            </a:fld>
            <a:endParaRPr lang="fr-FR"/>
          </a:p>
        </p:txBody>
      </p:sp>
      <p:sp>
        <p:nvSpPr>
          <p:cNvPr id="5" name="Espace réservé de l'en-tête 4"/>
          <p:cNvSpPr>
            <a:spLocks noGrp="1"/>
          </p:cNvSpPr>
          <p:nvPr>
            <p:ph type="hdr" sz="quarter" idx="11"/>
          </p:nvPr>
        </p:nvSpPr>
        <p:spPr/>
        <p:txBody>
          <a:bodyPr/>
          <a:lstStyle/>
          <a:p>
            <a:r>
              <a:rPr lang="fr-FR"/>
              <a:t>IUT d'Annecy - Département Informatique</a:t>
            </a:r>
          </a:p>
        </p:txBody>
      </p:sp>
    </p:spTree>
    <p:extLst>
      <p:ext uri="{BB962C8B-B14F-4D97-AF65-F5344CB8AC3E}">
        <p14:creationId xmlns:p14="http://schemas.microsoft.com/office/powerpoint/2010/main" val="3353119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En effet, en stockant nos résultats, et donc en augmentant la complexité en mémoire, on arrive à réduire radicalement la complexité en temps. Dans notre cas, l'optimisation est très intéressante car elle permet d'éviter une complexité en temps exponentielle qui rendait notre programme inutilisable, sans pour autant saturer totalement la mémoire disponible. Cependant, ce n'est pas toujours le cas et il arrive que la complexité en mémoire augmente tellement que le compromis n'est plus envisageable, mais il est possible de réduire intelligemment l'espace mémoire occupé par de nombreux algorithmes dynamiques.</a:t>
            </a:r>
          </a:p>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18</a:t>
            </a:fld>
            <a:endParaRPr lang="fr-FR"/>
          </a:p>
        </p:txBody>
      </p:sp>
    </p:spTree>
    <p:extLst>
      <p:ext uri="{BB962C8B-B14F-4D97-AF65-F5344CB8AC3E}">
        <p14:creationId xmlns:p14="http://schemas.microsoft.com/office/powerpoint/2010/main" val="2829449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a:t>
            </a:r>
            <a:r>
              <a:rPr lang="fr-FR" dirty="0" err="1"/>
              <a:t>b&amp;b</a:t>
            </a:r>
            <a:r>
              <a:rPr lang="fr-FR" dirty="0"/>
              <a:t> est l'une des méthodes les plus populaires pour résoudre l'optimisation problèmes de manière exacte. L'algorithme est basé sur une énumération implicite de toutes les solutions du problème d'optimisation considéré. L'espace de recherche est exploré en construisant dynamiquement un arbre dont le nœud racine représente le problème à résoudre et tout son espace de recherche associé. Les nœuds feuilles sont les solutions potentielles et les nœuds internes sont des sous-problèmes de l'espace total des solutions. </a:t>
            </a:r>
          </a:p>
          <a:p>
            <a:endParaRPr lang="fr-FR" dirty="0"/>
          </a:p>
          <a:p>
            <a:r>
              <a:rPr lang="fr-FR" dirty="0"/>
              <a:t>L'algorithme se déroule en plusieurs itérations au cours de laquelle la meilleure solution trouvée est progressivement améliorée. Le généré nœuds et non encore traités sont conservés dans une liste dont le contenu initial est limité uniquement à le nœud racine. Les deux opérateurs interviennent à chaque itération de l'algorithme. Les La stratégie de branchement détermine l'ordre dans lequel les branches sont explorées. De nombreuses des stratégies de ramification peuvent être appliquées telles que la profondeur d'abord, la largeur d'abord et la meilleures stratégies en premier. La stratégie d'élagage élimine les solutions partielles qui ne conduisent à des solutions optimales. Cela se fait en calculant la borne inférieure associée à une solution partielle. Si la borne inférieure d'un nœud (solution partielle) est supérieure à la meilleure solution trouvée jusqu'à présent ou une limite supérieure connue du problème, l'exploration de le nœud n'est pas nécessaire. L'algorithme se termine s'il n'y a plus de nœuds à brancher ou tous les nœuds sont éliminés. Par conséquent, les concepts les plus importants dans la conception d'un l'algorithme </a:t>
            </a:r>
            <a:r>
              <a:rPr lang="fr-FR" dirty="0" err="1"/>
              <a:t>branch</a:t>
            </a:r>
            <a:r>
              <a:rPr lang="fr-FR" dirty="0"/>
              <a:t> and </a:t>
            </a:r>
            <a:r>
              <a:rPr lang="fr-FR" dirty="0" err="1"/>
              <a:t>bound</a:t>
            </a:r>
            <a:r>
              <a:rPr lang="fr-FR" dirty="0"/>
              <a:t> est la qualité des bornes et du branchement stratégie.</a:t>
            </a:r>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19</a:t>
            </a:fld>
            <a:endParaRPr lang="fr-FR"/>
          </a:p>
        </p:txBody>
      </p:sp>
    </p:spTree>
    <p:extLst>
      <p:ext uri="{BB962C8B-B14F-4D97-AF65-F5344CB8AC3E}">
        <p14:creationId xmlns:p14="http://schemas.microsoft.com/office/powerpoint/2010/main" val="3800462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21</a:t>
            </a:fld>
            <a:endParaRPr lang="fr-FR"/>
          </a:p>
        </p:txBody>
      </p:sp>
    </p:spTree>
    <p:extLst>
      <p:ext uri="{BB962C8B-B14F-4D97-AF65-F5344CB8AC3E}">
        <p14:creationId xmlns:p14="http://schemas.microsoft.com/office/powerpoint/2010/main" val="2194691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22</a:t>
            </a:fld>
            <a:endParaRPr lang="fr-FR"/>
          </a:p>
        </p:txBody>
      </p:sp>
    </p:spTree>
    <p:extLst>
      <p:ext uri="{BB962C8B-B14F-4D97-AF65-F5344CB8AC3E}">
        <p14:creationId xmlns:p14="http://schemas.microsoft.com/office/powerpoint/2010/main" val="204000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24</a:t>
            </a:fld>
            <a:endParaRPr lang="fr-FR"/>
          </a:p>
        </p:txBody>
      </p:sp>
    </p:spTree>
    <p:extLst>
      <p:ext uri="{BB962C8B-B14F-4D97-AF65-F5344CB8AC3E}">
        <p14:creationId xmlns:p14="http://schemas.microsoft.com/office/powerpoint/2010/main" val="3664702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28D5CAD-583C-4EEA-BA7D-105B3447C9D7}" type="slidenum">
              <a:rPr lang="fr-FR" smtClean="0"/>
              <a:t>26</a:t>
            </a:fld>
            <a:endParaRPr lang="fr-FR"/>
          </a:p>
        </p:txBody>
      </p:sp>
      <p:sp>
        <p:nvSpPr>
          <p:cNvPr id="5" name="Espace réservé de l'en-tête 4"/>
          <p:cNvSpPr>
            <a:spLocks noGrp="1"/>
          </p:cNvSpPr>
          <p:nvPr>
            <p:ph type="hdr" sz="quarter" idx="11"/>
          </p:nvPr>
        </p:nvSpPr>
        <p:spPr/>
        <p:txBody>
          <a:bodyPr/>
          <a:lstStyle/>
          <a:p>
            <a:r>
              <a:rPr lang="fr-FR"/>
              <a:t>IUT d'Annecy - Département Informatique</a:t>
            </a:r>
          </a:p>
        </p:txBody>
      </p:sp>
    </p:spTree>
    <p:extLst>
      <p:ext uri="{BB962C8B-B14F-4D97-AF65-F5344CB8AC3E}">
        <p14:creationId xmlns:p14="http://schemas.microsoft.com/office/powerpoint/2010/main" val="4077838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32</a:t>
            </a:fld>
            <a:endParaRPr lang="fr-FR"/>
          </a:p>
        </p:txBody>
      </p:sp>
    </p:spTree>
    <p:extLst>
      <p:ext uri="{BB962C8B-B14F-4D97-AF65-F5344CB8AC3E}">
        <p14:creationId xmlns:p14="http://schemas.microsoft.com/office/powerpoint/2010/main" val="1321740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33</a:t>
            </a:fld>
            <a:endParaRPr lang="fr-FR"/>
          </a:p>
        </p:txBody>
      </p:sp>
    </p:spTree>
    <p:extLst>
      <p:ext uri="{BB962C8B-B14F-4D97-AF65-F5344CB8AC3E}">
        <p14:creationId xmlns:p14="http://schemas.microsoft.com/office/powerpoint/2010/main" val="2512679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a:ln>
                  <a:noFill/>
                </a:ln>
                <a:solidFill>
                  <a:schemeClr val="tx1"/>
                </a:solidFill>
                <a:effectLst/>
                <a:latin typeface="Arial" panose="020B0604020202020204" pitchFamily="34" charset="0"/>
              </a:rPr>
              <a:t>Méthode de la recherche de direction de Newton : Cette méthode utilise la dérivée seconde de la fonction pour améliorer la précision de la recherche de direction par rapport à la méthode de descente de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a:ln>
                  <a:noFill/>
                </a:ln>
                <a:solidFill>
                  <a:schemeClr val="tx1"/>
                </a:solidFill>
                <a:effectLst/>
                <a:latin typeface="Arial" panose="020B0604020202020204" pitchFamily="34" charset="0"/>
              </a:rPr>
              <a:t>Méthode de la recherche de direction de conjugué : Cette méthode utilise des directions de recherche conjuguées pour améliorer la rapidité de convergence par rapport à la méthode de descente de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a:ln>
                  <a:noFill/>
                </a:ln>
                <a:solidFill>
                  <a:schemeClr val="tx1"/>
                </a:solidFill>
                <a:effectLst/>
                <a:latin typeface="Arial" panose="020B0604020202020204" pitchFamily="34" charset="0"/>
              </a:rPr>
              <a:t>Méthode de recherche de direction de Quasi-Newton : Cette méthode utilise une approximation de la dérivée seconde pour améliorer les performances de la méthode de Newton tout en réduisant le coût de calcul.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a:ln>
                  <a:noFill/>
                </a:ln>
                <a:solidFill>
                  <a:schemeClr val="tx1"/>
                </a:solidFill>
                <a:effectLst/>
                <a:latin typeface="Arial" panose="020B0604020202020204" pitchFamily="34" charset="0"/>
              </a:rPr>
              <a:t>Méthode de recherche de direction de Powell : Cette méthode utilise une combinaison de direction de recherche pour améliorer la rapidité de convergence par rapport à la méthode de descente de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a:ln>
                  <a:noFill/>
                </a:ln>
                <a:solidFill>
                  <a:schemeClr val="tx1"/>
                </a:solidFill>
                <a:effectLst/>
                <a:latin typeface="Arial" panose="020B0604020202020204" pitchFamily="34" charset="0"/>
              </a:rPr>
              <a:t>Méthode de recherche de direction de </a:t>
            </a:r>
            <a:r>
              <a:rPr kumimoji="0" lang="fr-FR" altLang="fr-FR" sz="1200" b="0" i="0" u="none" strike="noStrike" cap="none" normalizeH="0" baseline="0" dirty="0" err="1">
                <a:ln>
                  <a:noFill/>
                </a:ln>
                <a:solidFill>
                  <a:schemeClr val="tx1"/>
                </a:solidFill>
                <a:effectLst/>
                <a:latin typeface="Arial" panose="020B0604020202020204" pitchFamily="34" charset="0"/>
              </a:rPr>
              <a:t>Levenberg-Marquardt</a:t>
            </a:r>
            <a:r>
              <a:rPr kumimoji="0" lang="fr-FR" altLang="fr-FR" sz="1200" b="0" i="0" u="none" strike="noStrike" cap="none" normalizeH="0" baseline="0" dirty="0">
                <a:ln>
                  <a:noFill/>
                </a:ln>
                <a:solidFill>
                  <a:schemeClr val="tx1"/>
                </a:solidFill>
                <a:effectLst/>
                <a:latin typeface="Arial" panose="020B0604020202020204" pitchFamily="34" charset="0"/>
              </a:rPr>
              <a:t> : Cette méthode utilise une combinaison de la méthode de Newton et de la méthode de gradient pour améliorer les performances de la méthode de Newton pour les fonctions mal conditionnées.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a:ln>
                  <a:noFill/>
                </a:ln>
                <a:solidFill>
                  <a:schemeClr val="tx1"/>
                </a:solidFill>
                <a:effectLst/>
                <a:latin typeface="Arial" panose="020B0604020202020204" pitchFamily="34" charset="0"/>
              </a:rPr>
              <a:t>Méthode de recherche de direction de </a:t>
            </a:r>
            <a:r>
              <a:rPr kumimoji="0" lang="fr-FR" altLang="fr-FR" sz="1200" b="0" i="0" u="none" strike="noStrike" cap="none" normalizeH="0" baseline="0" dirty="0" err="1">
                <a:ln>
                  <a:noFill/>
                </a:ln>
                <a:solidFill>
                  <a:schemeClr val="tx1"/>
                </a:solidFill>
                <a:effectLst/>
                <a:latin typeface="Arial" panose="020B0604020202020204" pitchFamily="34" charset="0"/>
              </a:rPr>
              <a:t>Nelder</a:t>
            </a:r>
            <a:r>
              <a:rPr kumimoji="0" lang="fr-FR" altLang="fr-FR" sz="1200" b="0" i="0" u="none" strike="noStrike" cap="none" normalizeH="0" baseline="0" dirty="0">
                <a:ln>
                  <a:noFill/>
                </a:ln>
                <a:solidFill>
                  <a:schemeClr val="tx1"/>
                </a:solidFill>
                <a:effectLst/>
                <a:latin typeface="Arial" panose="020B0604020202020204" pitchFamily="34" charset="0"/>
              </a:rPr>
              <a:t>-Mead : Cette méthode utilise une méthode d'évaluation de la fonction basée sur des triangles pour améliorer les performances de la méthode de descente de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a:ln>
                  <a:noFill/>
                </a:ln>
                <a:solidFill>
                  <a:schemeClr val="tx1"/>
                </a:solidFill>
                <a:effectLst/>
                <a:latin typeface="Arial" panose="020B0604020202020204" pitchFamily="34" charset="0"/>
              </a:rPr>
              <a:t>Méthode de recherche de direction de Hooke-</a:t>
            </a:r>
            <a:r>
              <a:rPr kumimoji="0" lang="fr-FR" altLang="fr-FR" sz="1200" b="0" i="0" u="none" strike="noStrike" cap="none" normalizeH="0" baseline="0" dirty="0" err="1">
                <a:ln>
                  <a:noFill/>
                </a:ln>
                <a:solidFill>
                  <a:schemeClr val="tx1"/>
                </a:solidFill>
                <a:effectLst/>
                <a:latin typeface="Arial" panose="020B0604020202020204" pitchFamily="34" charset="0"/>
              </a:rPr>
              <a:t>Jeeves</a:t>
            </a:r>
            <a:r>
              <a:rPr kumimoji="0" lang="fr-FR" altLang="fr-FR" sz="1200" b="0" i="0" u="none" strike="noStrike" cap="none" normalizeH="0" baseline="0" dirty="0">
                <a:ln>
                  <a:noFill/>
                </a:ln>
                <a:solidFill>
                  <a:schemeClr val="tx1"/>
                </a:solidFill>
                <a:effectLst/>
                <a:latin typeface="Arial" panose="020B0604020202020204" pitchFamily="34" charset="0"/>
              </a:rPr>
              <a:t> : Cette méthode utilise une technique de recherche de direction pour améliorer les performances de la méthode de descente de gradient pour les fonctions à plusieurs dimensions.</a:t>
            </a:r>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34</a:t>
            </a:fld>
            <a:endParaRPr lang="fr-FR"/>
          </a:p>
        </p:txBody>
      </p:sp>
    </p:spTree>
    <p:extLst>
      <p:ext uri="{BB962C8B-B14F-4D97-AF65-F5344CB8AC3E}">
        <p14:creationId xmlns:p14="http://schemas.microsoft.com/office/powerpoint/2010/main" val="758566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recherche par essaim de mouches (FSO, pour </a:t>
            </a:r>
            <a:r>
              <a:rPr lang="fr-FR" dirty="0" err="1"/>
              <a:t>Firefly</a:t>
            </a:r>
            <a:r>
              <a:rPr lang="fr-FR" dirty="0"/>
              <a:t> </a:t>
            </a:r>
            <a:r>
              <a:rPr lang="fr-FR" dirty="0" err="1"/>
              <a:t>Algorithm</a:t>
            </a:r>
            <a:r>
              <a:rPr lang="fr-FR" dirty="0"/>
              <a:t>) qui utilise une méthode d'inspiration naturelle pour résoudre des problèmes d'optimisation. Il simule le comportement des lucioles pour trouver une solution optimale en utilisant des mécanismes de attraction/répulsion et de synchronisation de lumière.</a:t>
            </a:r>
          </a:p>
          <a:p>
            <a:r>
              <a:rPr lang="fr-FR" dirty="0"/>
              <a:t>L'algorithme de recherche de banc de poissons (FSA, pour Fish </a:t>
            </a:r>
            <a:r>
              <a:rPr lang="fr-FR" dirty="0" err="1"/>
              <a:t>School</a:t>
            </a:r>
            <a:r>
              <a:rPr lang="fr-FR" dirty="0"/>
              <a:t> </a:t>
            </a:r>
            <a:r>
              <a:rPr lang="fr-FR" dirty="0" err="1"/>
              <a:t>Algorithm</a:t>
            </a:r>
            <a:r>
              <a:rPr lang="fr-FR" dirty="0"/>
              <a:t>) qui utilise une méthode d'inspiration biologique pour résoudre des problèmes d'optimisation. Il simule le comportement des poissons pour trouver une solution optimale en utilisant des mécanismes de suivi de leader et d'alignement de direction.</a:t>
            </a:r>
          </a:p>
          <a:p>
            <a:r>
              <a:rPr lang="fr-FR" dirty="0"/>
              <a:t>L'algorithme de recherche de </a:t>
            </a:r>
            <a:r>
              <a:rPr lang="fr-FR" dirty="0" err="1"/>
              <a:t>flocks</a:t>
            </a:r>
            <a:r>
              <a:rPr lang="fr-FR" dirty="0"/>
              <a:t> de oiseaux (BOA, pour </a:t>
            </a:r>
            <a:r>
              <a:rPr lang="fr-FR" dirty="0" err="1"/>
              <a:t>Birds</a:t>
            </a:r>
            <a:r>
              <a:rPr lang="fr-FR" dirty="0"/>
              <a:t> of a Feather </a:t>
            </a:r>
            <a:r>
              <a:rPr lang="fr-FR" dirty="0" err="1"/>
              <a:t>Algorithm</a:t>
            </a:r>
            <a:r>
              <a:rPr lang="fr-FR" dirty="0"/>
              <a:t>) qui utilise une méthode d'inspiration biologique pour résoudre des problèmes d'optimisation. Il simule le comportement des oiseaux pour trouver une solution optimale en utilisant des mécanismes de suivi de leader et de synchronisation de mouvement.</a:t>
            </a:r>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38</a:t>
            </a:fld>
            <a:endParaRPr lang="fr-FR"/>
          </a:p>
        </p:txBody>
      </p:sp>
    </p:spTree>
    <p:extLst>
      <p:ext uri="{BB962C8B-B14F-4D97-AF65-F5344CB8AC3E}">
        <p14:creationId xmlns:p14="http://schemas.microsoft.com/office/powerpoint/2010/main" val="241611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5</a:t>
            </a:fld>
            <a:endParaRPr lang="fr-FR"/>
          </a:p>
        </p:txBody>
      </p:sp>
    </p:spTree>
    <p:extLst>
      <p:ext uri="{BB962C8B-B14F-4D97-AF65-F5344CB8AC3E}">
        <p14:creationId xmlns:p14="http://schemas.microsoft.com/office/powerpoint/2010/main" val="15889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40</a:t>
            </a:fld>
            <a:endParaRPr lang="fr-FR"/>
          </a:p>
        </p:txBody>
      </p:sp>
    </p:spTree>
    <p:extLst>
      <p:ext uri="{BB962C8B-B14F-4D97-AF65-F5344CB8AC3E}">
        <p14:creationId xmlns:p14="http://schemas.microsoft.com/office/powerpoint/2010/main" val="15335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6</a:t>
            </a:fld>
            <a:endParaRPr lang="fr-FR"/>
          </a:p>
        </p:txBody>
      </p:sp>
    </p:spTree>
    <p:extLst>
      <p:ext uri="{BB962C8B-B14F-4D97-AF65-F5344CB8AC3E}">
        <p14:creationId xmlns:p14="http://schemas.microsoft.com/office/powerpoint/2010/main" val="252498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Optimisation linéaire: Il s'agit de trouver les valeurs optimales d'une fonction linéaire sous des contraintes linéaires. Par exemple, un planificateur de production pourrait utiliser l'optimisation linéaire pour déterminer les quantités optimales de matières premières à acheter tout en respectant un budget donné.</a:t>
            </a:r>
          </a:p>
          <a:p>
            <a:r>
              <a:rPr lang="fr-FR" dirty="0"/>
              <a:t>Optimisation non linéaire: Il s'agit de trouver les valeurs optimales d'une fonction qui n'est pas linéaire sous des contraintes éventuellement non linéaires. Par exemple, un ingénieur mécanique pourrait utiliser l'optimisation non linéaire pour concevoir une structure en utilisant des matériaux qui ont des propriétés non linéaires.</a:t>
            </a:r>
          </a:p>
          <a:p>
            <a:r>
              <a:rPr lang="fr-FR" dirty="0"/>
              <a:t>Optimisation combinatoire: Il s'agit de trouver la meilleure combinaison de choix d'un ensemble fini de solutions. Par exemple, un voyageur d'affaires pourrait utiliser l'optimisation combinatoire pour planifier un itinéraire qui minimise le temps de trajet tout en maximisant les rencontres d'affaires.</a:t>
            </a:r>
          </a:p>
          <a:p>
            <a:r>
              <a:rPr lang="fr-FR" dirty="0"/>
              <a:t>Optimisation par les contraintes: Il s'agit de trouver les meilleures valeurs pour une fonction en respectant certaines contraintes. Par exemple, un architecte pourrait utiliser l'optimisation par les contraintes pour concevoir un bâtiment qui respecte les normes de sécurité tout en minimisant les coûts de construction.</a:t>
            </a:r>
          </a:p>
          <a:p>
            <a:r>
              <a:rPr lang="fr-FR" dirty="0"/>
              <a:t>Optimisation stochastique: Il s'agit de trouver la meilleure solution pour un problème où les variables sont incertaines ou aléatoires. Par exemple, un gestionnaire de portefeuille pourrait utiliser l'optimisation stochastique pour déterminer la meilleure allocation d'actifs en tenant compte de l'incertitude des rendements futurs.</a:t>
            </a:r>
          </a:p>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8</a:t>
            </a:fld>
            <a:endParaRPr lang="fr-FR"/>
          </a:p>
        </p:txBody>
      </p:sp>
    </p:spTree>
    <p:extLst>
      <p:ext uri="{BB962C8B-B14F-4D97-AF65-F5344CB8AC3E}">
        <p14:creationId xmlns:p14="http://schemas.microsoft.com/office/powerpoint/2010/main" val="415195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1" u="none" strike="noStrike" kern="1200" baseline="0" dirty="0">
                <a:solidFill>
                  <a:schemeClr val="tx1"/>
                </a:solidFill>
                <a:latin typeface="+mn-lt"/>
                <a:ea typeface="+mn-ea"/>
                <a:cs typeface="+mn-cs"/>
              </a:rPr>
              <a:t>Les méthodes exactes </a:t>
            </a:r>
            <a:r>
              <a:rPr lang="fr-FR" sz="1200" b="0" i="0" u="none" strike="noStrike" kern="1200" baseline="0" dirty="0">
                <a:solidFill>
                  <a:schemeClr val="tx1"/>
                </a:solidFill>
                <a:latin typeface="+mn-lt"/>
                <a:ea typeface="+mn-ea"/>
                <a:cs typeface="+mn-cs"/>
              </a:rPr>
              <a:t>assurent de trouver l’optimum global, mais elles restent efficaces uniquement lorsque l’ensemble des variables est très petit et elles deviennent très coûteuses</a:t>
            </a:r>
          </a:p>
          <a:p>
            <a:r>
              <a:rPr lang="fr-FR" sz="1200" b="0" i="0" u="none" strike="noStrike" kern="1200" baseline="0" dirty="0">
                <a:solidFill>
                  <a:schemeClr val="tx1"/>
                </a:solidFill>
                <a:latin typeface="+mn-lt"/>
                <a:ea typeface="+mn-ea"/>
                <a:cs typeface="+mn-cs"/>
              </a:rPr>
              <a:t>en temps de calcul dans le cas des problèmes NP-complets ou ayant plusieurs critères, tel que le problème d’ordonnancement des workflows dans le Cloud. Parmi ces méthodes,</a:t>
            </a:r>
          </a:p>
          <a:p>
            <a:r>
              <a:rPr lang="fr-FR" sz="1200" b="0" i="0" u="none" strike="noStrike" kern="1200" baseline="0" dirty="0">
                <a:solidFill>
                  <a:schemeClr val="tx1"/>
                </a:solidFill>
                <a:latin typeface="+mn-lt"/>
                <a:ea typeface="+mn-ea"/>
                <a:cs typeface="+mn-cs"/>
              </a:rPr>
              <a:t>on peut citer : le Branch &amp; </a:t>
            </a:r>
            <a:r>
              <a:rPr lang="fr-FR" sz="1200" b="0" i="0" u="none" strike="noStrike" kern="1200" baseline="0" dirty="0" err="1">
                <a:solidFill>
                  <a:schemeClr val="tx1"/>
                </a:solidFill>
                <a:latin typeface="+mn-lt"/>
                <a:ea typeface="+mn-ea"/>
                <a:cs typeface="+mn-cs"/>
              </a:rPr>
              <a:t>Bound</a:t>
            </a:r>
            <a:r>
              <a:rPr lang="fr-FR" sz="1200" b="0" i="0" u="none" strike="noStrike" kern="1200" baseline="0" dirty="0">
                <a:solidFill>
                  <a:schemeClr val="tx1"/>
                </a:solidFill>
                <a:latin typeface="+mn-lt"/>
                <a:ea typeface="+mn-ea"/>
                <a:cs typeface="+mn-cs"/>
              </a:rPr>
              <a:t> [81], l’algorithme A* [104] et la programmation dynamique [37].</a:t>
            </a:r>
            <a:endParaRPr lang="fr-FR" dirty="0"/>
          </a:p>
          <a:p>
            <a:r>
              <a:rPr lang="fr-FR" sz="1200" b="0" i="1" u="none" strike="noStrike" kern="1200" baseline="0" dirty="0">
                <a:solidFill>
                  <a:schemeClr val="tx1"/>
                </a:solidFill>
                <a:latin typeface="+mn-lt"/>
                <a:ea typeface="+mn-ea"/>
                <a:cs typeface="+mn-cs"/>
              </a:rPr>
              <a:t>Les méthodes approchées </a:t>
            </a:r>
            <a:r>
              <a:rPr lang="fr-FR" sz="1200" b="0" i="0" u="none" strike="noStrike" kern="1200" baseline="0" dirty="0">
                <a:solidFill>
                  <a:schemeClr val="tx1"/>
                </a:solidFill>
                <a:latin typeface="+mn-lt"/>
                <a:ea typeface="+mn-ea"/>
                <a:cs typeface="+mn-cs"/>
              </a:rPr>
              <a:t>de résolution, au contraire, produisent des solutions de bonne qualité en un temps raisonnable. Elles sont pratiques pour résoudre des instances de</a:t>
            </a:r>
          </a:p>
          <a:p>
            <a:r>
              <a:rPr lang="fr-FR" sz="1200" b="0" i="0" u="none" strike="noStrike" kern="1200" baseline="0" dirty="0">
                <a:solidFill>
                  <a:schemeClr val="tx1"/>
                </a:solidFill>
                <a:latin typeface="+mn-lt"/>
                <a:ea typeface="+mn-ea"/>
                <a:cs typeface="+mn-cs"/>
              </a:rPr>
              <a:t>problèmes de grandes tailles, mais elles ne garantissent pas de trouver l’optimum global.</a:t>
            </a:r>
            <a:endParaRPr lang="fr-FR" dirty="0"/>
          </a:p>
          <a:p>
            <a:r>
              <a:rPr lang="fr-FR" sz="1200" b="0" i="1" u="none" strike="noStrike" kern="1200" baseline="0" dirty="0">
                <a:solidFill>
                  <a:schemeClr val="tx1"/>
                </a:solidFill>
                <a:latin typeface="+mn-lt"/>
                <a:ea typeface="+mn-ea"/>
                <a:cs typeface="+mn-cs"/>
              </a:rPr>
              <a:t>Les heuristiques </a:t>
            </a:r>
            <a:r>
              <a:rPr lang="fr-FR" sz="1200" b="0" i="0" u="none" strike="noStrike" kern="1200" baseline="0" dirty="0">
                <a:solidFill>
                  <a:schemeClr val="tx1"/>
                </a:solidFill>
                <a:latin typeface="+mn-lt"/>
                <a:ea typeface="+mn-ea"/>
                <a:cs typeface="+mn-cs"/>
              </a:rPr>
              <a:t>sont divisées, quant à elles, en deux groupes : les </a:t>
            </a:r>
            <a:r>
              <a:rPr lang="fr-FR" sz="1200" b="0" i="1" u="none" strike="noStrike" kern="1200" baseline="0" dirty="0">
                <a:solidFill>
                  <a:schemeClr val="tx1"/>
                </a:solidFill>
                <a:latin typeface="+mn-lt"/>
                <a:ea typeface="+mn-ea"/>
                <a:cs typeface="+mn-cs"/>
              </a:rPr>
              <a:t>heuristiques </a:t>
            </a:r>
            <a:r>
              <a:rPr lang="fr-FR" sz="1200" b="0" i="0" u="none" strike="noStrike" kern="1200" baseline="0" dirty="0">
                <a:solidFill>
                  <a:schemeClr val="tx1"/>
                </a:solidFill>
                <a:latin typeface="+mn-lt"/>
                <a:ea typeface="+mn-ea"/>
                <a:cs typeface="+mn-cs"/>
              </a:rPr>
              <a:t>dédiées à un problème donné et les </a:t>
            </a:r>
            <a:r>
              <a:rPr lang="fr-FR" sz="1200" b="0" i="1" u="none" strike="noStrike" kern="1200" baseline="0" dirty="0" err="1">
                <a:solidFill>
                  <a:schemeClr val="tx1"/>
                </a:solidFill>
                <a:latin typeface="+mn-lt"/>
                <a:ea typeface="+mn-ea"/>
                <a:cs typeface="+mn-cs"/>
              </a:rPr>
              <a:t>métaheuristiques</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qui sont des méthodes génériques non dédiées à un problème spécifique.</a:t>
            </a:r>
            <a:endParaRPr lang="fr-FR" dirty="0"/>
          </a:p>
          <a:p>
            <a:r>
              <a:rPr lang="fr-FR" sz="1200" b="0" i="0" u="none" strike="noStrike" kern="1200" baseline="0" dirty="0">
                <a:solidFill>
                  <a:schemeClr val="tx1"/>
                </a:solidFill>
                <a:latin typeface="+mn-lt"/>
                <a:ea typeface="+mn-ea"/>
                <a:cs typeface="+mn-cs"/>
              </a:rPr>
              <a:t>les méta-heuristiques à base de solution unique et celles à base de population de solutions [106]. Les méthodes de la première famille consistent à manipuler</a:t>
            </a:r>
          </a:p>
          <a:p>
            <a:r>
              <a:rPr lang="fr-FR" sz="1200" b="0" i="0" u="none" strike="noStrike" kern="1200" baseline="0" dirty="0">
                <a:solidFill>
                  <a:schemeClr val="tx1"/>
                </a:solidFill>
                <a:latin typeface="+mn-lt"/>
                <a:ea typeface="+mn-ea"/>
                <a:cs typeface="+mn-cs"/>
              </a:rPr>
              <a:t>et améliorer une seule solution, tant que cela est possible. Par contre, dans les </a:t>
            </a:r>
            <a:r>
              <a:rPr lang="fr-FR" sz="1200" b="0" i="0" u="none" strike="noStrike" kern="1200" baseline="0" dirty="0" err="1">
                <a:solidFill>
                  <a:schemeClr val="tx1"/>
                </a:solidFill>
                <a:latin typeface="+mn-lt"/>
                <a:ea typeface="+mn-ea"/>
                <a:cs typeface="+mn-cs"/>
              </a:rPr>
              <a:t>métaheuristiques</a:t>
            </a:r>
            <a:r>
              <a:rPr lang="fr-FR" sz="1200" b="0" i="0" u="none" strike="noStrike" kern="1200" baseline="0" dirty="0">
                <a:solidFill>
                  <a:schemeClr val="tx1"/>
                </a:solidFill>
                <a:latin typeface="+mn-lt"/>
                <a:ea typeface="+mn-ea"/>
                <a:cs typeface="+mn-cs"/>
              </a:rPr>
              <a:t> à base de population, un ensemble de solutions, nommé population, évolue en parallèle.</a:t>
            </a:r>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9</a:t>
            </a:fld>
            <a:endParaRPr lang="fr-FR"/>
          </a:p>
        </p:txBody>
      </p:sp>
    </p:spTree>
    <p:extLst>
      <p:ext uri="{BB962C8B-B14F-4D97-AF65-F5344CB8AC3E}">
        <p14:creationId xmlns:p14="http://schemas.microsoft.com/office/powerpoint/2010/main" val="3698598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28D5CAD-583C-4EEA-BA7D-105B3447C9D7}" type="slidenum">
              <a:rPr lang="fr-FR" smtClean="0"/>
              <a:t>10</a:t>
            </a:fld>
            <a:endParaRPr lang="fr-FR"/>
          </a:p>
        </p:txBody>
      </p:sp>
      <p:sp>
        <p:nvSpPr>
          <p:cNvPr id="5" name="Espace réservé de l'en-tête 4"/>
          <p:cNvSpPr>
            <a:spLocks noGrp="1"/>
          </p:cNvSpPr>
          <p:nvPr>
            <p:ph type="hdr" sz="quarter" idx="11"/>
          </p:nvPr>
        </p:nvSpPr>
        <p:spPr/>
        <p:txBody>
          <a:bodyPr/>
          <a:lstStyle/>
          <a:p>
            <a:r>
              <a:rPr lang="fr-FR"/>
              <a:t>IUT d'Annecy - Département Informatique</a:t>
            </a:r>
          </a:p>
        </p:txBody>
      </p:sp>
    </p:spTree>
    <p:extLst>
      <p:ext uri="{BB962C8B-B14F-4D97-AF65-F5344CB8AC3E}">
        <p14:creationId xmlns:p14="http://schemas.microsoft.com/office/powerpoint/2010/main" val="3270271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11</a:t>
            </a:fld>
            <a:endParaRPr lang="fr-FR"/>
          </a:p>
        </p:txBody>
      </p:sp>
    </p:spTree>
    <p:extLst>
      <p:ext uri="{BB962C8B-B14F-4D97-AF65-F5344CB8AC3E}">
        <p14:creationId xmlns:p14="http://schemas.microsoft.com/office/powerpoint/2010/main" val="3332969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16</a:t>
            </a:fld>
            <a:endParaRPr lang="fr-FR"/>
          </a:p>
        </p:txBody>
      </p:sp>
    </p:spTree>
    <p:extLst>
      <p:ext uri="{BB962C8B-B14F-4D97-AF65-F5344CB8AC3E}">
        <p14:creationId xmlns:p14="http://schemas.microsoft.com/office/powerpoint/2010/main" val="375673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 Un simplexe tire son nom du fait qu'il soit l'</a:t>
            </a:r>
            <a:r>
              <a:rPr lang="fr-FR" dirty="0">
                <a:hlinkClick r:id="rId3"/>
              </a:rPr>
              <a:t>objet</a:t>
            </a:r>
            <a:r>
              <a:rPr lang="fr-FR" dirty="0"/>
              <a:t> géométrique clos le plus "simple" qui a </a:t>
            </a:r>
            <a:r>
              <a:rPr lang="fr-FR" i="1" dirty="0"/>
              <a:t>n</a:t>
            </a:r>
            <a:r>
              <a:rPr lang="fr-FR" dirty="0"/>
              <a:t> dimensions, par exemple sur une droite (1 dimension) l'objet le plus simple à 1 </a:t>
            </a:r>
            <a:r>
              <a:rPr lang="fr-FR" dirty="0">
                <a:hlinkClick r:id="rId4"/>
              </a:rPr>
              <a:t>dimension</a:t>
            </a:r>
            <a:r>
              <a:rPr lang="fr-FR" dirty="0"/>
              <a:t> est le </a:t>
            </a:r>
            <a:r>
              <a:rPr lang="fr-FR" b="1" dirty="0"/>
              <a:t>segment</a:t>
            </a:r>
            <a:r>
              <a:rPr lang="fr-FR" dirty="0"/>
              <a:t>, alors que dans le plan (2 dimensions) l'objet le plus simple à 2 dimensions est le </a:t>
            </a:r>
            <a:r>
              <a:rPr lang="fr-FR" b="1" dirty="0"/>
              <a:t>triangle</a:t>
            </a:r>
            <a:r>
              <a:rPr lang="fr-FR" dirty="0"/>
              <a:t>, et dans l'espace (3 dimensions) l'objet le plus simple à 3 dimensions est le </a:t>
            </a:r>
            <a:r>
              <a:rPr lang="fr-FR" b="1" dirty="0"/>
              <a:t>tétraèdre</a:t>
            </a:r>
            <a:endParaRPr lang="fr-FR" dirty="0"/>
          </a:p>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17</a:t>
            </a:fld>
            <a:endParaRPr lang="fr-FR"/>
          </a:p>
        </p:txBody>
      </p:sp>
    </p:spTree>
    <p:extLst>
      <p:ext uri="{BB962C8B-B14F-4D97-AF65-F5344CB8AC3E}">
        <p14:creationId xmlns:p14="http://schemas.microsoft.com/office/powerpoint/2010/main" val="393858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65D7B5F-7A94-41F8-84A7-C95C4329AD36}" type="datetime1">
              <a:rPr lang="fr-FR" smtClean="0"/>
              <a:t>14/01/2025</a:t>
            </a:fld>
            <a:endParaRPr lang="fr-FR"/>
          </a:p>
        </p:txBody>
      </p:sp>
      <p:sp>
        <p:nvSpPr>
          <p:cNvPr id="5" name="Footer Placeholder 4"/>
          <p:cNvSpPr>
            <a:spLocks noGrp="1"/>
          </p:cNvSpPr>
          <p:nvPr>
            <p:ph type="ftr" sz="quarter" idx="11"/>
          </p:nvPr>
        </p:nvSpPr>
        <p:spPr/>
        <p:txBody>
          <a:bodyPr/>
          <a:lstStyle/>
          <a:p>
            <a:r>
              <a:rPr lang="fr-FR"/>
              <a:t>Khadija ARFAOUI</a:t>
            </a:r>
          </a:p>
        </p:txBody>
      </p:sp>
      <p:sp>
        <p:nvSpPr>
          <p:cNvPr id="6" name="Slide Number Placeholder 5"/>
          <p:cNvSpPr>
            <a:spLocks noGrp="1"/>
          </p:cNvSpPr>
          <p:nvPr>
            <p:ph type="sldNum" sz="quarter" idx="12"/>
          </p:nvPr>
        </p:nvSpPr>
        <p:spPr/>
        <p:txBody>
          <a:bodyPr/>
          <a:lstStyle/>
          <a:p>
            <a:fld id="{7FE333A7-FB75-40F1-9724-F423BB264AF4}"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97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E9FB5DD-7DC3-413A-87BB-9667282534B6}" type="datetime1">
              <a:rPr lang="fr-FR" smtClean="0"/>
              <a:t>14/01/2025</a:t>
            </a:fld>
            <a:endParaRPr lang="fr-FR"/>
          </a:p>
        </p:txBody>
      </p:sp>
      <p:sp>
        <p:nvSpPr>
          <p:cNvPr id="5" name="Footer Placeholder 4"/>
          <p:cNvSpPr>
            <a:spLocks noGrp="1"/>
          </p:cNvSpPr>
          <p:nvPr>
            <p:ph type="ftr" sz="quarter" idx="11"/>
          </p:nvPr>
        </p:nvSpPr>
        <p:spPr/>
        <p:txBody>
          <a:bodyPr/>
          <a:lstStyle/>
          <a:p>
            <a:r>
              <a:rPr lang="fr-FR"/>
              <a:t>Khadija ARFAOUI</a:t>
            </a:r>
          </a:p>
        </p:txBody>
      </p:sp>
      <p:sp>
        <p:nvSpPr>
          <p:cNvPr id="6" name="Slide Number Placeholder 5"/>
          <p:cNvSpPr>
            <a:spLocks noGrp="1"/>
          </p:cNvSpPr>
          <p:nvPr>
            <p:ph type="sldNum" sz="quarter" idx="12"/>
          </p:nvPr>
        </p:nvSpPr>
        <p:spPr/>
        <p:txBody>
          <a:bodyPr/>
          <a:lstStyle/>
          <a:p>
            <a:fld id="{7FE333A7-FB75-40F1-9724-F423BB264AF4}" type="slidenum">
              <a:rPr lang="fr-FR" smtClean="0"/>
              <a:t>‹N°›</a:t>
            </a:fld>
            <a:endParaRPr lang="fr-FR"/>
          </a:p>
        </p:txBody>
      </p:sp>
    </p:spTree>
    <p:extLst>
      <p:ext uri="{BB962C8B-B14F-4D97-AF65-F5344CB8AC3E}">
        <p14:creationId xmlns:p14="http://schemas.microsoft.com/office/powerpoint/2010/main" val="210578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D2D28B5-CE8C-4E77-8C3E-E97830B94586}" type="datetime1">
              <a:rPr lang="fr-FR" smtClean="0"/>
              <a:t>14/01/2025</a:t>
            </a:fld>
            <a:endParaRPr lang="fr-FR"/>
          </a:p>
        </p:txBody>
      </p:sp>
      <p:sp>
        <p:nvSpPr>
          <p:cNvPr id="5" name="Footer Placeholder 4"/>
          <p:cNvSpPr>
            <a:spLocks noGrp="1"/>
          </p:cNvSpPr>
          <p:nvPr>
            <p:ph type="ftr" sz="quarter" idx="11"/>
          </p:nvPr>
        </p:nvSpPr>
        <p:spPr/>
        <p:txBody>
          <a:bodyPr/>
          <a:lstStyle/>
          <a:p>
            <a:r>
              <a:rPr lang="fr-FR"/>
              <a:t>Khadija ARFAOUI</a:t>
            </a:r>
          </a:p>
        </p:txBody>
      </p:sp>
      <p:sp>
        <p:nvSpPr>
          <p:cNvPr id="6" name="Slide Number Placeholder 5"/>
          <p:cNvSpPr>
            <a:spLocks noGrp="1"/>
          </p:cNvSpPr>
          <p:nvPr>
            <p:ph type="sldNum" sz="quarter" idx="12"/>
          </p:nvPr>
        </p:nvSpPr>
        <p:spPr/>
        <p:txBody>
          <a:bodyPr/>
          <a:lstStyle/>
          <a:p>
            <a:fld id="{7FE333A7-FB75-40F1-9724-F423BB264AF4}" type="slidenum">
              <a:rPr lang="fr-FR" smtClean="0"/>
              <a:t>‹N°›</a:t>
            </a:fld>
            <a:endParaRPr lang="fr-FR"/>
          </a:p>
        </p:txBody>
      </p:sp>
    </p:spTree>
    <p:extLst>
      <p:ext uri="{BB962C8B-B14F-4D97-AF65-F5344CB8AC3E}">
        <p14:creationId xmlns:p14="http://schemas.microsoft.com/office/powerpoint/2010/main" val="1890151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67" b="1" i="0">
                <a:solidFill>
                  <a:srgbClr val="66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67" b="0" i="0">
                <a:solidFill>
                  <a:schemeClr val="tx1"/>
                </a:solidFill>
                <a:latin typeface="Carlito"/>
                <a:cs typeface="Carlito"/>
              </a:defRPr>
            </a:lvl1pPr>
          </a:lstStyle>
          <a:p>
            <a:pPr marL="16933">
              <a:spcBef>
                <a:spcPts val="40"/>
              </a:spcBef>
            </a:pPr>
            <a:r>
              <a:rPr lang="fr-FR" spc="-7"/>
              <a:t>Hugo Larochelle </a:t>
            </a:r>
            <a:r>
              <a:rPr lang="fr-FR"/>
              <a:t>et </a:t>
            </a:r>
            <a:r>
              <a:rPr lang="fr-FR" spc="-7"/>
              <a:t>Froduald</a:t>
            </a:r>
            <a:r>
              <a:rPr lang="fr-FR"/>
              <a:t> Kabanza</a:t>
            </a:r>
            <a:endParaRPr lang="fr-F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1/14/2025</a:t>
            </a:fld>
            <a:endParaRPr lang="en-US"/>
          </a:p>
        </p:txBody>
      </p:sp>
      <p:sp>
        <p:nvSpPr>
          <p:cNvPr id="6" name="Holder 6"/>
          <p:cNvSpPr>
            <a:spLocks noGrp="1"/>
          </p:cNvSpPr>
          <p:nvPr>
            <p:ph type="sldNum" sz="quarter" idx="7"/>
          </p:nvPr>
        </p:nvSpPr>
        <p:spPr/>
        <p:txBody>
          <a:bodyPr lIns="0" tIns="0" rIns="0" bIns="0"/>
          <a:lstStyle>
            <a:lvl1pPr>
              <a:defRPr sz="1867" b="0" i="0">
                <a:solidFill>
                  <a:schemeClr val="tx1"/>
                </a:solidFill>
                <a:latin typeface="Carlito"/>
                <a:cs typeface="Carlito"/>
              </a:defRPr>
            </a:lvl1pPr>
          </a:lstStyle>
          <a:p>
            <a:pPr marL="50799">
              <a:spcBef>
                <a:spcPts val="40"/>
              </a:spcBef>
            </a:pPr>
            <a:fld id="{81D60167-4931-47E6-BA6A-407CBD079E47}" type="slidenum">
              <a:rPr lang="fr-FR" smtClean="0"/>
              <a:pPr marL="50799">
                <a:spcBef>
                  <a:spcPts val="40"/>
                </a:spcBef>
              </a:pPr>
              <a:t>‹N°›</a:t>
            </a:fld>
            <a:endParaRPr lang="fr-FR" dirty="0"/>
          </a:p>
        </p:txBody>
      </p:sp>
    </p:spTree>
    <p:extLst>
      <p:ext uri="{BB962C8B-B14F-4D97-AF65-F5344CB8AC3E}">
        <p14:creationId xmlns:p14="http://schemas.microsoft.com/office/powerpoint/2010/main" val="383551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1A40F24-571F-43C1-ACCD-F6E44D215D51}" type="datetime1">
              <a:rPr lang="fr-FR" smtClean="0"/>
              <a:t>14/01/2025</a:t>
            </a:fld>
            <a:endParaRPr lang="fr-FR"/>
          </a:p>
        </p:txBody>
      </p:sp>
      <p:sp>
        <p:nvSpPr>
          <p:cNvPr id="5" name="Footer Placeholder 4"/>
          <p:cNvSpPr>
            <a:spLocks noGrp="1"/>
          </p:cNvSpPr>
          <p:nvPr>
            <p:ph type="ftr" sz="quarter" idx="11"/>
          </p:nvPr>
        </p:nvSpPr>
        <p:spPr/>
        <p:txBody>
          <a:bodyPr/>
          <a:lstStyle/>
          <a:p>
            <a:r>
              <a:rPr lang="fr-FR"/>
              <a:t>Khadija ARFAOUI</a:t>
            </a:r>
          </a:p>
        </p:txBody>
      </p:sp>
      <p:sp>
        <p:nvSpPr>
          <p:cNvPr id="6" name="Slide Number Placeholder 5"/>
          <p:cNvSpPr>
            <a:spLocks noGrp="1"/>
          </p:cNvSpPr>
          <p:nvPr>
            <p:ph type="sldNum" sz="quarter" idx="12"/>
          </p:nvPr>
        </p:nvSpPr>
        <p:spPr/>
        <p:txBody>
          <a:bodyPr/>
          <a:lstStyle/>
          <a:p>
            <a:fld id="{7FE333A7-FB75-40F1-9724-F423BB264AF4}" type="slidenum">
              <a:rPr lang="fr-FR" smtClean="0"/>
              <a:t>‹N°›</a:t>
            </a:fld>
            <a:endParaRPr lang="fr-FR"/>
          </a:p>
        </p:txBody>
      </p:sp>
      <p:sp>
        <p:nvSpPr>
          <p:cNvPr id="8" name="Espace réservé pour une image  7"/>
          <p:cNvSpPr>
            <a:spLocks noGrp="1"/>
          </p:cNvSpPr>
          <p:nvPr>
            <p:ph type="pic" sz="quarter" idx="13"/>
          </p:nvPr>
        </p:nvSpPr>
        <p:spPr>
          <a:xfrm>
            <a:off x="9040813" y="287338"/>
            <a:ext cx="2114550" cy="1449387"/>
          </a:xfrm>
        </p:spPr>
        <p:txBody>
          <a:bodyPr/>
          <a:lstStyle/>
          <a:p>
            <a:endParaRPr lang="fr-FR"/>
          </a:p>
        </p:txBody>
      </p:sp>
    </p:spTree>
    <p:extLst>
      <p:ext uri="{BB962C8B-B14F-4D97-AF65-F5344CB8AC3E}">
        <p14:creationId xmlns:p14="http://schemas.microsoft.com/office/powerpoint/2010/main" val="61395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AF7ED8-C2AF-4D62-9A5A-D1F4243090C0}" type="datetime1">
              <a:rPr lang="fr-FR" smtClean="0"/>
              <a:t>14/01/2025</a:t>
            </a:fld>
            <a:endParaRPr lang="fr-FR"/>
          </a:p>
        </p:txBody>
      </p:sp>
      <p:sp>
        <p:nvSpPr>
          <p:cNvPr id="5" name="Footer Placeholder 4"/>
          <p:cNvSpPr>
            <a:spLocks noGrp="1"/>
          </p:cNvSpPr>
          <p:nvPr>
            <p:ph type="ftr" sz="quarter" idx="11"/>
          </p:nvPr>
        </p:nvSpPr>
        <p:spPr/>
        <p:txBody>
          <a:bodyPr/>
          <a:lstStyle/>
          <a:p>
            <a:r>
              <a:rPr lang="fr-FR"/>
              <a:t>Khadija ARFAOUI</a:t>
            </a:r>
          </a:p>
        </p:txBody>
      </p:sp>
      <p:sp>
        <p:nvSpPr>
          <p:cNvPr id="6" name="Slide Number Placeholder 5"/>
          <p:cNvSpPr>
            <a:spLocks noGrp="1"/>
          </p:cNvSpPr>
          <p:nvPr>
            <p:ph type="sldNum" sz="quarter" idx="12"/>
          </p:nvPr>
        </p:nvSpPr>
        <p:spPr/>
        <p:txBody>
          <a:bodyPr/>
          <a:lstStyle/>
          <a:p>
            <a:fld id="{7FE333A7-FB75-40F1-9724-F423BB264AF4}"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8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9821439-E81A-4506-9434-005C0FD276C3}" type="datetime1">
              <a:rPr lang="fr-FR" smtClean="0"/>
              <a:t>14/01/2025</a:t>
            </a:fld>
            <a:endParaRPr lang="fr-FR"/>
          </a:p>
        </p:txBody>
      </p:sp>
      <p:sp>
        <p:nvSpPr>
          <p:cNvPr id="6" name="Footer Placeholder 5"/>
          <p:cNvSpPr>
            <a:spLocks noGrp="1"/>
          </p:cNvSpPr>
          <p:nvPr>
            <p:ph type="ftr" sz="quarter" idx="11"/>
          </p:nvPr>
        </p:nvSpPr>
        <p:spPr/>
        <p:txBody>
          <a:bodyPr/>
          <a:lstStyle/>
          <a:p>
            <a:r>
              <a:rPr lang="fr-FR"/>
              <a:t>Khadija ARFAOUI</a:t>
            </a:r>
          </a:p>
        </p:txBody>
      </p:sp>
      <p:sp>
        <p:nvSpPr>
          <p:cNvPr id="7" name="Slide Number Placeholder 6"/>
          <p:cNvSpPr>
            <a:spLocks noGrp="1"/>
          </p:cNvSpPr>
          <p:nvPr>
            <p:ph type="sldNum" sz="quarter" idx="12"/>
          </p:nvPr>
        </p:nvSpPr>
        <p:spPr/>
        <p:txBody>
          <a:bodyPr/>
          <a:lstStyle/>
          <a:p>
            <a:fld id="{7FE333A7-FB75-40F1-9724-F423BB264AF4}" type="slidenum">
              <a:rPr lang="fr-FR" smtClean="0"/>
              <a:t>‹N°›</a:t>
            </a:fld>
            <a:endParaRPr lang="fr-FR"/>
          </a:p>
        </p:txBody>
      </p:sp>
    </p:spTree>
    <p:extLst>
      <p:ext uri="{BB962C8B-B14F-4D97-AF65-F5344CB8AC3E}">
        <p14:creationId xmlns:p14="http://schemas.microsoft.com/office/powerpoint/2010/main" val="187840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152DA7-5636-4DFB-921F-DE4F302F13D3}" type="datetime1">
              <a:rPr lang="fr-FR" smtClean="0"/>
              <a:t>14/01/2025</a:t>
            </a:fld>
            <a:endParaRPr lang="fr-FR"/>
          </a:p>
        </p:txBody>
      </p:sp>
      <p:sp>
        <p:nvSpPr>
          <p:cNvPr id="8" name="Footer Placeholder 7"/>
          <p:cNvSpPr>
            <a:spLocks noGrp="1"/>
          </p:cNvSpPr>
          <p:nvPr>
            <p:ph type="ftr" sz="quarter" idx="11"/>
          </p:nvPr>
        </p:nvSpPr>
        <p:spPr/>
        <p:txBody>
          <a:bodyPr/>
          <a:lstStyle/>
          <a:p>
            <a:r>
              <a:rPr lang="fr-FR"/>
              <a:t>Khadija ARFAOUI</a:t>
            </a:r>
          </a:p>
        </p:txBody>
      </p:sp>
      <p:sp>
        <p:nvSpPr>
          <p:cNvPr id="9" name="Slide Number Placeholder 8"/>
          <p:cNvSpPr>
            <a:spLocks noGrp="1"/>
          </p:cNvSpPr>
          <p:nvPr>
            <p:ph type="sldNum" sz="quarter" idx="12"/>
          </p:nvPr>
        </p:nvSpPr>
        <p:spPr/>
        <p:txBody>
          <a:bodyPr/>
          <a:lstStyle/>
          <a:p>
            <a:fld id="{7FE333A7-FB75-40F1-9724-F423BB264AF4}" type="slidenum">
              <a:rPr lang="fr-FR" smtClean="0"/>
              <a:t>‹N°›</a:t>
            </a:fld>
            <a:endParaRPr lang="fr-FR"/>
          </a:p>
        </p:txBody>
      </p:sp>
    </p:spTree>
    <p:extLst>
      <p:ext uri="{BB962C8B-B14F-4D97-AF65-F5344CB8AC3E}">
        <p14:creationId xmlns:p14="http://schemas.microsoft.com/office/powerpoint/2010/main" val="21903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3A5C702-B2F2-4FAF-8CDE-17906A0CDB99}" type="datetime1">
              <a:rPr lang="fr-FR" smtClean="0"/>
              <a:t>14/01/2025</a:t>
            </a:fld>
            <a:endParaRPr lang="fr-FR"/>
          </a:p>
        </p:txBody>
      </p:sp>
      <p:sp>
        <p:nvSpPr>
          <p:cNvPr id="4" name="Footer Placeholder 3"/>
          <p:cNvSpPr>
            <a:spLocks noGrp="1"/>
          </p:cNvSpPr>
          <p:nvPr>
            <p:ph type="ftr" sz="quarter" idx="11"/>
          </p:nvPr>
        </p:nvSpPr>
        <p:spPr/>
        <p:txBody>
          <a:bodyPr/>
          <a:lstStyle/>
          <a:p>
            <a:r>
              <a:rPr lang="fr-FR"/>
              <a:t>Khadija ARFAOUI</a:t>
            </a:r>
          </a:p>
        </p:txBody>
      </p:sp>
      <p:sp>
        <p:nvSpPr>
          <p:cNvPr id="5" name="Slide Number Placeholder 4"/>
          <p:cNvSpPr>
            <a:spLocks noGrp="1"/>
          </p:cNvSpPr>
          <p:nvPr>
            <p:ph type="sldNum" sz="quarter" idx="12"/>
          </p:nvPr>
        </p:nvSpPr>
        <p:spPr/>
        <p:txBody>
          <a:bodyPr/>
          <a:lstStyle/>
          <a:p>
            <a:fld id="{7FE333A7-FB75-40F1-9724-F423BB264AF4}" type="slidenum">
              <a:rPr lang="fr-FR" smtClean="0"/>
              <a:t>‹N°›</a:t>
            </a:fld>
            <a:endParaRPr lang="fr-FR"/>
          </a:p>
        </p:txBody>
      </p:sp>
    </p:spTree>
    <p:extLst>
      <p:ext uri="{BB962C8B-B14F-4D97-AF65-F5344CB8AC3E}">
        <p14:creationId xmlns:p14="http://schemas.microsoft.com/office/powerpoint/2010/main" val="128588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8BD255-CD0D-4867-A664-6F0208D3EF6C}" type="datetime1">
              <a:rPr lang="fr-FR" smtClean="0"/>
              <a:t>14/01/2025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Khadija ARFAOUI</a:t>
            </a:r>
          </a:p>
        </p:txBody>
      </p:sp>
      <p:sp>
        <p:nvSpPr>
          <p:cNvPr id="9" name="Slide Number Placeholder 8"/>
          <p:cNvSpPr>
            <a:spLocks noGrp="1"/>
          </p:cNvSpPr>
          <p:nvPr>
            <p:ph type="sldNum" sz="quarter" idx="12"/>
          </p:nvPr>
        </p:nvSpPr>
        <p:spPr/>
        <p:txBody>
          <a:bodyPr/>
          <a:lstStyle/>
          <a:p>
            <a:fld id="{7FE333A7-FB75-40F1-9724-F423BB264AF4}" type="slidenum">
              <a:rPr lang="fr-FR" smtClean="0"/>
              <a:t>‹N°›</a:t>
            </a:fld>
            <a:endParaRPr lang="fr-FR"/>
          </a:p>
        </p:txBody>
      </p:sp>
    </p:spTree>
    <p:extLst>
      <p:ext uri="{BB962C8B-B14F-4D97-AF65-F5344CB8AC3E}">
        <p14:creationId xmlns:p14="http://schemas.microsoft.com/office/powerpoint/2010/main" val="193667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60D851-7214-4C4B-AB95-30810233FD17}" type="datetime1">
              <a:rPr lang="fr-FR" smtClean="0"/>
              <a:t>14/01/2025</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Khadija ARFAOUI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E333A7-FB75-40F1-9724-F423BB264AF4}" type="slidenum">
              <a:rPr lang="fr-FR" smtClean="0"/>
              <a:t>‹N°›</a:t>
            </a:fld>
            <a:endParaRPr lang="fr-FR"/>
          </a:p>
        </p:txBody>
      </p:sp>
    </p:spTree>
    <p:extLst>
      <p:ext uri="{BB962C8B-B14F-4D97-AF65-F5344CB8AC3E}">
        <p14:creationId xmlns:p14="http://schemas.microsoft.com/office/powerpoint/2010/main" val="303729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65E3AA3-B75D-4721-A140-9685B1359613}" type="datetime1">
              <a:rPr lang="fr-FR" smtClean="0"/>
              <a:t>14/01/2025</a:t>
            </a:fld>
            <a:endParaRPr lang="fr-FR"/>
          </a:p>
        </p:txBody>
      </p:sp>
      <p:sp>
        <p:nvSpPr>
          <p:cNvPr id="6" name="Footer Placeholder 5"/>
          <p:cNvSpPr>
            <a:spLocks noGrp="1"/>
          </p:cNvSpPr>
          <p:nvPr>
            <p:ph type="ftr" sz="quarter" idx="11"/>
          </p:nvPr>
        </p:nvSpPr>
        <p:spPr/>
        <p:txBody>
          <a:bodyPr/>
          <a:lstStyle/>
          <a:p>
            <a:r>
              <a:rPr lang="fr-FR"/>
              <a:t>Khadija ARFAOUI</a:t>
            </a:r>
          </a:p>
        </p:txBody>
      </p:sp>
      <p:sp>
        <p:nvSpPr>
          <p:cNvPr id="7" name="Slide Number Placeholder 6"/>
          <p:cNvSpPr>
            <a:spLocks noGrp="1"/>
          </p:cNvSpPr>
          <p:nvPr>
            <p:ph type="sldNum" sz="quarter" idx="12"/>
          </p:nvPr>
        </p:nvSpPr>
        <p:spPr/>
        <p:txBody>
          <a:bodyPr/>
          <a:lstStyle/>
          <a:p>
            <a:fld id="{7FE333A7-FB75-40F1-9724-F423BB264AF4}" type="slidenum">
              <a:rPr lang="fr-FR" smtClean="0"/>
              <a:t>‹N°›</a:t>
            </a:fld>
            <a:endParaRPr lang="fr-FR"/>
          </a:p>
        </p:txBody>
      </p:sp>
    </p:spTree>
    <p:extLst>
      <p:ext uri="{BB962C8B-B14F-4D97-AF65-F5344CB8AC3E}">
        <p14:creationId xmlns:p14="http://schemas.microsoft.com/office/powerpoint/2010/main" val="410661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EB559-D357-4FCE-B8C6-0D97AA4FA425}" type="datetime1">
              <a:rPr lang="fr-FR" smtClean="0"/>
              <a:t>14/01/2025</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Khadija ARFAOUI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E333A7-FB75-40F1-9724-F423BB264AF4}"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0052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homeomath2.imingo.net/simplexe.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50BFB-BB43-742F-D17D-56AEF9F5FB25}"/>
              </a:ext>
            </a:extLst>
          </p:cNvPr>
          <p:cNvSpPr>
            <a:spLocks noGrp="1"/>
          </p:cNvSpPr>
          <p:nvPr>
            <p:ph type="ctrTitle"/>
          </p:nvPr>
        </p:nvSpPr>
        <p:spPr/>
        <p:txBody>
          <a:bodyPr/>
          <a:lstStyle/>
          <a:p>
            <a:r>
              <a:rPr lang="fr-FR" dirty="0"/>
              <a:t>Méthodes d’optimisation</a:t>
            </a:r>
          </a:p>
        </p:txBody>
      </p:sp>
      <p:sp>
        <p:nvSpPr>
          <p:cNvPr id="3" name="Sous-titre 2">
            <a:extLst>
              <a:ext uri="{FF2B5EF4-FFF2-40B4-BE49-F238E27FC236}">
                <a16:creationId xmlns:a16="http://schemas.microsoft.com/office/drawing/2014/main" id="{ACFED6F4-C1AB-8C28-BF99-D4F7E700BC85}"/>
              </a:ext>
            </a:extLst>
          </p:cNvPr>
          <p:cNvSpPr>
            <a:spLocks noGrp="1"/>
          </p:cNvSpPr>
          <p:nvPr>
            <p:ph type="subTitle" idx="1"/>
          </p:nvPr>
        </p:nvSpPr>
        <p:spPr/>
        <p:txBody>
          <a:bodyPr>
            <a:normAutofit fontScale="85000" lnSpcReduction="20000"/>
          </a:bodyPr>
          <a:lstStyle/>
          <a:p>
            <a:r>
              <a:rPr lang="fr-FR" dirty="0"/>
              <a:t>Khadija ARFAOUI</a:t>
            </a:r>
          </a:p>
          <a:p>
            <a:r>
              <a:rPr lang="fr-FR" dirty="0"/>
              <a:t>2024/2025</a:t>
            </a:r>
          </a:p>
          <a:p>
            <a:r>
              <a:rPr lang="fr-FR" dirty="0"/>
              <a:t>BUT 2 – S4</a:t>
            </a:r>
          </a:p>
        </p:txBody>
      </p:sp>
      <p:pic>
        <p:nvPicPr>
          <p:cNvPr id="5" name="Imag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877730" y="628444"/>
            <a:ext cx="2277950" cy="1146568"/>
          </a:xfrm>
          <a:prstGeom prst="rect">
            <a:avLst/>
          </a:prstGeom>
        </p:spPr>
      </p:pic>
    </p:spTree>
    <p:extLst>
      <p:ext uri="{BB962C8B-B14F-4D97-AF65-F5344CB8AC3E}">
        <p14:creationId xmlns:p14="http://schemas.microsoft.com/office/powerpoint/2010/main" val="3155981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38457-2550-A0B4-BFCA-6234F15932F2}"/>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697FEA1C-B398-7B33-36C4-B5707EDDC854}"/>
              </a:ext>
            </a:extLst>
          </p:cNvPr>
          <p:cNvSpPr>
            <a:spLocks noGrp="1"/>
          </p:cNvSpPr>
          <p:nvPr>
            <p:ph idx="1"/>
          </p:nvPr>
        </p:nvSpPr>
        <p:spPr>
          <a:xfrm>
            <a:off x="1097280" y="1737360"/>
            <a:ext cx="6956475" cy="4326556"/>
          </a:xfrm>
        </p:spPr>
        <p:txBody>
          <a:bodyPr>
            <a:noAutofit/>
          </a:bodyPr>
          <a:lstStyle/>
          <a:p>
            <a:pPr marL="342900" lvl="0" indent="-342900">
              <a:lnSpc>
                <a:spcPct val="107000"/>
              </a:lnSpc>
              <a:spcAft>
                <a:spcPts val="800"/>
              </a:spcAft>
              <a:buFont typeface="+mj-lt"/>
              <a:buAutoNum type="arabicPeriod"/>
              <a:tabLst>
                <a:tab pos="457200" algn="l"/>
              </a:tabLst>
            </a:pPr>
            <a:r>
              <a:rPr lang="fr-FR" dirty="0">
                <a:solidFill>
                  <a:schemeClr val="bg1">
                    <a:lumMod val="75000"/>
                  </a:schemeClr>
                </a:solidFill>
                <a:ea typeface="Times New Roman" panose="02020603050405020304" pitchFamily="18" charset="0"/>
                <a:cs typeface="Times New Roman" panose="02020603050405020304" pitchFamily="18" charset="0"/>
              </a:rPr>
              <a:t>Introduction aux méthodes d'optimisation</a:t>
            </a:r>
          </a:p>
          <a:p>
            <a:pPr marL="342900" lvl="0" indent="-342900">
              <a:lnSpc>
                <a:spcPct val="107000"/>
              </a:lnSpc>
              <a:spcAft>
                <a:spcPts val="800"/>
              </a:spcAft>
              <a:buFont typeface="+mj-lt"/>
              <a:buAutoNum type="arabicPeriod"/>
              <a:tabLst>
                <a:tab pos="457200" algn="l"/>
              </a:tabLst>
            </a:pPr>
            <a:r>
              <a:rPr lang="fr-FR" dirty="0">
                <a:ea typeface="Times New Roman" panose="02020603050405020304" pitchFamily="18" charset="0"/>
                <a:cs typeface="Times New Roman" panose="02020603050405020304" pitchFamily="18" charset="0"/>
              </a:rPr>
              <a:t>Méthodes exactes de résolution</a:t>
            </a:r>
          </a:p>
          <a:p>
            <a:pPr marL="818388" lvl="2" indent="-342900">
              <a:lnSpc>
                <a:spcPct val="107000"/>
              </a:lnSpc>
              <a:spcAft>
                <a:spcPts val="800"/>
              </a:spcAft>
              <a:buFont typeface="Wingdings" panose="05000000000000000000" pitchFamily="2" charset="2"/>
              <a:buChar char="§"/>
              <a:tabLst>
                <a:tab pos="457200" algn="l"/>
              </a:tabLst>
            </a:pPr>
            <a:r>
              <a:rPr lang="fr-FR" sz="1800" dirty="0">
                <a:ea typeface="Calibri" panose="020F0502020204030204" pitchFamily="34" charset="0"/>
                <a:cs typeface="Times New Roman" panose="02020603050405020304" pitchFamily="18" charset="0"/>
              </a:rPr>
              <a:t>Programmation Linéaire</a:t>
            </a:r>
          </a:p>
          <a:p>
            <a:pPr marL="818388" lvl="2" indent="-342900">
              <a:lnSpc>
                <a:spcPct val="107000"/>
              </a:lnSpc>
              <a:spcAft>
                <a:spcPts val="800"/>
              </a:spcAft>
              <a:buFont typeface="Wingdings" panose="05000000000000000000" pitchFamily="2" charset="2"/>
              <a:buChar char="§"/>
              <a:tabLst>
                <a:tab pos="457200" algn="l"/>
              </a:tabLst>
            </a:pPr>
            <a:r>
              <a:rPr lang="fr-FR" sz="1800" dirty="0">
                <a:ea typeface="Calibri" panose="020F0502020204030204" pitchFamily="34" charset="0"/>
                <a:cs typeface="Times New Roman" panose="02020603050405020304" pitchFamily="18" charset="0"/>
              </a:rPr>
              <a:t>Programmation dynamique</a:t>
            </a:r>
          </a:p>
          <a:p>
            <a:pPr marL="818388" lvl="2" indent="-342900">
              <a:lnSpc>
                <a:spcPct val="107000"/>
              </a:lnSpc>
              <a:spcAft>
                <a:spcPts val="800"/>
              </a:spcAft>
              <a:buFont typeface="Wingdings" panose="05000000000000000000" pitchFamily="2" charset="2"/>
              <a:buChar char="§"/>
              <a:tabLst>
                <a:tab pos="457200" algn="l"/>
              </a:tabLst>
            </a:pPr>
            <a:r>
              <a:rPr lang="fr-FR" sz="1800" dirty="0">
                <a:ea typeface="Calibri" panose="020F0502020204030204" pitchFamily="34" charset="0"/>
                <a:cs typeface="Times New Roman" panose="02020603050405020304" pitchFamily="18" charset="0"/>
              </a:rPr>
              <a:t>Branch and </a:t>
            </a:r>
            <a:r>
              <a:rPr lang="fr-FR" sz="1800" dirty="0" err="1">
                <a:ea typeface="Calibri" panose="020F0502020204030204" pitchFamily="34" charset="0"/>
                <a:cs typeface="Times New Roman" panose="02020603050405020304" pitchFamily="18" charset="0"/>
              </a:rPr>
              <a:t>Bound</a:t>
            </a:r>
            <a:endParaRPr lang="fr-FR" sz="1800" dirty="0">
              <a:ea typeface="Calibri" panose="020F0502020204030204" pitchFamily="34" charset="0"/>
              <a:cs typeface="Times New Roman" panose="02020603050405020304" pitchFamily="18" charset="0"/>
            </a:endParaRPr>
          </a:p>
          <a:p>
            <a:pPr marL="818388" lvl="2" indent="-342900">
              <a:lnSpc>
                <a:spcPct val="107000"/>
              </a:lnSpc>
              <a:spcAft>
                <a:spcPts val="800"/>
              </a:spcAft>
              <a:buFont typeface="Wingdings" panose="05000000000000000000" pitchFamily="2" charset="2"/>
              <a:buChar char="§"/>
              <a:tabLst>
                <a:tab pos="457200" algn="l"/>
              </a:tabLst>
            </a:pPr>
            <a:r>
              <a:rPr lang="fr-FR" sz="1800" dirty="0">
                <a:ea typeface="Calibri" panose="020F0502020204030204" pitchFamily="34" charset="0"/>
                <a:cs typeface="Times New Roman" panose="02020603050405020304" pitchFamily="18" charset="0"/>
              </a:rPr>
              <a:t>A*</a:t>
            </a:r>
          </a:p>
          <a:p>
            <a:pPr marL="457200" lvl="0" indent="-457200">
              <a:lnSpc>
                <a:spcPct val="107000"/>
              </a:lnSpc>
              <a:spcAft>
                <a:spcPts val="800"/>
              </a:spcAft>
              <a:buFont typeface="+mj-lt"/>
              <a:buAutoNum type="arabicPeriod" startAt="3"/>
              <a:tabLst>
                <a:tab pos="457200" algn="l"/>
              </a:tabLst>
            </a:pPr>
            <a:r>
              <a:rPr lang="fr-FR" dirty="0">
                <a:solidFill>
                  <a:schemeClr val="bg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Méthodes approchées de résolution</a:t>
            </a:r>
            <a:endParaRPr lang="fr-FR" dirty="0">
              <a:solidFill>
                <a:schemeClr val="bg1">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457200" lvl="0" indent="-457200">
              <a:lnSpc>
                <a:spcPct val="107000"/>
              </a:lnSpc>
              <a:spcAft>
                <a:spcPts val="800"/>
              </a:spcAft>
              <a:buFont typeface="+mj-lt"/>
              <a:buAutoNum type="arabicPeriod" startAt="3"/>
              <a:tabLst>
                <a:tab pos="457200" algn="l"/>
              </a:tabLst>
            </a:pPr>
            <a:r>
              <a:rPr lang="fr-FR" dirty="0">
                <a:solidFill>
                  <a:schemeClr val="bg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Introduction à l'apprentissage automatique</a:t>
            </a:r>
            <a:endParaRPr lang="fr-FR" dirty="0">
              <a:solidFill>
                <a:schemeClr val="bg1">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a:latin typeface="+mj-lt"/>
            </a:endParaRPr>
          </a:p>
        </p:txBody>
      </p:sp>
      <p:sp>
        <p:nvSpPr>
          <p:cNvPr id="4" name="Espace réservé de la date 3"/>
          <p:cNvSpPr>
            <a:spLocks noGrp="1"/>
          </p:cNvSpPr>
          <p:nvPr>
            <p:ph type="dt" sz="half" idx="10"/>
          </p:nvPr>
        </p:nvSpPr>
        <p:spPr/>
        <p:txBody>
          <a:bodyPr/>
          <a:lstStyle/>
          <a:p>
            <a:fld id="{86B2262F-6592-42EE-97F5-E0D848D4FBBE}"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10</a:t>
            </a:fld>
            <a:endParaRPr lang="fr-FR"/>
          </a:p>
        </p:txBody>
      </p:sp>
    </p:spTree>
    <p:extLst>
      <p:ext uri="{BB962C8B-B14F-4D97-AF65-F5344CB8AC3E}">
        <p14:creationId xmlns:p14="http://schemas.microsoft.com/office/powerpoint/2010/main" val="281822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linéaire (PL)</a:t>
            </a:r>
          </a:p>
        </p:txBody>
      </p:sp>
      <p:sp>
        <p:nvSpPr>
          <p:cNvPr id="3" name="Espace réservé du contenu 2"/>
          <p:cNvSpPr>
            <a:spLocks noGrp="1"/>
          </p:cNvSpPr>
          <p:nvPr>
            <p:ph idx="1"/>
          </p:nvPr>
        </p:nvSpPr>
        <p:spPr>
          <a:xfrm>
            <a:off x="937259" y="1736725"/>
            <a:ext cx="10468677" cy="4023360"/>
          </a:xfrm>
        </p:spPr>
        <p:txBody>
          <a:bodyPr/>
          <a:lstStyle/>
          <a:p>
            <a:pPr>
              <a:buFont typeface="Wingdings" panose="05000000000000000000" pitchFamily="2" charset="2"/>
              <a:buChar char="Ø"/>
            </a:pPr>
            <a:endParaRPr lang="fr-FR" dirty="0"/>
          </a:p>
          <a:p>
            <a:pPr>
              <a:buFont typeface="Wingdings" panose="05000000000000000000" pitchFamily="2" charset="2"/>
              <a:buChar char="Ø"/>
            </a:pPr>
            <a:r>
              <a:rPr lang="fr-FR" dirty="0"/>
              <a:t> </a:t>
            </a:r>
            <a:r>
              <a:rPr lang="fr-FR" b="1" dirty="0"/>
              <a:t>Un programme linéaire </a:t>
            </a:r>
            <a:r>
              <a:rPr lang="fr-FR" dirty="0"/>
              <a:t>est défini comme un système d'équations ou d'inégalités mathématiques linéaires (</a:t>
            </a:r>
            <a:r>
              <a:rPr lang="fr-FR" dirty="0">
                <a:solidFill>
                  <a:srgbClr val="FF0000"/>
                </a:solidFill>
              </a:rPr>
              <a:t>de degré 1</a:t>
            </a:r>
            <a:r>
              <a:rPr lang="fr-FR" dirty="0"/>
              <a:t>)</a:t>
            </a:r>
          </a:p>
          <a:p>
            <a:pPr>
              <a:buFont typeface="Wingdings" panose="05000000000000000000" pitchFamily="2" charset="2"/>
              <a:buChar char="Ø"/>
            </a:pPr>
            <a:r>
              <a:rPr lang="fr-FR" dirty="0"/>
              <a:t> Formulé généralement comme suit:</a:t>
            </a:r>
          </a:p>
          <a:p>
            <a:pPr marL="0" indent="0">
              <a:buNone/>
            </a:pPr>
            <a:endParaRPr lang="fr-FR" dirty="0"/>
          </a:p>
          <a:p>
            <a:pPr marL="0" indent="0">
              <a:buNone/>
            </a:pPr>
            <a:r>
              <a:rPr lang="fr-FR" dirty="0"/>
              <a:t> </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11</a:t>
            </a:fld>
            <a:endParaRPr lang="fr-FR"/>
          </a:p>
        </p:txBody>
      </p:sp>
      <p:pic>
        <p:nvPicPr>
          <p:cNvPr id="8" name="Image 7"/>
          <p:cNvPicPr>
            <a:picLocks noChangeAspect="1"/>
          </p:cNvPicPr>
          <p:nvPr/>
        </p:nvPicPr>
        <p:blipFill>
          <a:blip r:embed="rId3"/>
          <a:stretch>
            <a:fillRect/>
          </a:stretch>
        </p:blipFill>
        <p:spPr>
          <a:xfrm>
            <a:off x="3091404" y="3508043"/>
            <a:ext cx="4742176" cy="1804196"/>
          </a:xfrm>
          <a:prstGeom prst="rect">
            <a:avLst/>
          </a:prstGeom>
        </p:spPr>
      </p:pic>
      <p:sp>
        <p:nvSpPr>
          <p:cNvPr id="9" name="ZoneTexte 8"/>
          <p:cNvSpPr txBox="1"/>
          <p:nvPr/>
        </p:nvSpPr>
        <p:spPr>
          <a:xfrm>
            <a:off x="1395663" y="5570621"/>
            <a:ext cx="4311693" cy="646331"/>
          </a:xfrm>
          <a:prstGeom prst="rect">
            <a:avLst/>
          </a:prstGeom>
          <a:noFill/>
        </p:spPr>
        <p:txBody>
          <a:bodyPr wrap="none" rtlCol="0">
            <a:spAutoFit/>
          </a:bodyPr>
          <a:lstStyle/>
          <a:p>
            <a:r>
              <a:rPr lang="fr-FR" dirty="0"/>
              <a:t>Soient x1, x2,..., </a:t>
            </a:r>
            <a:r>
              <a:rPr lang="fr-FR" dirty="0" err="1"/>
              <a:t>xn</a:t>
            </a:r>
            <a:r>
              <a:rPr lang="fr-FR" dirty="0"/>
              <a:t> : </a:t>
            </a:r>
            <a:r>
              <a:rPr lang="fr-FR" b="1" dirty="0"/>
              <a:t>N variables de décision </a:t>
            </a:r>
          </a:p>
          <a:p>
            <a:r>
              <a:rPr lang="fr-FR" b="1" dirty="0"/>
              <a:t>La fonction objectif: </a:t>
            </a:r>
          </a:p>
        </p:txBody>
      </p:sp>
      <p:pic>
        <p:nvPicPr>
          <p:cNvPr id="10" name="Image 9"/>
          <p:cNvPicPr>
            <a:picLocks noChangeAspect="1"/>
          </p:cNvPicPr>
          <p:nvPr/>
        </p:nvPicPr>
        <p:blipFill>
          <a:blip r:embed="rId4"/>
          <a:stretch>
            <a:fillRect/>
          </a:stretch>
        </p:blipFill>
        <p:spPr>
          <a:xfrm>
            <a:off x="3551509" y="5896884"/>
            <a:ext cx="3505504" cy="320068"/>
          </a:xfrm>
          <a:prstGeom prst="rect">
            <a:avLst/>
          </a:prstGeom>
        </p:spPr>
      </p:pic>
    </p:spTree>
    <p:extLst>
      <p:ext uri="{BB962C8B-B14F-4D97-AF65-F5344CB8AC3E}">
        <p14:creationId xmlns:p14="http://schemas.microsoft.com/office/powerpoint/2010/main" val="99343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D0B331-288E-1B3C-892A-A117AEF45C95}"/>
              </a:ext>
            </a:extLst>
          </p:cNvPr>
          <p:cNvSpPr>
            <a:spLocks noGrp="1"/>
          </p:cNvSpPr>
          <p:nvPr>
            <p:ph type="title"/>
          </p:nvPr>
        </p:nvSpPr>
        <p:spPr/>
        <p:txBody>
          <a:bodyPr>
            <a:normAutofit/>
          </a:bodyPr>
          <a:lstStyle/>
          <a:p>
            <a:r>
              <a:rPr lang="fr-FR" dirty="0">
                <a:solidFill>
                  <a:schemeClr val="tx1"/>
                </a:solidFill>
              </a:rPr>
              <a:t>Les conditions de formulation d’un PL </a:t>
            </a:r>
          </a:p>
        </p:txBody>
      </p:sp>
      <p:sp>
        <p:nvSpPr>
          <p:cNvPr id="3" name="Espace réservé du contenu 2">
            <a:extLst>
              <a:ext uri="{FF2B5EF4-FFF2-40B4-BE49-F238E27FC236}">
                <a16:creationId xmlns:a16="http://schemas.microsoft.com/office/drawing/2014/main" id="{E6F32004-5443-FFDB-8FB8-DC9DADFF0CAF}"/>
              </a:ext>
            </a:extLst>
          </p:cNvPr>
          <p:cNvSpPr>
            <a:spLocks noGrp="1"/>
          </p:cNvSpPr>
          <p:nvPr>
            <p:ph idx="1"/>
          </p:nvPr>
        </p:nvSpPr>
        <p:spPr>
          <a:xfrm>
            <a:off x="1097280" y="2071687"/>
            <a:ext cx="10058400" cy="4023360"/>
          </a:xfrm>
        </p:spPr>
        <p:txBody>
          <a:bodyPr>
            <a:normAutofit fontScale="77500" lnSpcReduction="20000"/>
          </a:bodyPr>
          <a:lstStyle/>
          <a:p>
            <a:pPr marL="228600" indent="0" algn="just">
              <a:buNone/>
            </a:pPr>
            <a:r>
              <a:rPr lang="fr-FR" sz="2800" dirty="0">
                <a:solidFill>
                  <a:srgbClr val="000000"/>
                </a:solidFill>
                <a:effectLst/>
                <a:latin typeface="Times New Roman" panose="02020603050405020304" pitchFamily="18" charset="0"/>
                <a:ea typeface="Calibri" panose="020F0502020204030204" pitchFamily="34" charset="0"/>
              </a:rPr>
              <a:t>La programmation linéaire comme étant un </a:t>
            </a:r>
            <a:r>
              <a:rPr lang="fr-FR" sz="2800" dirty="0">
                <a:solidFill>
                  <a:srgbClr val="FF0000"/>
                </a:solidFill>
                <a:effectLst/>
                <a:latin typeface="Times New Roman" panose="02020603050405020304" pitchFamily="18" charset="0"/>
                <a:ea typeface="Calibri" panose="020F0502020204030204" pitchFamily="34" charset="0"/>
              </a:rPr>
              <a:t>modèle</a:t>
            </a:r>
            <a:r>
              <a:rPr lang="fr-FR" sz="2800" dirty="0">
                <a:solidFill>
                  <a:srgbClr val="000000"/>
                </a:solidFill>
                <a:effectLst/>
                <a:latin typeface="Times New Roman" panose="02020603050405020304" pitchFamily="18" charset="0"/>
                <a:ea typeface="Calibri" panose="020F0502020204030204" pitchFamily="34" charset="0"/>
              </a:rPr>
              <a:t> </a:t>
            </a:r>
            <a:r>
              <a:rPr lang="fr-FR" sz="2800" dirty="0">
                <a:solidFill>
                  <a:srgbClr val="FF0000"/>
                </a:solidFill>
                <a:effectLst/>
                <a:latin typeface="Times New Roman" panose="02020603050405020304" pitchFamily="18" charset="0"/>
                <a:ea typeface="Calibri" panose="020F0502020204030204" pitchFamily="34" charset="0"/>
              </a:rPr>
              <a:t>de décision </a:t>
            </a:r>
            <a:r>
              <a:rPr lang="fr-FR" sz="2800" dirty="0">
                <a:solidFill>
                  <a:srgbClr val="000000"/>
                </a:solidFill>
                <a:effectLst/>
                <a:latin typeface="Times New Roman" panose="02020603050405020304" pitchFamily="18" charset="0"/>
                <a:ea typeface="Calibri" panose="020F0502020204030204" pitchFamily="34" charset="0"/>
              </a:rPr>
              <a:t>admet des hypothèses (des </a:t>
            </a:r>
            <a:r>
              <a:rPr lang="fr-FR" sz="2800" dirty="0">
                <a:solidFill>
                  <a:srgbClr val="FF0000"/>
                </a:solidFill>
                <a:effectLst/>
                <a:latin typeface="Times New Roman" panose="02020603050405020304" pitchFamily="18" charset="0"/>
                <a:ea typeface="Calibri" panose="020F0502020204030204" pitchFamily="34" charset="0"/>
              </a:rPr>
              <a:t>conditions</a:t>
            </a:r>
            <a:r>
              <a:rPr lang="fr-FR" sz="2800" dirty="0">
                <a:solidFill>
                  <a:srgbClr val="000000"/>
                </a:solidFill>
                <a:effectLst/>
                <a:latin typeface="Times New Roman" panose="02020603050405020304" pitchFamily="18" charset="0"/>
                <a:ea typeface="Calibri" panose="020F0502020204030204" pitchFamily="34" charset="0"/>
              </a:rPr>
              <a:t>) que le </a:t>
            </a:r>
            <a:r>
              <a:rPr lang="fr-FR" sz="2800" dirty="0">
                <a:solidFill>
                  <a:srgbClr val="FF0000"/>
                </a:solidFill>
                <a:effectLst/>
                <a:latin typeface="Times New Roman" panose="02020603050405020304" pitchFamily="18" charset="0"/>
                <a:ea typeface="Calibri" panose="020F0502020204030204" pitchFamily="34" charset="0"/>
              </a:rPr>
              <a:t>décideur </a:t>
            </a:r>
            <a:r>
              <a:rPr lang="fr-FR" sz="2800" dirty="0">
                <a:solidFill>
                  <a:srgbClr val="000000"/>
                </a:solidFill>
                <a:effectLst/>
                <a:latin typeface="Times New Roman" panose="02020603050405020304" pitchFamily="18" charset="0"/>
                <a:ea typeface="Calibri" panose="020F0502020204030204" pitchFamily="34" charset="0"/>
              </a:rPr>
              <a:t>doit valider avant de pouvoir les utiliser pour modéliser son problème. Ces hypothèses sont : </a:t>
            </a:r>
          </a:p>
          <a:p>
            <a:pPr marL="228600" indent="0" algn="just">
              <a:buNone/>
            </a:pPr>
            <a:endParaRPr lang="fr-FR" sz="2800" dirty="0">
              <a:solidFill>
                <a:srgbClr val="000000"/>
              </a:solidFill>
              <a:effectLst/>
              <a:latin typeface="Times New Roman" panose="02020603050405020304" pitchFamily="18" charset="0"/>
              <a:ea typeface="Calibri" panose="020F0502020204030204" pitchFamily="34" charset="0"/>
            </a:endParaRPr>
          </a:p>
          <a:p>
            <a:pPr marL="228600" indent="0" algn="just">
              <a:spcAft>
                <a:spcPts val="340"/>
              </a:spcAft>
              <a:buNone/>
            </a:pPr>
            <a:r>
              <a:rPr lang="fr-FR" sz="2800" dirty="0">
                <a:solidFill>
                  <a:srgbClr val="000000"/>
                </a:solidFill>
                <a:effectLst/>
                <a:latin typeface="Times New Roman" panose="02020603050405020304" pitchFamily="18" charset="0"/>
                <a:ea typeface="Calibri" panose="020F0502020204030204" pitchFamily="34" charset="0"/>
              </a:rPr>
              <a:t>1. Les variables de décision du problème sont </a:t>
            </a:r>
            <a:r>
              <a:rPr lang="fr-FR" sz="2800" dirty="0">
                <a:solidFill>
                  <a:srgbClr val="FF0000"/>
                </a:solidFill>
                <a:effectLst/>
                <a:latin typeface="Times New Roman" panose="02020603050405020304" pitchFamily="18" charset="0"/>
                <a:ea typeface="Calibri" panose="020F0502020204030204" pitchFamily="34" charset="0"/>
              </a:rPr>
              <a:t>positives</a:t>
            </a:r>
            <a:r>
              <a:rPr lang="fr-FR" sz="2800" dirty="0">
                <a:solidFill>
                  <a:srgbClr val="000000"/>
                </a:solidFill>
                <a:effectLst/>
                <a:latin typeface="Times New Roman" panose="02020603050405020304" pitchFamily="18" charset="0"/>
                <a:ea typeface="Calibri" panose="020F0502020204030204" pitchFamily="34" charset="0"/>
              </a:rPr>
              <a:t> </a:t>
            </a:r>
          </a:p>
          <a:p>
            <a:pPr marL="228600" indent="0" algn="just">
              <a:spcAft>
                <a:spcPts val="340"/>
              </a:spcAft>
              <a:buNone/>
            </a:pPr>
            <a:r>
              <a:rPr lang="fr-FR" sz="2800" dirty="0">
                <a:solidFill>
                  <a:srgbClr val="000000"/>
                </a:solidFill>
                <a:effectLst/>
                <a:latin typeface="Times New Roman" panose="02020603050405020304" pitchFamily="18" charset="0"/>
                <a:ea typeface="Calibri" panose="020F0502020204030204" pitchFamily="34" charset="0"/>
              </a:rPr>
              <a:t>2. Le critère de sélection de la meilleure décision est décrit par une </a:t>
            </a:r>
            <a:r>
              <a:rPr lang="fr-FR" sz="2800" dirty="0">
                <a:solidFill>
                  <a:srgbClr val="FF0000"/>
                </a:solidFill>
                <a:effectLst/>
                <a:latin typeface="Times New Roman" panose="02020603050405020304" pitchFamily="18" charset="0"/>
                <a:ea typeface="Calibri" panose="020F0502020204030204" pitchFamily="34" charset="0"/>
              </a:rPr>
              <a:t>fonction linéaire </a:t>
            </a:r>
            <a:r>
              <a:rPr lang="fr-FR" sz="2800" dirty="0">
                <a:solidFill>
                  <a:srgbClr val="000000"/>
                </a:solidFill>
                <a:effectLst/>
                <a:latin typeface="Times New Roman" panose="02020603050405020304" pitchFamily="18" charset="0"/>
                <a:ea typeface="Calibri" panose="020F0502020204030204" pitchFamily="34" charset="0"/>
              </a:rPr>
              <a:t>de ces variables </a:t>
            </a:r>
          </a:p>
          <a:p>
            <a:pPr marL="228600" indent="0" algn="just">
              <a:spcAft>
                <a:spcPts val="340"/>
              </a:spcAft>
              <a:buNone/>
            </a:pPr>
            <a:r>
              <a:rPr lang="fr-FR" sz="2800" dirty="0">
                <a:solidFill>
                  <a:srgbClr val="000000"/>
                </a:solidFill>
                <a:effectLst/>
                <a:latin typeface="Times New Roman" panose="02020603050405020304" pitchFamily="18" charset="0"/>
                <a:ea typeface="Calibri" panose="020F0502020204030204" pitchFamily="34" charset="0"/>
              </a:rPr>
              <a:t>3. Les restrictions relatives aux variables de décision peuvent être exprimées par un ensemble d’</a:t>
            </a:r>
            <a:r>
              <a:rPr lang="fr-FR" sz="2800" dirty="0">
                <a:solidFill>
                  <a:srgbClr val="FF0000"/>
                </a:solidFill>
                <a:effectLst/>
                <a:latin typeface="Times New Roman" panose="02020603050405020304" pitchFamily="18" charset="0"/>
                <a:ea typeface="Calibri" panose="020F0502020204030204" pitchFamily="34" charset="0"/>
              </a:rPr>
              <a:t>équations linéaires</a:t>
            </a:r>
            <a:r>
              <a:rPr lang="fr-FR" sz="2800" dirty="0">
                <a:solidFill>
                  <a:srgbClr val="000000"/>
                </a:solidFill>
                <a:effectLst/>
                <a:latin typeface="Times New Roman" panose="02020603050405020304" pitchFamily="18" charset="0"/>
                <a:ea typeface="Calibri" panose="020F0502020204030204" pitchFamily="34" charset="0"/>
              </a:rPr>
              <a:t>. Ces équations forment l’ensemble des </a:t>
            </a:r>
            <a:r>
              <a:rPr lang="fr-FR" sz="2800" dirty="0">
                <a:solidFill>
                  <a:srgbClr val="FF0000"/>
                </a:solidFill>
                <a:effectLst/>
                <a:latin typeface="Times New Roman" panose="02020603050405020304" pitchFamily="18" charset="0"/>
                <a:ea typeface="Calibri" panose="020F0502020204030204" pitchFamily="34" charset="0"/>
              </a:rPr>
              <a:t>contraintes</a:t>
            </a:r>
            <a:r>
              <a:rPr lang="fr-FR" sz="2800" dirty="0">
                <a:solidFill>
                  <a:srgbClr val="000000"/>
                </a:solidFill>
                <a:effectLst/>
                <a:latin typeface="Times New Roman" panose="02020603050405020304" pitchFamily="18" charset="0"/>
                <a:ea typeface="Calibri" panose="020F0502020204030204" pitchFamily="34" charset="0"/>
              </a:rPr>
              <a:t>. </a:t>
            </a:r>
          </a:p>
          <a:p>
            <a:pPr marL="228600" indent="0" algn="just">
              <a:buNone/>
            </a:pPr>
            <a:r>
              <a:rPr lang="fr-FR" sz="2800" dirty="0">
                <a:solidFill>
                  <a:srgbClr val="000000"/>
                </a:solidFill>
                <a:effectLst/>
                <a:latin typeface="Times New Roman" panose="02020603050405020304" pitchFamily="18" charset="0"/>
                <a:ea typeface="Calibri" panose="020F0502020204030204" pitchFamily="34" charset="0"/>
              </a:rPr>
              <a:t>4. Les paramètres du problème en dehors des variables de décisions ont une valeur connue avec certitude (</a:t>
            </a:r>
            <a:r>
              <a:rPr lang="fr-FR" sz="2800" dirty="0">
                <a:solidFill>
                  <a:srgbClr val="FF0000"/>
                </a:solidFill>
                <a:effectLst/>
                <a:latin typeface="Times New Roman" panose="02020603050405020304" pitchFamily="18" charset="0"/>
                <a:ea typeface="Calibri" panose="020F0502020204030204" pitchFamily="34" charset="0"/>
              </a:rPr>
              <a:t>les seuls inconnus du problème sont les variables de décision</a:t>
            </a:r>
            <a:r>
              <a:rPr lang="fr-FR" sz="2800" dirty="0">
                <a:solidFill>
                  <a:srgbClr val="000000"/>
                </a:solidFill>
                <a:effectLst/>
                <a:latin typeface="Times New Roman" panose="02020603050405020304" pitchFamily="18" charset="0"/>
                <a:ea typeface="Calibri" panose="020F0502020204030204" pitchFamily="34" charset="0"/>
              </a:rPr>
              <a:t>).</a:t>
            </a:r>
          </a:p>
          <a:p>
            <a:endParaRPr lang="fr-FR" dirty="0"/>
          </a:p>
        </p:txBody>
      </p:sp>
      <p:sp>
        <p:nvSpPr>
          <p:cNvPr id="4" name="Espace réservé de la date 3">
            <a:extLst>
              <a:ext uri="{FF2B5EF4-FFF2-40B4-BE49-F238E27FC236}">
                <a16:creationId xmlns:a16="http://schemas.microsoft.com/office/drawing/2014/main" id="{E8300484-3B49-88C8-D8E4-796F54389B33}"/>
              </a:ext>
            </a:extLst>
          </p:cNvPr>
          <p:cNvSpPr>
            <a:spLocks noGrp="1"/>
          </p:cNvSpPr>
          <p:nvPr>
            <p:ph type="dt" sz="half" idx="10"/>
          </p:nvPr>
        </p:nvSpPr>
        <p:spPr>
          <a:xfrm>
            <a:off x="838200" y="6429375"/>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spc="15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A7F7C0-CD3A-4613-8A33-537F496F2364}" type="datetime1">
              <a:rPr lang="fr-FR" smtClean="0"/>
              <a:pPr/>
              <a:t>14/01/2025</a:t>
            </a:fld>
            <a:endParaRPr lang="en-US"/>
          </a:p>
        </p:txBody>
      </p:sp>
      <p:sp>
        <p:nvSpPr>
          <p:cNvPr id="5" name="Espace réservé du numéro de diapositive 4">
            <a:extLst>
              <a:ext uri="{FF2B5EF4-FFF2-40B4-BE49-F238E27FC236}">
                <a16:creationId xmlns:a16="http://schemas.microsoft.com/office/drawing/2014/main" id="{4AD70759-0A12-8771-AEBC-D469DA487F7D}"/>
              </a:ext>
            </a:extLst>
          </p:cNvPr>
          <p:cNvSpPr>
            <a:spLocks noGrp="1"/>
          </p:cNvSpPr>
          <p:nvPr>
            <p:ph type="sldNum" sz="quarter" idx="12"/>
          </p:nvPr>
        </p:nvSpPr>
        <p:spPr>
          <a:xfrm>
            <a:off x="8610600" y="64293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cap="all" spc="15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844951-7827-47D4-8276-7DDE1FA7D85A}" type="slidenum">
              <a:rPr lang="en-US" smtClean="0"/>
              <a:pPr/>
              <a:t>12</a:t>
            </a:fld>
            <a:endParaRPr lang="en-US"/>
          </a:p>
        </p:txBody>
      </p:sp>
    </p:spTree>
    <p:extLst>
      <p:ext uri="{BB962C8B-B14F-4D97-AF65-F5344CB8AC3E}">
        <p14:creationId xmlns:p14="http://schemas.microsoft.com/office/powerpoint/2010/main" val="158784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C2F0C-6791-930A-89D7-C16A82B95500}"/>
              </a:ext>
            </a:extLst>
          </p:cNvPr>
          <p:cNvSpPr>
            <a:spLocks noGrp="1"/>
          </p:cNvSpPr>
          <p:nvPr>
            <p:ph type="title"/>
          </p:nvPr>
        </p:nvSpPr>
        <p:spPr/>
        <p:txBody>
          <a:bodyPr/>
          <a:lstStyle/>
          <a:p>
            <a:r>
              <a:rPr lang="fr-FR" dirty="0">
                <a:solidFill>
                  <a:schemeClr val="tx1"/>
                </a:solidFill>
              </a:rPr>
              <a:t>Etapes de formulation d’un PL</a:t>
            </a:r>
          </a:p>
        </p:txBody>
      </p:sp>
      <p:sp>
        <p:nvSpPr>
          <p:cNvPr id="3" name="Espace réservé du contenu 2">
            <a:extLst>
              <a:ext uri="{FF2B5EF4-FFF2-40B4-BE49-F238E27FC236}">
                <a16:creationId xmlns:a16="http://schemas.microsoft.com/office/drawing/2014/main" id="{5F082B2C-F692-D16D-EEA8-BEADCB6AD0BD}"/>
              </a:ext>
            </a:extLst>
          </p:cNvPr>
          <p:cNvSpPr>
            <a:spLocks noGrp="1"/>
          </p:cNvSpPr>
          <p:nvPr>
            <p:ph idx="1"/>
          </p:nvPr>
        </p:nvSpPr>
        <p:spPr>
          <a:xfrm>
            <a:off x="967153" y="1897303"/>
            <a:ext cx="10515600" cy="3998306"/>
          </a:xfrm>
        </p:spPr>
        <p:txBody>
          <a:bodyPr>
            <a:normAutofit/>
          </a:bodyPr>
          <a:lstStyle/>
          <a:p>
            <a:pPr marL="742950" indent="-514350" algn="just">
              <a:spcAft>
                <a:spcPts val="280"/>
              </a:spcAft>
              <a:buFont typeface="+mj-lt"/>
              <a:buAutoNum type="arabicPeriod"/>
            </a:pPr>
            <a:r>
              <a:rPr lang="fr-FR" sz="2800" dirty="0">
                <a:solidFill>
                  <a:srgbClr val="000000"/>
                </a:solidFill>
                <a:effectLst/>
                <a:latin typeface="Times New Roman" panose="02020603050405020304" pitchFamily="18" charset="0"/>
                <a:ea typeface="Calibri" panose="020F0502020204030204" pitchFamily="34" charset="0"/>
              </a:rPr>
              <a:t>Identifier les variables du problème à valeur non connues (</a:t>
            </a:r>
            <a:r>
              <a:rPr lang="fr-FR" sz="2800" dirty="0">
                <a:solidFill>
                  <a:srgbClr val="FF0000"/>
                </a:solidFill>
                <a:effectLst/>
                <a:latin typeface="Times New Roman" panose="02020603050405020304" pitchFamily="18" charset="0"/>
                <a:ea typeface="Calibri" panose="020F0502020204030204" pitchFamily="34" charset="0"/>
              </a:rPr>
              <a:t>variable de décision</a:t>
            </a:r>
            <a:r>
              <a:rPr lang="fr-FR" sz="2800" dirty="0">
                <a:solidFill>
                  <a:srgbClr val="000000"/>
                </a:solidFill>
                <a:effectLst/>
                <a:latin typeface="Times New Roman" panose="02020603050405020304" pitchFamily="18" charset="0"/>
                <a:ea typeface="Calibri" panose="020F0502020204030204" pitchFamily="34" charset="0"/>
              </a:rPr>
              <a:t>) et les représenter sous forme symbolique (par exemple :  </a:t>
            </a:r>
            <a:r>
              <a:rPr lang="fr-FR" sz="2800" i="1" dirty="0">
                <a:solidFill>
                  <a:srgbClr val="000000"/>
                </a:solidFill>
                <a:effectLst/>
                <a:latin typeface="Times New Roman" panose="02020603050405020304" pitchFamily="18" charset="0"/>
                <a:ea typeface="Calibri" panose="020F0502020204030204" pitchFamily="34" charset="0"/>
              </a:rPr>
              <a:t>x</a:t>
            </a:r>
            <a:r>
              <a:rPr lang="fr-FR" sz="2800" dirty="0">
                <a:solidFill>
                  <a:srgbClr val="000000"/>
                </a:solidFill>
                <a:effectLst/>
                <a:latin typeface="Times New Roman" panose="02020603050405020304" pitchFamily="18" charset="0"/>
                <a:ea typeface="Calibri" panose="020F0502020204030204" pitchFamily="34" charset="0"/>
              </a:rPr>
              <a:t>, </a:t>
            </a:r>
            <a:r>
              <a:rPr lang="fr-FR" sz="2800" i="1" dirty="0">
                <a:solidFill>
                  <a:srgbClr val="000000"/>
                </a:solidFill>
                <a:effectLst/>
                <a:latin typeface="Times New Roman" panose="02020603050405020304" pitchFamily="18" charset="0"/>
                <a:ea typeface="Calibri" panose="020F0502020204030204" pitchFamily="34" charset="0"/>
              </a:rPr>
              <a:t>y, z</a:t>
            </a:r>
            <a:r>
              <a:rPr lang="fr-FR" sz="2800" dirty="0">
                <a:solidFill>
                  <a:srgbClr val="000000"/>
                </a:solidFill>
                <a:effectLst/>
                <a:latin typeface="Times New Roman" panose="02020603050405020304" pitchFamily="18" charset="0"/>
                <a:ea typeface="Calibri" panose="020F0502020204030204" pitchFamily="34" charset="0"/>
              </a:rPr>
              <a:t>). </a:t>
            </a:r>
          </a:p>
          <a:p>
            <a:pPr marL="742950" indent="-514350" algn="just">
              <a:spcAft>
                <a:spcPts val="280"/>
              </a:spcAft>
              <a:buFont typeface="+mj-lt"/>
              <a:buAutoNum type="arabicPeriod"/>
            </a:pPr>
            <a:r>
              <a:rPr lang="fr-FR" sz="2800" dirty="0">
                <a:solidFill>
                  <a:srgbClr val="000000"/>
                </a:solidFill>
                <a:effectLst/>
                <a:latin typeface="Times New Roman" panose="02020603050405020304" pitchFamily="18" charset="0"/>
                <a:ea typeface="Calibri" panose="020F0502020204030204" pitchFamily="34" charset="0"/>
              </a:rPr>
              <a:t>Identifier </a:t>
            </a:r>
            <a:r>
              <a:rPr lang="fr-FR" sz="2800" dirty="0">
                <a:solidFill>
                  <a:srgbClr val="FF0000"/>
                </a:solidFill>
                <a:effectLst/>
                <a:latin typeface="Times New Roman" panose="02020603050405020304" pitchFamily="18" charset="0"/>
                <a:ea typeface="Calibri" panose="020F0502020204030204" pitchFamily="34" charset="0"/>
              </a:rPr>
              <a:t>l’objectif</a:t>
            </a:r>
            <a:r>
              <a:rPr lang="fr-FR" sz="2800" dirty="0">
                <a:solidFill>
                  <a:srgbClr val="000000"/>
                </a:solidFill>
                <a:effectLst/>
                <a:latin typeface="Times New Roman" panose="02020603050405020304" pitchFamily="18" charset="0"/>
                <a:ea typeface="Calibri" panose="020F0502020204030204" pitchFamily="34" charset="0"/>
              </a:rPr>
              <a:t> ou le critère de sélection et le représenter sous une forme linéaire en fonction des variables de décision. Spécifier si le critère de sélection est à </a:t>
            </a:r>
            <a:r>
              <a:rPr lang="fr-FR" sz="2800" b="1" dirty="0">
                <a:solidFill>
                  <a:srgbClr val="000000"/>
                </a:solidFill>
                <a:effectLst/>
                <a:latin typeface="Times New Roman" panose="02020603050405020304" pitchFamily="18" charset="0"/>
                <a:ea typeface="Calibri" panose="020F0502020204030204" pitchFamily="34" charset="0"/>
              </a:rPr>
              <a:t>maximiser</a:t>
            </a:r>
            <a:r>
              <a:rPr lang="fr-FR" sz="2800" dirty="0">
                <a:solidFill>
                  <a:srgbClr val="000000"/>
                </a:solidFill>
                <a:effectLst/>
                <a:latin typeface="Times New Roman" panose="02020603050405020304" pitchFamily="18" charset="0"/>
                <a:ea typeface="Calibri" panose="020F0502020204030204" pitchFamily="34" charset="0"/>
              </a:rPr>
              <a:t> ou à </a:t>
            </a:r>
            <a:r>
              <a:rPr lang="fr-FR" sz="2800" b="1" dirty="0">
                <a:solidFill>
                  <a:srgbClr val="000000"/>
                </a:solidFill>
                <a:effectLst/>
                <a:latin typeface="Times New Roman" panose="02020603050405020304" pitchFamily="18" charset="0"/>
                <a:ea typeface="Calibri" panose="020F0502020204030204" pitchFamily="34" charset="0"/>
              </a:rPr>
              <a:t>minimiser</a:t>
            </a:r>
            <a:r>
              <a:rPr lang="fr-FR" sz="2800" dirty="0">
                <a:solidFill>
                  <a:srgbClr val="000000"/>
                </a:solidFill>
                <a:effectLst/>
                <a:latin typeface="Times New Roman" panose="02020603050405020304" pitchFamily="18" charset="0"/>
                <a:ea typeface="Calibri" panose="020F0502020204030204" pitchFamily="34" charset="0"/>
              </a:rPr>
              <a:t>. </a:t>
            </a:r>
          </a:p>
          <a:p>
            <a:pPr marL="742950" indent="-514350" algn="just">
              <a:spcAft>
                <a:spcPts val="280"/>
              </a:spcAft>
              <a:buFont typeface="+mj-lt"/>
              <a:buAutoNum type="arabicPeriod"/>
            </a:pPr>
            <a:r>
              <a:rPr lang="fr-FR" sz="2800" dirty="0">
                <a:solidFill>
                  <a:srgbClr val="000000"/>
                </a:solidFill>
                <a:effectLst/>
                <a:latin typeface="Times New Roman" panose="02020603050405020304" pitchFamily="18" charset="0"/>
                <a:ea typeface="Calibri" panose="020F0502020204030204" pitchFamily="34" charset="0"/>
              </a:rPr>
              <a:t>Identifier les restrictions (</a:t>
            </a:r>
            <a:r>
              <a:rPr lang="fr-FR" sz="2800" dirty="0">
                <a:solidFill>
                  <a:srgbClr val="FF0000"/>
                </a:solidFill>
                <a:effectLst/>
                <a:latin typeface="Times New Roman" panose="02020603050405020304" pitchFamily="18" charset="0"/>
                <a:ea typeface="Calibri" panose="020F0502020204030204" pitchFamily="34" charset="0"/>
              </a:rPr>
              <a:t>les contraintes</a:t>
            </a:r>
            <a:r>
              <a:rPr lang="fr-FR" sz="2800" dirty="0">
                <a:solidFill>
                  <a:srgbClr val="000000"/>
                </a:solidFill>
                <a:effectLst/>
                <a:latin typeface="Times New Roman" panose="02020603050405020304" pitchFamily="18" charset="0"/>
                <a:ea typeface="Calibri" panose="020F0502020204030204" pitchFamily="34" charset="0"/>
              </a:rPr>
              <a:t>) du problème et les exprimer par un système d’équations linéaires. </a:t>
            </a:r>
          </a:p>
          <a:p>
            <a:pPr marL="742950" indent="-514350" algn="just">
              <a:spcAft>
                <a:spcPts val="280"/>
              </a:spcAft>
              <a:buFont typeface="+mj-lt"/>
              <a:buAutoNum type="arabicPeriod"/>
            </a:pPr>
            <a:endParaRPr lang="fr-FR" sz="2800" dirty="0">
              <a:solidFill>
                <a:srgbClr val="000000"/>
              </a:solidFill>
              <a:effectLst/>
              <a:latin typeface="Times New Roman" panose="02020603050405020304" pitchFamily="18" charset="0"/>
              <a:ea typeface="Calibri" panose="020F0502020204030204" pitchFamily="34" charset="0"/>
            </a:endParaRPr>
          </a:p>
          <a:p>
            <a:endParaRPr lang="fr-FR" dirty="0"/>
          </a:p>
        </p:txBody>
      </p:sp>
      <p:sp>
        <p:nvSpPr>
          <p:cNvPr id="4" name="Espace réservé de la date 3">
            <a:extLst>
              <a:ext uri="{FF2B5EF4-FFF2-40B4-BE49-F238E27FC236}">
                <a16:creationId xmlns:a16="http://schemas.microsoft.com/office/drawing/2014/main" id="{54A0A7A5-CA97-34BC-79CA-1FB982AE5650}"/>
              </a:ext>
            </a:extLst>
          </p:cNvPr>
          <p:cNvSpPr>
            <a:spLocks noGrp="1"/>
          </p:cNvSpPr>
          <p:nvPr>
            <p:ph type="dt" sz="half" idx="10"/>
          </p:nvPr>
        </p:nvSpPr>
        <p:spPr>
          <a:xfrm>
            <a:off x="838200" y="6429375"/>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spc="15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A7F7C0-CD3A-4613-8A33-537F496F2364}" type="datetime1">
              <a:rPr lang="fr-FR" smtClean="0"/>
              <a:pPr/>
              <a:t>14/01/2025</a:t>
            </a:fld>
            <a:endParaRPr lang="en-US"/>
          </a:p>
        </p:txBody>
      </p:sp>
      <p:sp>
        <p:nvSpPr>
          <p:cNvPr id="5" name="Espace réservé du numéro de diapositive 4">
            <a:extLst>
              <a:ext uri="{FF2B5EF4-FFF2-40B4-BE49-F238E27FC236}">
                <a16:creationId xmlns:a16="http://schemas.microsoft.com/office/drawing/2014/main" id="{B42C1AC4-91DD-2041-02B1-AE4B8DBEA5C8}"/>
              </a:ext>
            </a:extLst>
          </p:cNvPr>
          <p:cNvSpPr>
            <a:spLocks noGrp="1"/>
          </p:cNvSpPr>
          <p:nvPr>
            <p:ph type="sldNum" sz="quarter" idx="12"/>
          </p:nvPr>
        </p:nvSpPr>
        <p:spPr>
          <a:xfrm>
            <a:off x="8610600" y="64293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cap="all" spc="15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844951-7827-47D4-8276-7DDE1FA7D85A}" type="slidenum">
              <a:rPr lang="en-US" smtClean="0"/>
              <a:pPr/>
              <a:t>13</a:t>
            </a:fld>
            <a:endParaRPr lang="en-US"/>
          </a:p>
        </p:txBody>
      </p:sp>
    </p:spTree>
    <p:extLst>
      <p:ext uri="{BB962C8B-B14F-4D97-AF65-F5344CB8AC3E}">
        <p14:creationId xmlns:p14="http://schemas.microsoft.com/office/powerpoint/2010/main" val="3449620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07DA5-344D-89DC-2B05-B52A9A80B644}"/>
              </a:ext>
            </a:extLst>
          </p:cNvPr>
          <p:cNvSpPr>
            <a:spLocks noGrp="1"/>
          </p:cNvSpPr>
          <p:nvPr>
            <p:ph type="title"/>
          </p:nvPr>
        </p:nvSpPr>
        <p:spPr/>
        <p:txBody>
          <a:bodyPr/>
          <a:lstStyle/>
          <a:p>
            <a:r>
              <a:rPr lang="fr-FR" dirty="0">
                <a:solidFill>
                  <a:schemeClr val="tx1"/>
                </a:solidFill>
              </a:rPr>
              <a:t>Exemple d’application:</a:t>
            </a:r>
          </a:p>
        </p:txBody>
      </p:sp>
      <p:sp>
        <p:nvSpPr>
          <p:cNvPr id="3" name="Espace réservé du contenu 2">
            <a:extLst>
              <a:ext uri="{FF2B5EF4-FFF2-40B4-BE49-F238E27FC236}">
                <a16:creationId xmlns:a16="http://schemas.microsoft.com/office/drawing/2014/main" id="{18A908FD-EF76-EB2B-6D07-041EB22A6452}"/>
              </a:ext>
            </a:extLst>
          </p:cNvPr>
          <p:cNvSpPr>
            <a:spLocks noGrp="1"/>
          </p:cNvSpPr>
          <p:nvPr>
            <p:ph idx="1"/>
          </p:nvPr>
        </p:nvSpPr>
        <p:spPr>
          <a:xfrm>
            <a:off x="838200" y="1837589"/>
            <a:ext cx="10515600" cy="4339374"/>
          </a:xfrm>
        </p:spPr>
        <p:txBody>
          <a:bodyPr>
            <a:normAutofit lnSpcReduction="10000"/>
          </a:bodyPr>
          <a:lstStyle/>
          <a:p>
            <a:r>
              <a:rPr lang="fr-FR" dirty="0"/>
              <a:t>Une entreprise produit deux types de produits : A et B. Chaque produit nécessite des ressources différentes et génère un certain bénéfice par unité vendue. L'entreprise souhaite déterminer la quantité de chaque produit à produire pour maximiser ses bénéfices, tout en respectant les contraintes de ressources.</a:t>
            </a:r>
          </a:p>
          <a:p>
            <a:r>
              <a:rPr lang="fr-FR" b="1" dirty="0"/>
              <a:t>Données :</a:t>
            </a:r>
          </a:p>
          <a:p>
            <a:endParaRPr lang="fr-FR" dirty="0"/>
          </a:p>
          <a:p>
            <a:endParaRPr lang="fr-FR" dirty="0"/>
          </a:p>
          <a:p>
            <a:pPr marL="228600" indent="0">
              <a:buNone/>
            </a:pPr>
            <a:endParaRPr lang="fr-FR" dirty="0"/>
          </a:p>
          <a:p>
            <a:pPr marL="228600" indent="0">
              <a:buNone/>
            </a:pPr>
            <a:endParaRPr lang="fr-FR" dirty="0"/>
          </a:p>
          <a:p>
            <a:pPr marL="228600" indent="0">
              <a:buNone/>
            </a:pPr>
            <a:r>
              <a:rPr lang="fr-FR" dirty="0"/>
              <a:t>L'entreprise dispose de </a:t>
            </a:r>
            <a:r>
              <a:rPr lang="fr-FR" b="1" dirty="0"/>
              <a:t>120 heures </a:t>
            </a:r>
            <a:r>
              <a:rPr lang="fr-FR" dirty="0"/>
              <a:t>de main-d'œuvre par jour et de </a:t>
            </a:r>
            <a:r>
              <a:rPr lang="fr-FR" b="1" dirty="0"/>
              <a:t>90 kg </a:t>
            </a:r>
            <a:r>
              <a:rPr lang="fr-FR" dirty="0"/>
              <a:t>de matière première par jour.</a:t>
            </a:r>
          </a:p>
          <a:p>
            <a:r>
              <a:rPr lang="fr-FR" b="1" dirty="0"/>
              <a:t>Objectif :</a:t>
            </a:r>
            <a:r>
              <a:rPr lang="fr-FR" dirty="0"/>
              <a:t> Maximiser les bénéfices de l'entreprise.</a:t>
            </a:r>
          </a:p>
        </p:txBody>
      </p:sp>
      <p:sp>
        <p:nvSpPr>
          <p:cNvPr id="4" name="Espace réservé de la date 3">
            <a:extLst>
              <a:ext uri="{FF2B5EF4-FFF2-40B4-BE49-F238E27FC236}">
                <a16:creationId xmlns:a16="http://schemas.microsoft.com/office/drawing/2014/main" id="{72977EA7-0886-F724-A48D-CB34BEE08B92}"/>
              </a:ext>
            </a:extLst>
          </p:cNvPr>
          <p:cNvSpPr>
            <a:spLocks noGrp="1"/>
          </p:cNvSpPr>
          <p:nvPr>
            <p:ph type="dt" sz="half" idx="10"/>
          </p:nvPr>
        </p:nvSpPr>
        <p:spPr>
          <a:xfrm>
            <a:off x="838200" y="6429375"/>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spc="15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A7F7C0-CD3A-4613-8A33-537F496F2364}" type="datetime1">
              <a:rPr lang="fr-FR" smtClean="0"/>
              <a:pPr/>
              <a:t>14/01/2025</a:t>
            </a:fld>
            <a:endParaRPr lang="en-US"/>
          </a:p>
        </p:txBody>
      </p:sp>
      <p:sp>
        <p:nvSpPr>
          <p:cNvPr id="5" name="Espace réservé du numéro de diapositive 4">
            <a:extLst>
              <a:ext uri="{FF2B5EF4-FFF2-40B4-BE49-F238E27FC236}">
                <a16:creationId xmlns:a16="http://schemas.microsoft.com/office/drawing/2014/main" id="{29000962-8E25-35D0-4F9E-09A6C5E28958}"/>
              </a:ext>
            </a:extLst>
          </p:cNvPr>
          <p:cNvSpPr>
            <a:spLocks noGrp="1"/>
          </p:cNvSpPr>
          <p:nvPr>
            <p:ph type="sldNum" sz="quarter" idx="12"/>
          </p:nvPr>
        </p:nvSpPr>
        <p:spPr>
          <a:xfrm>
            <a:off x="8610600" y="64293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cap="all" spc="15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844951-7827-47D4-8276-7DDE1FA7D85A}" type="slidenum">
              <a:rPr lang="en-US" smtClean="0"/>
              <a:pPr/>
              <a:t>14</a:t>
            </a:fld>
            <a:endParaRPr lang="en-US"/>
          </a:p>
        </p:txBody>
      </p:sp>
      <p:graphicFrame>
        <p:nvGraphicFramePr>
          <p:cNvPr id="7" name="Tableau 7">
            <a:extLst>
              <a:ext uri="{FF2B5EF4-FFF2-40B4-BE49-F238E27FC236}">
                <a16:creationId xmlns:a16="http://schemas.microsoft.com/office/drawing/2014/main" id="{A7B820BA-FC87-E363-DC23-22FC53C43BD5}"/>
              </a:ext>
            </a:extLst>
          </p:cNvPr>
          <p:cNvGraphicFramePr>
            <a:graphicFrameLocks noGrp="1"/>
          </p:cNvGraphicFramePr>
          <p:nvPr>
            <p:extLst>
              <p:ext uri="{D42A27DB-BD31-4B8C-83A1-F6EECF244321}">
                <p14:modId xmlns:p14="http://schemas.microsoft.com/office/powerpoint/2010/main" val="2820868617"/>
              </p:ext>
            </p:extLst>
          </p:nvPr>
        </p:nvGraphicFramePr>
        <p:xfrm>
          <a:off x="1293445" y="3642066"/>
          <a:ext cx="8128000" cy="1209335"/>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54717690"/>
                    </a:ext>
                  </a:extLst>
                </a:gridCol>
                <a:gridCol w="2032000">
                  <a:extLst>
                    <a:ext uri="{9D8B030D-6E8A-4147-A177-3AD203B41FA5}">
                      <a16:colId xmlns:a16="http://schemas.microsoft.com/office/drawing/2014/main" val="931679757"/>
                    </a:ext>
                  </a:extLst>
                </a:gridCol>
                <a:gridCol w="2032000">
                  <a:extLst>
                    <a:ext uri="{9D8B030D-6E8A-4147-A177-3AD203B41FA5}">
                      <a16:colId xmlns:a16="http://schemas.microsoft.com/office/drawing/2014/main" val="3825345836"/>
                    </a:ext>
                  </a:extLst>
                </a:gridCol>
                <a:gridCol w="2032000">
                  <a:extLst>
                    <a:ext uri="{9D8B030D-6E8A-4147-A177-3AD203B41FA5}">
                      <a16:colId xmlns:a16="http://schemas.microsoft.com/office/drawing/2014/main" val="3408963795"/>
                    </a:ext>
                  </a:extLst>
                </a:gridCol>
              </a:tblGrid>
              <a:tr h="370840">
                <a:tc>
                  <a:txBody>
                    <a:bodyPr/>
                    <a:lstStyle/>
                    <a:p>
                      <a:endParaRPr lang="fr-FR" dirty="0"/>
                    </a:p>
                  </a:txBody>
                  <a:tcPr/>
                </a:tc>
                <a:tc>
                  <a:txBody>
                    <a:bodyPr/>
                    <a:lstStyle/>
                    <a:p>
                      <a:r>
                        <a:rPr lang="fr-FR" dirty="0"/>
                        <a:t>Prix de vente</a:t>
                      </a:r>
                    </a:p>
                  </a:txBody>
                  <a:tcPr/>
                </a:tc>
                <a:tc>
                  <a:txBody>
                    <a:bodyPr/>
                    <a:lstStyle/>
                    <a:p>
                      <a:r>
                        <a:rPr lang="fr-FR" dirty="0"/>
                        <a:t>Main d’œuvre </a:t>
                      </a:r>
                    </a:p>
                  </a:txBody>
                  <a:tcPr/>
                </a:tc>
                <a:tc>
                  <a:txBody>
                    <a:bodyPr/>
                    <a:lstStyle/>
                    <a:p>
                      <a:r>
                        <a:rPr lang="fr-FR" dirty="0"/>
                        <a:t>Matière première</a:t>
                      </a:r>
                    </a:p>
                  </a:txBody>
                  <a:tcPr/>
                </a:tc>
                <a:extLst>
                  <a:ext uri="{0D108BD9-81ED-4DB2-BD59-A6C34878D82A}">
                    <a16:rowId xmlns:a16="http://schemas.microsoft.com/office/drawing/2014/main" val="4001643801"/>
                  </a:ext>
                </a:extLst>
              </a:tr>
              <a:tr h="467655">
                <a:tc>
                  <a:txBody>
                    <a:bodyPr/>
                    <a:lstStyle/>
                    <a:p>
                      <a:r>
                        <a:rPr lang="fr-FR" dirty="0"/>
                        <a:t>Produit A</a:t>
                      </a:r>
                    </a:p>
                  </a:txBody>
                  <a:tcPr/>
                </a:tc>
                <a:tc>
                  <a:txBody>
                    <a:bodyPr/>
                    <a:lstStyle/>
                    <a:p>
                      <a:r>
                        <a:rPr lang="fr-FR" dirty="0"/>
                        <a:t>10 euros</a:t>
                      </a:r>
                    </a:p>
                  </a:txBody>
                  <a:tcPr/>
                </a:tc>
                <a:tc>
                  <a:txBody>
                    <a:bodyPr/>
                    <a:lstStyle/>
                    <a:p>
                      <a:r>
                        <a:rPr lang="fr-FR" dirty="0"/>
                        <a:t>2 heures</a:t>
                      </a:r>
                    </a:p>
                  </a:txBody>
                  <a:tcPr/>
                </a:tc>
                <a:tc>
                  <a:txBody>
                    <a:bodyPr/>
                    <a:lstStyle/>
                    <a:p>
                      <a:r>
                        <a:rPr lang="fr-FR" dirty="0"/>
                        <a:t>3 Kg</a:t>
                      </a:r>
                    </a:p>
                  </a:txBody>
                  <a:tcPr/>
                </a:tc>
                <a:extLst>
                  <a:ext uri="{0D108BD9-81ED-4DB2-BD59-A6C34878D82A}">
                    <a16:rowId xmlns:a16="http://schemas.microsoft.com/office/drawing/2014/main" val="4219790833"/>
                  </a:ext>
                </a:extLst>
              </a:tr>
              <a:tr h="370840">
                <a:tc>
                  <a:txBody>
                    <a:bodyPr/>
                    <a:lstStyle/>
                    <a:p>
                      <a:r>
                        <a:rPr lang="fr-FR" dirty="0"/>
                        <a:t>Produit B</a:t>
                      </a:r>
                    </a:p>
                  </a:txBody>
                  <a:tcPr/>
                </a:tc>
                <a:tc>
                  <a:txBody>
                    <a:bodyPr/>
                    <a:lstStyle/>
                    <a:p>
                      <a:r>
                        <a:rPr lang="fr-FR" dirty="0"/>
                        <a:t>15 euros</a:t>
                      </a:r>
                    </a:p>
                  </a:txBody>
                  <a:tcPr/>
                </a:tc>
                <a:tc>
                  <a:txBody>
                    <a:bodyPr/>
                    <a:lstStyle/>
                    <a:p>
                      <a:r>
                        <a:rPr lang="fr-FR" dirty="0"/>
                        <a:t>3 heures</a:t>
                      </a:r>
                    </a:p>
                  </a:txBody>
                  <a:tcPr/>
                </a:tc>
                <a:tc>
                  <a:txBody>
                    <a:bodyPr/>
                    <a:lstStyle/>
                    <a:p>
                      <a:r>
                        <a:rPr lang="fr-FR" dirty="0"/>
                        <a:t>4 kg</a:t>
                      </a:r>
                    </a:p>
                  </a:txBody>
                  <a:tcPr/>
                </a:tc>
                <a:extLst>
                  <a:ext uri="{0D108BD9-81ED-4DB2-BD59-A6C34878D82A}">
                    <a16:rowId xmlns:a16="http://schemas.microsoft.com/office/drawing/2014/main" val="2710259044"/>
                  </a:ext>
                </a:extLst>
              </a:tr>
            </a:tbl>
          </a:graphicData>
        </a:graphic>
      </p:graphicFrame>
    </p:spTree>
    <p:extLst>
      <p:ext uri="{BB962C8B-B14F-4D97-AF65-F5344CB8AC3E}">
        <p14:creationId xmlns:p14="http://schemas.microsoft.com/office/powerpoint/2010/main" val="291100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5ABDA-BC2E-BFE9-0420-618FA21D7334}"/>
              </a:ext>
            </a:extLst>
          </p:cNvPr>
          <p:cNvSpPr>
            <a:spLocks noGrp="1"/>
          </p:cNvSpPr>
          <p:nvPr>
            <p:ph type="title"/>
          </p:nvPr>
        </p:nvSpPr>
        <p:spPr/>
        <p:txBody>
          <a:bodyPr/>
          <a:lstStyle/>
          <a:p>
            <a:r>
              <a:rPr lang="fr-FR" dirty="0">
                <a:solidFill>
                  <a:schemeClr val="tx1"/>
                </a:solidFill>
              </a:rPr>
              <a:t>Solution </a:t>
            </a:r>
          </a:p>
        </p:txBody>
      </p:sp>
      <p:sp>
        <p:nvSpPr>
          <p:cNvPr id="3" name="Espace réservé du contenu 2">
            <a:extLst>
              <a:ext uri="{FF2B5EF4-FFF2-40B4-BE49-F238E27FC236}">
                <a16:creationId xmlns:a16="http://schemas.microsoft.com/office/drawing/2014/main" id="{E4ECB49B-5318-63FD-6826-EEAF0D892129}"/>
              </a:ext>
            </a:extLst>
          </p:cNvPr>
          <p:cNvSpPr>
            <a:spLocks noGrp="1"/>
          </p:cNvSpPr>
          <p:nvPr>
            <p:ph idx="1"/>
          </p:nvPr>
        </p:nvSpPr>
        <p:spPr>
          <a:xfrm>
            <a:off x="838200" y="1803519"/>
            <a:ext cx="10515600" cy="3998306"/>
          </a:xfrm>
        </p:spPr>
        <p:txBody>
          <a:bodyPr>
            <a:normAutofit/>
          </a:bodyPr>
          <a:lstStyle/>
          <a:p>
            <a:r>
              <a:rPr lang="fr-FR" b="1" dirty="0"/>
              <a:t>Variables de décision :</a:t>
            </a:r>
          </a:p>
          <a:p>
            <a:pPr marL="228600" indent="0">
              <a:buNone/>
            </a:pPr>
            <a:r>
              <a:rPr lang="fr-FR" dirty="0"/>
              <a:t>x</a:t>
            </a:r>
            <a:r>
              <a:rPr lang="fr-FR" dirty="0">
                <a:effectLst/>
              </a:rPr>
              <a:t>1</a:t>
            </a:r>
            <a:r>
              <a:rPr lang="fr-FR" dirty="0"/>
              <a:t>​ : nombre d'unités de produit A à produire par jour.</a:t>
            </a:r>
          </a:p>
          <a:p>
            <a:pPr marL="228600" indent="0">
              <a:buNone/>
            </a:pPr>
            <a:r>
              <a:rPr lang="fr-FR" dirty="0"/>
              <a:t>x</a:t>
            </a:r>
            <a:r>
              <a:rPr lang="fr-FR" dirty="0">
                <a:effectLst/>
              </a:rPr>
              <a:t>2</a:t>
            </a:r>
            <a:r>
              <a:rPr lang="fr-FR" dirty="0"/>
              <a:t>​ : nombre d'unités de produit B à produire par jour.</a:t>
            </a:r>
          </a:p>
          <a:p>
            <a:r>
              <a:rPr lang="fr-FR" b="1" dirty="0"/>
              <a:t>Fonction objectif </a:t>
            </a:r>
            <a:r>
              <a:rPr lang="fr-FR" dirty="0"/>
              <a:t>à maximiser : Z=10x1+15x2</a:t>
            </a:r>
          </a:p>
          <a:p>
            <a:r>
              <a:rPr lang="fr-FR" b="1" dirty="0"/>
              <a:t>Contraintes :</a:t>
            </a:r>
          </a:p>
          <a:p>
            <a:pPr marL="228600" indent="0">
              <a:buNone/>
            </a:pPr>
            <a:r>
              <a:rPr lang="fr-FR" dirty="0"/>
              <a:t>Contrainte de main-d'œuvre : 2x1+3x2≤120 (120 heures de main-d'œuvre disponibles).</a:t>
            </a:r>
          </a:p>
          <a:p>
            <a:pPr marL="228600" indent="0">
              <a:buNone/>
            </a:pPr>
            <a:r>
              <a:rPr lang="fr-FR" dirty="0"/>
              <a:t>Contrainte de matière première : 3x1+4x2≤90 (90 kg de matière première disponibles).</a:t>
            </a:r>
          </a:p>
          <a:p>
            <a:pPr marL="228600" indent="0">
              <a:buNone/>
            </a:pPr>
            <a:r>
              <a:rPr lang="fr-FR" dirty="0"/>
              <a:t>Non-négativité des variables de décision : x1≥0 et x2≥0</a:t>
            </a:r>
          </a:p>
          <a:p>
            <a:endParaRPr lang="fr-FR" dirty="0"/>
          </a:p>
        </p:txBody>
      </p:sp>
      <p:sp>
        <p:nvSpPr>
          <p:cNvPr id="4" name="Espace réservé de la date 3">
            <a:extLst>
              <a:ext uri="{FF2B5EF4-FFF2-40B4-BE49-F238E27FC236}">
                <a16:creationId xmlns:a16="http://schemas.microsoft.com/office/drawing/2014/main" id="{B63FA9FE-7738-273E-2161-69D5731FF352}"/>
              </a:ext>
            </a:extLst>
          </p:cNvPr>
          <p:cNvSpPr>
            <a:spLocks noGrp="1"/>
          </p:cNvSpPr>
          <p:nvPr>
            <p:ph type="dt" sz="half" idx="10"/>
          </p:nvPr>
        </p:nvSpPr>
        <p:spPr>
          <a:xfrm>
            <a:off x="838200" y="6429375"/>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spc="15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A7F7C0-CD3A-4613-8A33-537F496F2364}" type="datetime1">
              <a:rPr lang="fr-FR" smtClean="0"/>
              <a:pPr/>
              <a:t>14/01/2025</a:t>
            </a:fld>
            <a:endParaRPr lang="en-US"/>
          </a:p>
        </p:txBody>
      </p:sp>
      <p:sp>
        <p:nvSpPr>
          <p:cNvPr id="5" name="Espace réservé du numéro de diapositive 4">
            <a:extLst>
              <a:ext uri="{FF2B5EF4-FFF2-40B4-BE49-F238E27FC236}">
                <a16:creationId xmlns:a16="http://schemas.microsoft.com/office/drawing/2014/main" id="{8C791DB5-41CF-3C4A-6B05-9447BFA0A60B}"/>
              </a:ext>
            </a:extLst>
          </p:cNvPr>
          <p:cNvSpPr>
            <a:spLocks noGrp="1"/>
          </p:cNvSpPr>
          <p:nvPr>
            <p:ph type="sldNum" sz="quarter" idx="12"/>
          </p:nvPr>
        </p:nvSpPr>
        <p:spPr>
          <a:xfrm>
            <a:off x="8610600" y="64293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cap="all" spc="15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844951-7827-47D4-8276-7DDE1FA7D85A}" type="slidenum">
              <a:rPr lang="en-US" smtClean="0"/>
              <a:pPr/>
              <a:t>15</a:t>
            </a:fld>
            <a:endParaRPr lang="en-US"/>
          </a:p>
        </p:txBody>
      </p:sp>
    </p:spTree>
    <p:extLst>
      <p:ext uri="{BB962C8B-B14F-4D97-AF65-F5344CB8AC3E}">
        <p14:creationId xmlns:p14="http://schemas.microsoft.com/office/powerpoint/2010/main" val="76904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1388182" y="1994115"/>
            <a:ext cx="6420313" cy="4238243"/>
          </a:xfrm>
          <a:prstGeom prst="rect">
            <a:avLst/>
          </a:prstGeom>
        </p:spPr>
      </p:pic>
      <p:pic>
        <p:nvPicPr>
          <p:cNvPr id="8" name="Image 7"/>
          <p:cNvPicPr>
            <a:picLocks noChangeAspect="1"/>
          </p:cNvPicPr>
          <p:nvPr/>
        </p:nvPicPr>
        <p:blipFill>
          <a:blip r:embed="rId4"/>
          <a:stretch>
            <a:fillRect/>
          </a:stretch>
        </p:blipFill>
        <p:spPr>
          <a:xfrm>
            <a:off x="1388182" y="1994115"/>
            <a:ext cx="6420313" cy="4238243"/>
          </a:xfrm>
          <a:prstGeom prst="rect">
            <a:avLst/>
          </a:prstGeom>
        </p:spPr>
      </p:pic>
      <p:sp>
        <p:nvSpPr>
          <p:cNvPr id="2" name="Titre 1"/>
          <p:cNvSpPr>
            <a:spLocks noGrp="1"/>
          </p:cNvSpPr>
          <p:nvPr>
            <p:ph type="title"/>
          </p:nvPr>
        </p:nvSpPr>
        <p:spPr>
          <a:xfrm>
            <a:off x="1097280" y="110877"/>
            <a:ext cx="10058400" cy="1450757"/>
          </a:xfrm>
        </p:spPr>
        <p:txBody>
          <a:bodyPr/>
          <a:lstStyle/>
          <a:p>
            <a:r>
              <a:rPr lang="fr-FR" dirty="0"/>
              <a:t>PL : Résolution graphique</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mc:AlternateContent xmlns:mc="http://schemas.openxmlformats.org/markup-compatibility/2006" xmlns:a14="http://schemas.microsoft.com/office/drawing/2010/main">
        <mc:Choice Requires="a14">
          <p:sp>
            <p:nvSpPr>
              <p:cNvPr id="3" name="ZoneTexte 2"/>
              <p:cNvSpPr txBox="1"/>
              <p:nvPr/>
            </p:nvSpPr>
            <p:spPr>
              <a:xfrm>
                <a:off x="8361947" y="2117558"/>
                <a:ext cx="2848921" cy="1617879"/>
              </a:xfrm>
              <a:prstGeom prst="rect">
                <a:avLst/>
              </a:prstGeom>
              <a:noFill/>
            </p:spPr>
            <p:txBody>
              <a:bodyPr wrap="none" rtlCol="0">
                <a:spAutoFit/>
              </a:bodyPr>
              <a:lstStyle/>
              <a:p>
                <a:r>
                  <a:rPr lang="fr-FR" b="1" i="1" dirty="0">
                    <a:latin typeface="Cambria Math" panose="02040503050406030204" pitchFamily="18" charset="0"/>
                  </a:rPr>
                  <a:t>Exemple 1:</a:t>
                </a:r>
              </a:p>
              <a:p>
                <a:pPr/>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𝑚𝑎𝑥𝑖𝑚𝑖𝑠𝑒𝑟</m:t>
                              </m:r>
                              <m:r>
                                <a:rPr lang="fr-FR" i="1">
                                  <a:latin typeface="Cambria Math" panose="02040503050406030204" pitchFamily="18" charset="0"/>
                                </a:rPr>
                                <m:t> </m:t>
                              </m:r>
                              <m:r>
                                <a:rPr lang="fr-FR" i="1">
                                  <a:latin typeface="Cambria Math" panose="02040503050406030204" pitchFamily="18" charset="0"/>
                                </a:rPr>
                                <m:t>𝑍</m:t>
                              </m:r>
                              <m:r>
                                <a:rPr lang="fr-FR" i="1">
                                  <a:latin typeface="Cambria Math" panose="02040503050406030204" pitchFamily="18" charset="0"/>
                                </a:rPr>
                                <m:t>=5</m:t>
                              </m:r>
                              <m:r>
                                <a:rPr lang="fr-FR" i="1">
                                  <a:latin typeface="Cambria Math" panose="02040503050406030204" pitchFamily="18" charset="0"/>
                                </a:rPr>
                                <m:t>𝑥</m:t>
                              </m:r>
                              <m:r>
                                <a:rPr lang="fr-FR" i="1">
                                  <a:latin typeface="Cambria Math" panose="02040503050406030204" pitchFamily="18" charset="0"/>
                                </a:rPr>
                                <m:t>+2</m:t>
                              </m:r>
                              <m:r>
                                <a:rPr lang="fr-FR" i="1">
                                  <a:latin typeface="Cambria Math" panose="02040503050406030204" pitchFamily="18" charset="0"/>
                                </a:rPr>
                                <m:t>𝑦</m:t>
                              </m:r>
                            </m:e>
                            <m:e>
                              <m:r>
                                <a:rPr lang="fr-FR" i="1">
                                  <a:latin typeface="Cambria Math" panose="02040503050406030204" pitchFamily="18" charset="0"/>
                                </a:rPr>
                                <m:t>2</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≤17</m:t>
                              </m:r>
                            </m:e>
                            <m:e>
                              <m:r>
                                <a:rPr lang="fr-FR" i="1">
                                  <a:latin typeface="Cambria Math" panose="02040503050406030204" pitchFamily="18" charset="0"/>
                                </a:rPr>
                                <m:t>10</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≤45</m:t>
                              </m:r>
                            </m:e>
                            <m:e>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𝑦</m:t>
                              </m:r>
                              <m:r>
                                <a:rPr lang="fr-FR" b="0" i="1" smtClean="0">
                                  <a:latin typeface="Cambria Math" panose="02040503050406030204" pitchFamily="18" charset="0"/>
                                </a:rPr>
                                <m:t>≥0</m:t>
                              </m:r>
                            </m:e>
                          </m:eqArr>
                        </m:e>
                      </m:d>
                    </m:oMath>
                  </m:oMathPara>
                </a14:m>
                <a:endParaRPr lang="fr-FR" dirty="0"/>
              </a:p>
            </p:txBody>
          </p:sp>
        </mc:Choice>
        <mc:Fallback xmlns="">
          <p:sp>
            <p:nvSpPr>
              <p:cNvPr id="3" name="ZoneTexte 2"/>
              <p:cNvSpPr txBox="1">
                <a:spLocks noRot="1" noChangeAspect="1" noMove="1" noResize="1" noEditPoints="1" noAdjustHandles="1" noChangeArrowheads="1" noChangeShapeType="1" noTextEdit="1"/>
              </p:cNvSpPr>
              <p:nvPr/>
            </p:nvSpPr>
            <p:spPr>
              <a:xfrm>
                <a:off x="8361947" y="2117558"/>
                <a:ext cx="2848921" cy="1617879"/>
              </a:xfrm>
              <a:prstGeom prst="rect">
                <a:avLst/>
              </a:prstGeom>
              <a:blipFill>
                <a:blip r:embed="rId5"/>
                <a:stretch>
                  <a:fillRect l="-1927" t="-2256"/>
                </a:stretch>
              </a:blipFill>
            </p:spPr>
            <p:txBody>
              <a:bodyPr/>
              <a:lstStyle/>
              <a:p>
                <a:r>
                  <a:rPr lang="fr-FR">
                    <a:noFill/>
                  </a:rPr>
                  <a:t> </a:t>
                </a:r>
              </a:p>
            </p:txBody>
          </p:sp>
        </mc:Fallback>
      </mc:AlternateContent>
      <p:sp>
        <p:nvSpPr>
          <p:cNvPr id="9" name="ZoneTexte 8"/>
          <p:cNvSpPr txBox="1"/>
          <p:nvPr/>
        </p:nvSpPr>
        <p:spPr>
          <a:xfrm>
            <a:off x="1810041" y="1932892"/>
            <a:ext cx="1046748" cy="369332"/>
          </a:xfrm>
          <a:prstGeom prst="rect">
            <a:avLst/>
          </a:prstGeom>
          <a:noFill/>
        </p:spPr>
        <p:txBody>
          <a:bodyPr wrap="square" rtlCol="0">
            <a:spAutoFit/>
          </a:bodyPr>
          <a:lstStyle/>
          <a:p>
            <a:r>
              <a:rPr lang="fr-FR" b="1" dirty="0">
                <a:solidFill>
                  <a:srgbClr val="0070C0"/>
                </a:solidFill>
              </a:rPr>
              <a:t>2x+y=17</a:t>
            </a:r>
          </a:p>
        </p:txBody>
      </p:sp>
      <p:sp>
        <p:nvSpPr>
          <p:cNvPr id="10" name="ZoneTexte 9"/>
          <p:cNvSpPr txBox="1"/>
          <p:nvPr/>
        </p:nvSpPr>
        <p:spPr>
          <a:xfrm>
            <a:off x="1600200" y="3898232"/>
            <a:ext cx="1087157" cy="369332"/>
          </a:xfrm>
          <a:prstGeom prst="rect">
            <a:avLst/>
          </a:prstGeom>
          <a:noFill/>
        </p:spPr>
        <p:txBody>
          <a:bodyPr wrap="none" rtlCol="0">
            <a:spAutoFit/>
          </a:bodyPr>
          <a:lstStyle/>
          <a:p>
            <a:r>
              <a:rPr lang="fr-FR" b="1" dirty="0">
                <a:solidFill>
                  <a:srgbClr val="0070C0"/>
                </a:solidFill>
              </a:rPr>
              <a:t>2x+y = 17</a:t>
            </a:r>
          </a:p>
        </p:txBody>
      </p:sp>
      <p:sp>
        <p:nvSpPr>
          <p:cNvPr id="11" name="ZoneTexte 10"/>
          <p:cNvSpPr txBox="1"/>
          <p:nvPr/>
        </p:nvSpPr>
        <p:spPr>
          <a:xfrm>
            <a:off x="2676560" y="2271559"/>
            <a:ext cx="1204176" cy="369332"/>
          </a:xfrm>
          <a:prstGeom prst="rect">
            <a:avLst/>
          </a:prstGeom>
          <a:noFill/>
        </p:spPr>
        <p:txBody>
          <a:bodyPr wrap="none" rtlCol="0">
            <a:spAutoFit/>
          </a:bodyPr>
          <a:lstStyle/>
          <a:p>
            <a:r>
              <a:rPr lang="fr-FR" b="1" dirty="0"/>
              <a:t>10x+3y=45</a:t>
            </a:r>
          </a:p>
        </p:txBody>
      </p:sp>
      <p:cxnSp>
        <p:nvCxnSpPr>
          <p:cNvPr id="13" name="Connecteur droit 12"/>
          <p:cNvCxnSpPr/>
          <p:nvPr/>
        </p:nvCxnSpPr>
        <p:spPr>
          <a:xfrm>
            <a:off x="1388182" y="3559565"/>
            <a:ext cx="3400386" cy="2900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3068053" y="5317958"/>
            <a:ext cx="210595" cy="3368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2128006" y="3131622"/>
            <a:ext cx="3400386" cy="29002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8508988" y="3982452"/>
            <a:ext cx="1898327" cy="1477328"/>
          </a:xfrm>
          <a:prstGeom prst="rect">
            <a:avLst/>
          </a:prstGeom>
          <a:noFill/>
        </p:spPr>
        <p:txBody>
          <a:bodyPr wrap="square" rtlCol="0">
            <a:spAutoFit/>
          </a:bodyPr>
          <a:lstStyle/>
          <a:p>
            <a:r>
              <a:rPr lang="fr-FR" b="1" dirty="0"/>
              <a:t>Solution:</a:t>
            </a:r>
          </a:p>
          <a:p>
            <a:endParaRPr lang="fr-FR" dirty="0"/>
          </a:p>
          <a:p>
            <a:r>
              <a:rPr lang="fr-FR" b="1" dirty="0"/>
              <a:t>x = 7/2</a:t>
            </a:r>
          </a:p>
          <a:p>
            <a:r>
              <a:rPr lang="fr-FR" b="1" dirty="0"/>
              <a:t>y= 10/3</a:t>
            </a:r>
          </a:p>
          <a:p>
            <a:r>
              <a:rPr lang="fr-FR" b="1" dirty="0"/>
              <a:t>Z= 145/6</a:t>
            </a:r>
          </a:p>
        </p:txBody>
      </p:sp>
    </p:spTree>
    <p:extLst>
      <p:ext uri="{BB962C8B-B14F-4D97-AF65-F5344CB8AC3E}">
        <p14:creationId xmlns:p14="http://schemas.microsoft.com/office/powerpoint/2010/main" val="275572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1"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 L’algorithme du Simplex</a:t>
            </a:r>
          </a:p>
        </p:txBody>
      </p:sp>
      <p:sp>
        <p:nvSpPr>
          <p:cNvPr id="3" name="Espace réservé du contenu 2"/>
          <p:cNvSpPr>
            <a:spLocks noGrp="1"/>
          </p:cNvSpPr>
          <p:nvPr>
            <p:ph idx="1"/>
          </p:nvPr>
        </p:nvSpPr>
        <p:spPr>
          <a:xfrm>
            <a:off x="1097280" y="1845733"/>
            <a:ext cx="7411709" cy="4350529"/>
          </a:xfrm>
        </p:spPr>
        <p:txBody>
          <a:bodyPr>
            <a:normAutofit fontScale="92500" lnSpcReduction="10000"/>
          </a:bodyPr>
          <a:lstStyle/>
          <a:p>
            <a:pPr>
              <a:buFont typeface="Wingdings" panose="05000000000000000000" pitchFamily="2" charset="2"/>
              <a:buChar char="Ø"/>
            </a:pPr>
            <a:r>
              <a:rPr lang="fr-FR" dirty="0"/>
              <a:t> En géométrie, un </a:t>
            </a:r>
            <a:r>
              <a:rPr lang="fr-FR" b="1" dirty="0"/>
              <a:t>simplexe</a:t>
            </a:r>
            <a:r>
              <a:rPr lang="fr-FR" dirty="0"/>
              <a:t> ou </a:t>
            </a:r>
            <a:r>
              <a:rPr lang="fr-FR" b="1" i="1" dirty="0"/>
              <a:t>n</a:t>
            </a:r>
            <a:r>
              <a:rPr lang="fr-FR" b="1" dirty="0"/>
              <a:t> simplexe</a:t>
            </a:r>
            <a:r>
              <a:rPr lang="fr-FR" dirty="0"/>
              <a:t> est l'analogue à </a:t>
            </a:r>
            <a:r>
              <a:rPr lang="fr-FR" i="1" dirty="0"/>
              <a:t>n</a:t>
            </a:r>
            <a:r>
              <a:rPr lang="fr-FR" dirty="0"/>
              <a:t> dimensions du triangle.</a:t>
            </a:r>
          </a:p>
          <a:p>
            <a:pPr>
              <a:buFont typeface="Wingdings" panose="05000000000000000000" pitchFamily="2" charset="2"/>
              <a:buChar char="Ø"/>
            </a:pPr>
            <a:r>
              <a:rPr lang="fr-FR" dirty="0"/>
              <a:t> Le premier algorithme polynomial pour la programmation linéaire a été proposé par Leonid </a:t>
            </a:r>
            <a:r>
              <a:rPr lang="fr-FR" dirty="0" err="1"/>
              <a:t>Khachiyan</a:t>
            </a:r>
            <a:r>
              <a:rPr lang="fr-FR" dirty="0"/>
              <a:t> en </a:t>
            </a:r>
            <a:r>
              <a:rPr lang="fr-FR" b="1" dirty="0">
                <a:solidFill>
                  <a:schemeClr val="tx1"/>
                </a:solidFill>
              </a:rPr>
              <a:t>1979</a:t>
            </a:r>
            <a:r>
              <a:rPr lang="fr-FR" dirty="0"/>
              <a:t>.</a:t>
            </a:r>
          </a:p>
          <a:p>
            <a:pPr>
              <a:buFont typeface="Wingdings" panose="05000000000000000000" pitchFamily="2" charset="2"/>
              <a:buChar char="Ø"/>
            </a:pPr>
            <a:r>
              <a:rPr lang="fr-FR" dirty="0"/>
              <a:t>L'algorithme du simplexe permet de résoudre les programmes linéaires en construisant tout d'abord </a:t>
            </a:r>
            <a:r>
              <a:rPr lang="fr-FR" b="1" dirty="0"/>
              <a:t>une solution faisable </a:t>
            </a:r>
            <a:r>
              <a:rPr lang="fr-FR" dirty="0"/>
              <a:t>qui est </a:t>
            </a:r>
            <a:r>
              <a:rPr lang="fr-FR" b="1" dirty="0"/>
              <a:t>un sommet du </a:t>
            </a:r>
            <a:r>
              <a:rPr lang="fr-FR" b="1" dirty="0" err="1"/>
              <a:t>polytope</a:t>
            </a:r>
            <a:r>
              <a:rPr lang="fr-FR" b="1" dirty="0"/>
              <a:t> </a:t>
            </a:r>
            <a:r>
              <a:rPr lang="fr-FR" dirty="0"/>
              <a:t>puis en se déplaçant selon les </a:t>
            </a:r>
            <a:r>
              <a:rPr lang="fr-FR" b="1" dirty="0"/>
              <a:t>arêtes du </a:t>
            </a:r>
            <a:r>
              <a:rPr lang="fr-FR" b="1" dirty="0" err="1"/>
              <a:t>polytope</a:t>
            </a:r>
            <a:r>
              <a:rPr lang="fr-FR" b="1" dirty="0"/>
              <a:t> </a:t>
            </a:r>
            <a:r>
              <a:rPr lang="fr-FR" dirty="0"/>
              <a:t>pour atteindre des sommets pour lesquels la valeur de l'objectif est de plus en plus grande, jusqu'à atteindre </a:t>
            </a:r>
            <a:r>
              <a:rPr lang="fr-FR" b="1" dirty="0"/>
              <a:t>l'optimum</a:t>
            </a:r>
            <a:r>
              <a:rPr lang="fr-FR" dirty="0"/>
              <a:t>. </a:t>
            </a:r>
          </a:p>
          <a:p>
            <a:pPr>
              <a:buFont typeface="Wingdings" panose="05000000000000000000" pitchFamily="2" charset="2"/>
              <a:buChar char="Ø"/>
            </a:pPr>
            <a:r>
              <a:rPr lang="fr-FR" dirty="0"/>
              <a:t>Bien que cet algorithme soit efficace en pratique et qu'il soit assuré de trouver l'optimum, son comportement dans le pire cas peut être </a:t>
            </a:r>
            <a:r>
              <a:rPr lang="fr-FR" b="1" dirty="0"/>
              <a:t>mauvais</a:t>
            </a:r>
            <a:r>
              <a:rPr lang="fr-FR" dirty="0"/>
              <a:t>. </a:t>
            </a:r>
          </a:p>
          <a:p>
            <a:pPr>
              <a:buFont typeface="Wingdings" panose="05000000000000000000" pitchFamily="2" charset="2"/>
              <a:buChar char="Ø"/>
            </a:pPr>
            <a:r>
              <a:rPr lang="fr-FR" dirty="0"/>
              <a:t> Exécution en ligne:</a:t>
            </a:r>
          </a:p>
          <a:p>
            <a:pPr marL="0" indent="0">
              <a:buNone/>
            </a:pPr>
            <a:r>
              <a:rPr lang="fr-FR" dirty="0">
                <a:hlinkClick r:id="rId3"/>
              </a:rPr>
              <a:t>https://homeomath2.imingo.net/simplexe.htm</a:t>
            </a:r>
            <a:endParaRPr lang="fr-FR" dirty="0"/>
          </a:p>
          <a:p>
            <a:pPr marL="0" indent="0">
              <a:buNone/>
            </a:pPr>
            <a:endParaRPr lang="fr-FR" dirty="0"/>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17</a:t>
            </a:fld>
            <a:endParaRPr lang="fr-FR"/>
          </a:p>
        </p:txBody>
      </p:sp>
      <p:pic>
        <p:nvPicPr>
          <p:cNvPr id="9" name="Image 8"/>
          <p:cNvPicPr>
            <a:picLocks noChangeAspect="1"/>
          </p:cNvPicPr>
          <p:nvPr/>
        </p:nvPicPr>
        <p:blipFill>
          <a:blip r:embed="rId4"/>
          <a:stretch>
            <a:fillRect/>
          </a:stretch>
        </p:blipFill>
        <p:spPr>
          <a:xfrm>
            <a:off x="8617010" y="2105642"/>
            <a:ext cx="2736843" cy="3055905"/>
          </a:xfrm>
          <a:prstGeom prst="rect">
            <a:avLst/>
          </a:prstGeom>
        </p:spPr>
      </p:pic>
    </p:spTree>
    <p:extLst>
      <p:ext uri="{BB962C8B-B14F-4D97-AF65-F5344CB8AC3E}">
        <p14:creationId xmlns:p14="http://schemas.microsoft.com/office/powerpoint/2010/main" val="1890692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dynamique</a:t>
            </a: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Ø"/>
            </a:pPr>
            <a:r>
              <a:rPr lang="fr-FR" dirty="0"/>
              <a:t>La programmation dynamique est une méthode de résolution de problèmes d'optimisation qui consiste à </a:t>
            </a:r>
            <a:r>
              <a:rPr lang="fr-FR" b="1" dirty="0"/>
              <a:t>subdiviser un problème </a:t>
            </a:r>
            <a:r>
              <a:rPr lang="fr-FR" dirty="0"/>
              <a:t>complexe en sous-problèmes plus simples</a:t>
            </a:r>
          </a:p>
          <a:p>
            <a:pPr>
              <a:buFont typeface="Wingdings" panose="05000000000000000000" pitchFamily="2" charset="2"/>
              <a:buChar char="Ø"/>
            </a:pPr>
            <a:r>
              <a:rPr lang="fr-FR" dirty="0"/>
              <a:t>Ces sous problèmes sont résolus </a:t>
            </a:r>
            <a:r>
              <a:rPr lang="fr-FR" b="1" dirty="0"/>
              <a:t>successivement</a:t>
            </a:r>
            <a:r>
              <a:rPr lang="fr-FR" dirty="0"/>
              <a:t> et les </a:t>
            </a:r>
            <a:r>
              <a:rPr lang="fr-FR" b="1" dirty="0"/>
              <a:t>résultats sont conservés</a:t>
            </a:r>
            <a:r>
              <a:rPr lang="fr-FR" dirty="0"/>
              <a:t>, afin de pouvoir être réutilisés ultérieurement. </a:t>
            </a:r>
          </a:p>
          <a:p>
            <a:pPr>
              <a:buFont typeface="Wingdings" panose="05000000000000000000" pitchFamily="2" charset="2"/>
              <a:buChar char="Ø"/>
            </a:pPr>
            <a:r>
              <a:rPr lang="fr-FR" dirty="0"/>
              <a:t>La programmation dynamique est utile pour résoudre des problèmes d'optimisation qui impliquent des </a:t>
            </a:r>
            <a:r>
              <a:rPr lang="fr-FR" b="1" dirty="0"/>
              <a:t>décisions à prendre à chaque étape </a:t>
            </a:r>
            <a:r>
              <a:rPr lang="fr-FR" dirty="0"/>
              <a:t>et dont le résultat dépend des décisions prises lors des étapes précédentes.</a:t>
            </a:r>
          </a:p>
          <a:p>
            <a:pPr>
              <a:buFont typeface="Wingdings" panose="05000000000000000000" pitchFamily="2" charset="2"/>
              <a:buChar char="Ø"/>
            </a:pPr>
            <a:r>
              <a:rPr lang="fr-FR" dirty="0"/>
              <a:t>La programmation dynamique est l'exemple parfait de compromis entre </a:t>
            </a:r>
            <a:r>
              <a:rPr lang="fr-FR" b="1" dirty="0">
                <a:solidFill>
                  <a:schemeClr val="tx1"/>
                </a:solidFill>
              </a:rPr>
              <a:t>complexité en temps </a:t>
            </a:r>
            <a:r>
              <a:rPr lang="fr-FR" dirty="0"/>
              <a:t>et </a:t>
            </a:r>
            <a:r>
              <a:rPr lang="fr-FR" b="1" dirty="0">
                <a:solidFill>
                  <a:schemeClr val="tx1"/>
                </a:solidFill>
              </a:rPr>
              <a:t>complexité en mémoire</a:t>
            </a:r>
            <a:r>
              <a:rPr lang="fr-FR" dirty="0"/>
              <a:t>. </a:t>
            </a:r>
          </a:p>
          <a:p>
            <a:pPr>
              <a:buFont typeface="Wingdings" panose="05000000000000000000" pitchFamily="2" charset="2"/>
              <a:buChar char="Ø"/>
            </a:pPr>
            <a:r>
              <a:rPr lang="fr-FR" b="1" dirty="0"/>
              <a:t>Exemple: suite de </a:t>
            </a:r>
            <a:r>
              <a:rPr lang="fr-FR" b="1" dirty="0" err="1"/>
              <a:t>Fibonacci</a:t>
            </a:r>
            <a:endParaRPr lang="fr-FR" b="1" dirty="0"/>
          </a:p>
          <a:p>
            <a:pPr marL="0" indent="0">
              <a:buNone/>
            </a:pPr>
            <a:endParaRPr lang="fr-FR" dirty="0"/>
          </a:p>
          <a:p>
            <a:pPr>
              <a:buFont typeface="Wingdings" panose="05000000000000000000" pitchFamily="2" charset="2"/>
              <a:buChar char="Ø"/>
            </a:pPr>
            <a:endParaRPr lang="fr-FR" dirty="0"/>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18</a:t>
            </a:fld>
            <a:endParaRPr lang="fr-FR"/>
          </a:p>
        </p:txBody>
      </p:sp>
      <p:pic>
        <p:nvPicPr>
          <p:cNvPr id="8" name="Image 7"/>
          <p:cNvPicPr>
            <a:picLocks noChangeAspect="1"/>
          </p:cNvPicPr>
          <p:nvPr/>
        </p:nvPicPr>
        <p:blipFill>
          <a:blip r:embed="rId3"/>
          <a:stretch>
            <a:fillRect/>
          </a:stretch>
        </p:blipFill>
        <p:spPr>
          <a:xfrm>
            <a:off x="1230491" y="5358511"/>
            <a:ext cx="3193057" cy="975445"/>
          </a:xfrm>
          <a:prstGeom prst="rect">
            <a:avLst/>
          </a:prstGeom>
        </p:spPr>
      </p:pic>
    </p:spTree>
    <p:extLst>
      <p:ext uri="{BB962C8B-B14F-4D97-AF65-F5344CB8AC3E}">
        <p14:creationId xmlns:p14="http://schemas.microsoft.com/office/powerpoint/2010/main" val="390052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Branch and </a:t>
            </a:r>
            <a:r>
              <a:rPr lang="fr-FR" dirty="0" err="1"/>
              <a:t>Bound</a:t>
            </a:r>
            <a:r>
              <a:rPr lang="fr-FR" dirty="0"/>
              <a:t> (B&amp;B)</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a:buFont typeface="Wingdings" panose="05000000000000000000" pitchFamily="2" charset="2"/>
                  <a:buChar char="Ø"/>
                </a:pPr>
                <a:r>
                  <a:rPr lang="fr-FR" dirty="0"/>
                  <a:t>l'une des méthodes les plus populaires pour résoudre l'optimisation problèmes de manière exacte</a:t>
                </a:r>
              </a:p>
              <a:p>
                <a:pPr>
                  <a:buFont typeface="Wingdings" panose="05000000000000000000" pitchFamily="2" charset="2"/>
                  <a:buChar char="Ø"/>
                </a:pPr>
                <a:r>
                  <a:rPr lang="fr-FR" dirty="0"/>
                  <a:t>basé sur une </a:t>
                </a:r>
                <a:r>
                  <a:rPr lang="fr-FR" b="1" dirty="0"/>
                  <a:t>énumération implicite </a:t>
                </a:r>
                <a:r>
                  <a:rPr lang="fr-FR" dirty="0"/>
                  <a:t>de toutes les solutions du problème d'optimisation considéré</a:t>
                </a:r>
              </a:p>
              <a:p>
                <a:pPr>
                  <a:buFont typeface="Wingdings" panose="05000000000000000000" pitchFamily="2" charset="2"/>
                  <a:buChar char="Ø"/>
                </a:pPr>
                <a:r>
                  <a:rPr lang="fr-FR" dirty="0"/>
                  <a:t>L'espace de recherche est exploré en construisant dynamiquement </a:t>
                </a:r>
                <a:r>
                  <a:rPr lang="fr-FR" b="1" dirty="0"/>
                  <a:t>un arbre </a:t>
                </a:r>
                <a:r>
                  <a:rPr lang="fr-FR" dirty="0"/>
                  <a:t>dont le nœud racine représente le problème à résoudre et tout son espace de recherche associé</a:t>
                </a:r>
              </a:p>
              <a:p>
                <a:pPr>
                  <a:buFont typeface="Wingdings" panose="05000000000000000000" pitchFamily="2" charset="2"/>
                  <a:buChar char="Ø"/>
                </a:pPr>
                <a:r>
                  <a:rPr lang="fr-FR" b="1" dirty="0"/>
                  <a:t>Exemple 1:</a:t>
                </a:r>
              </a:p>
              <a:p>
                <a:pPr marL="0" indent="0">
                  <a:buNone/>
                </a:pPr>
                <a14:m>
                  <m:oMathPara xmlns:m="http://schemas.openxmlformats.org/officeDocument/2006/math">
                    <m:oMathParaPr>
                      <m:jc m:val="centerGroup"/>
                    </m:oMathParaPr>
                    <m:oMath xmlns:m="http://schemas.openxmlformats.org/officeDocument/2006/math">
                      <m:d>
                        <m:dPr>
                          <m:begChr m:val="{"/>
                          <m:endChr m:val=""/>
                          <m:ctrlPr>
                            <a:rPr lang="fr-FR" b="0" i="1" smtClean="0">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𝑚𝑎𝑥𝑖𝑚𝑖𝑠𝑒𝑟</m:t>
                              </m:r>
                              <m:r>
                                <a:rPr lang="fr-FR" i="1">
                                  <a:latin typeface="Cambria Math" panose="02040503050406030204" pitchFamily="18" charset="0"/>
                                </a:rPr>
                                <m:t> </m:t>
                              </m:r>
                              <m:r>
                                <a:rPr lang="fr-FR" i="1">
                                  <a:latin typeface="Cambria Math" panose="02040503050406030204" pitchFamily="18" charset="0"/>
                                </a:rPr>
                                <m:t>𝑍</m:t>
                              </m:r>
                              <m:r>
                                <a:rPr lang="fr-FR" i="1">
                                  <a:latin typeface="Cambria Math" panose="02040503050406030204" pitchFamily="18" charset="0"/>
                                </a:rPr>
                                <m:t>=5</m:t>
                              </m:r>
                              <m:r>
                                <a:rPr lang="fr-FR" i="1">
                                  <a:latin typeface="Cambria Math" panose="02040503050406030204" pitchFamily="18" charset="0"/>
                                </a:rPr>
                                <m:t>𝑥</m:t>
                              </m:r>
                              <m:r>
                                <a:rPr lang="fr-FR" i="1">
                                  <a:latin typeface="Cambria Math" panose="02040503050406030204" pitchFamily="18" charset="0"/>
                                </a:rPr>
                                <m:t>+2</m:t>
                              </m:r>
                              <m:r>
                                <a:rPr lang="fr-FR" i="1">
                                  <a:latin typeface="Cambria Math" panose="02040503050406030204" pitchFamily="18" charset="0"/>
                                </a:rPr>
                                <m:t>𝑦</m:t>
                              </m:r>
                            </m:e>
                            <m:e>
                              <m:r>
                                <a:rPr lang="fr-FR" i="1">
                                  <a:latin typeface="Cambria Math" panose="02040503050406030204" pitchFamily="18" charset="0"/>
                                </a:rPr>
                                <m:t>2</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≤17</m:t>
                              </m:r>
                            </m:e>
                            <m:e>
                              <m:r>
                                <a:rPr lang="fr-FR" i="1">
                                  <a:latin typeface="Cambria Math" panose="02040503050406030204" pitchFamily="18" charset="0"/>
                                </a:rPr>
                                <m:t>10</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≤45</m:t>
                              </m:r>
                            </m:e>
                            <m:e>
                              <m:r>
                                <a:rPr lang="fr-FR" i="1" smtClean="0">
                                  <a:solidFill>
                                    <a:schemeClr val="tx1"/>
                                  </a:solidFill>
                                  <a:latin typeface="Cambria Math" panose="02040503050406030204" pitchFamily="18" charset="0"/>
                                </a:rPr>
                                <m:t>𝑥</m:t>
                              </m:r>
                              <m:r>
                                <a:rPr lang="fr-FR" i="1" smtClean="0">
                                  <a:solidFill>
                                    <a:schemeClr val="tx1"/>
                                  </a:solidFill>
                                  <a:latin typeface="Cambria Math" panose="02040503050406030204" pitchFamily="18" charset="0"/>
                                </a:rPr>
                                <m:t>,</m:t>
                              </m:r>
                              <m:r>
                                <a:rPr lang="fr-FR" i="1" smtClean="0">
                                  <a:solidFill>
                                    <a:schemeClr val="tx1"/>
                                  </a:solidFill>
                                  <a:latin typeface="Cambria Math" panose="02040503050406030204" pitchFamily="18" charset="0"/>
                                </a:rPr>
                                <m:t>𝑦</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𝑁</m:t>
                              </m:r>
                            </m:e>
                          </m:eqArr>
                        </m:e>
                      </m:d>
                    </m:oMath>
                  </m:oMathPara>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3"/>
                <a:stretch>
                  <a:fillRect l="-1455" t="-1667"/>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19</a:t>
            </a:fld>
            <a:endParaRPr lang="fr-FR"/>
          </a:p>
        </p:txBody>
      </p:sp>
    </p:spTree>
    <p:extLst>
      <p:ext uri="{BB962C8B-B14F-4D97-AF65-F5344CB8AC3E}">
        <p14:creationId xmlns:p14="http://schemas.microsoft.com/office/powerpoint/2010/main" val="132736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D2551A-FAA7-C24E-4AF2-23D55EBA0B76}"/>
              </a:ext>
            </a:extLst>
          </p:cNvPr>
          <p:cNvSpPr>
            <a:spLocks noGrp="1"/>
          </p:cNvSpPr>
          <p:nvPr>
            <p:ph type="title"/>
          </p:nvPr>
        </p:nvSpPr>
        <p:spPr>
          <a:xfrm>
            <a:off x="427146" y="369788"/>
            <a:ext cx="10515600" cy="1325563"/>
          </a:xfrm>
        </p:spPr>
        <p:txBody>
          <a:bodyPr>
            <a:normAutofit/>
          </a:bodyPr>
          <a:lstStyle/>
          <a:p>
            <a:r>
              <a:rPr lang="fr-FR" dirty="0"/>
              <a:t>Introduction</a:t>
            </a:r>
            <a:br>
              <a:rPr lang="fr-FR" dirty="0"/>
            </a:br>
            <a:r>
              <a:rPr lang="fr-FR" sz="2800" dirty="0">
                <a:solidFill>
                  <a:schemeClr val="tx1"/>
                </a:solidFill>
              </a:rPr>
              <a:t>Exemple 1: SAE 2.02</a:t>
            </a:r>
            <a:endParaRPr lang="fr-FR" dirty="0">
              <a:solidFill>
                <a:schemeClr val="tx1"/>
              </a:solidFill>
            </a:endParaRPr>
          </a:p>
        </p:txBody>
      </p:sp>
      <p:sp>
        <p:nvSpPr>
          <p:cNvPr id="5" name="Espace réservé du numéro de diapositive 4">
            <a:extLst>
              <a:ext uri="{FF2B5EF4-FFF2-40B4-BE49-F238E27FC236}">
                <a16:creationId xmlns:a16="http://schemas.microsoft.com/office/drawing/2014/main" id="{F9F983DE-ECFA-3512-85F5-890B64E5BBD7}"/>
              </a:ext>
            </a:extLst>
          </p:cNvPr>
          <p:cNvSpPr>
            <a:spLocks noGrp="1"/>
          </p:cNvSpPr>
          <p:nvPr>
            <p:ph type="sldNum" sz="quarter" idx="4294967295"/>
          </p:nvPr>
        </p:nvSpPr>
        <p:spPr/>
        <p:txBody>
          <a:bodyPr/>
          <a:lstStyle/>
          <a:p>
            <a:fld id="{28844951-7827-47D4-8276-7DDE1FA7D85A}" type="slidenum">
              <a:rPr lang="en-US" smtClean="0"/>
              <a:t>2</a:t>
            </a:fld>
            <a:endParaRPr lang="en-US"/>
          </a:p>
        </p:txBody>
      </p:sp>
      <p:sp>
        <p:nvSpPr>
          <p:cNvPr id="14" name="ZoneTexte 13">
            <a:extLst>
              <a:ext uri="{FF2B5EF4-FFF2-40B4-BE49-F238E27FC236}">
                <a16:creationId xmlns:a16="http://schemas.microsoft.com/office/drawing/2014/main" id="{95699F6E-4378-3422-F80B-9C4F18775308}"/>
              </a:ext>
            </a:extLst>
          </p:cNvPr>
          <p:cNvSpPr txBox="1"/>
          <p:nvPr/>
        </p:nvSpPr>
        <p:spPr>
          <a:xfrm>
            <a:off x="258973" y="2041646"/>
            <a:ext cx="6983170" cy="3693319"/>
          </a:xfrm>
          <a:prstGeom prst="rect">
            <a:avLst/>
          </a:prstGeom>
          <a:noFill/>
        </p:spPr>
        <p:txBody>
          <a:bodyPr wrap="square" rtlCol="0">
            <a:spAutoFit/>
          </a:bodyPr>
          <a:lstStyle/>
          <a:p>
            <a:pPr marL="285750" indent="-285750">
              <a:buFont typeface="Wingdings" panose="05000000000000000000" pitchFamily="2" charset="2"/>
              <a:buChar char="Ø"/>
            </a:pPr>
            <a:r>
              <a:rPr lang="fr-FR" dirty="0"/>
              <a:t>Optimiser le chiffre d’affaire de l’entreprise en cherchant </a:t>
            </a:r>
            <a:r>
              <a:rPr lang="fr-FR" b="1" dirty="0"/>
              <a:t>les valeurs optimales des variables suivantes</a:t>
            </a:r>
            <a:r>
              <a:rPr lang="fr-FR" dirty="0"/>
              <a:t>:</a:t>
            </a:r>
          </a:p>
          <a:p>
            <a:pPr marL="285750" indent="-285750">
              <a:buFont typeface="Wingdings" panose="05000000000000000000" pitchFamily="2" charset="2"/>
              <a:buChar char="Ø"/>
            </a:pPr>
            <a:endParaRPr lang="fr-FR" dirty="0"/>
          </a:p>
          <a:p>
            <a:pPr marL="285750" indent="-285750">
              <a:buFont typeface="Arial" panose="020B0604020202020204" pitchFamily="34" charset="0"/>
              <a:buChar char="•"/>
            </a:pPr>
            <a:r>
              <a:rPr lang="fr-FR" dirty="0"/>
              <a:t>Quantités des produits à fabriquer Taux de crédit </a:t>
            </a:r>
          </a:p>
          <a:p>
            <a:pPr marL="285750" indent="-285750">
              <a:buFont typeface="Arial" panose="020B0604020202020204" pitchFamily="34" charset="0"/>
              <a:buChar char="•"/>
            </a:pPr>
            <a:r>
              <a:rPr lang="fr-FR" dirty="0"/>
              <a:t>Prix de vente des produits </a:t>
            </a:r>
          </a:p>
          <a:p>
            <a:pPr marL="285750" indent="-285750">
              <a:buFont typeface="Arial" panose="020B0604020202020204" pitchFamily="34" charset="0"/>
              <a:buChar char="•"/>
            </a:pPr>
            <a:r>
              <a:rPr lang="fr-FR" dirty="0"/>
              <a:t>Investissements à faire (nombre d’employés, salaires, etc.)</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La </a:t>
            </a:r>
            <a:r>
              <a:rPr lang="fr-FR" b="1" dirty="0"/>
              <a:t>recherche exhaustive </a:t>
            </a:r>
            <a:r>
              <a:rPr lang="fr-FR" dirty="0"/>
              <a:t>des valeurs optimale est très couteuse en termes </a:t>
            </a:r>
            <a:r>
              <a:rPr lang="fr-FR" dirty="0">
                <a:solidFill>
                  <a:srgbClr val="FF0000"/>
                </a:solidFill>
              </a:rPr>
              <a:t>de temps de calcul </a:t>
            </a:r>
            <a:r>
              <a:rPr lang="fr-FR" dirty="0"/>
              <a:t>(au moins trois boucles imbriquées) et de ressources (CPU, mémoire) </a:t>
            </a:r>
            <a:r>
              <a:rPr lang="fr-FR" dirty="0">
                <a:sym typeface="Wingdings" panose="05000000000000000000" pitchFamily="2" charset="2"/>
              </a:rPr>
              <a:t> </a:t>
            </a:r>
            <a:r>
              <a:rPr lang="fr-FR" dirty="0">
                <a:solidFill>
                  <a:srgbClr val="FF0000"/>
                </a:solidFill>
                <a:sym typeface="Wingdings" panose="05000000000000000000" pitchFamily="2" charset="2"/>
              </a:rPr>
              <a:t>algorithme de complexité élevée</a:t>
            </a:r>
          </a:p>
          <a:p>
            <a:pPr marL="285750" indent="-285750">
              <a:buFont typeface="Arial" panose="020B0604020202020204" pitchFamily="34" charset="0"/>
              <a:buChar char="•"/>
            </a:pPr>
            <a:endParaRPr lang="fr-FR" dirty="0">
              <a:solidFill>
                <a:srgbClr val="FF0000"/>
              </a:solidFill>
              <a:sym typeface="Wingdings" panose="05000000000000000000" pitchFamily="2" charset="2"/>
            </a:endParaRPr>
          </a:p>
          <a:p>
            <a:pPr marL="285750" indent="-285750">
              <a:buFont typeface="Wingdings" panose="05000000000000000000" pitchFamily="2" charset="2"/>
              <a:buChar char="Ø"/>
            </a:pPr>
            <a:r>
              <a:rPr lang="fr-FR" dirty="0">
                <a:solidFill>
                  <a:srgbClr val="FF0000"/>
                </a:solidFill>
                <a:sym typeface="Wingdings" panose="05000000000000000000" pitchFamily="2" charset="2"/>
              </a:rPr>
              <a:t>Y-a t- il d’autres solutions plus performantes et moins couteuses ?</a:t>
            </a:r>
            <a:endParaRPr lang="fr-FR" dirty="0">
              <a:solidFill>
                <a:srgbClr val="FF0000"/>
              </a:solidFill>
            </a:endParaRPr>
          </a:p>
        </p:txBody>
      </p:sp>
      <p:pic>
        <p:nvPicPr>
          <p:cNvPr id="4" name="Image 3">
            <a:extLst>
              <a:ext uri="{FF2B5EF4-FFF2-40B4-BE49-F238E27FC236}">
                <a16:creationId xmlns:a16="http://schemas.microsoft.com/office/drawing/2014/main" id="{7C08C2B5-B415-4992-BCC4-C3E83D2D0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2143" y="1695351"/>
            <a:ext cx="4566137" cy="4566137"/>
          </a:xfrm>
          <a:prstGeom prst="rect">
            <a:avLst/>
          </a:prstGeom>
        </p:spPr>
      </p:pic>
    </p:spTree>
    <p:extLst>
      <p:ext uri="{BB962C8B-B14F-4D97-AF65-F5344CB8AC3E}">
        <p14:creationId xmlns:p14="http://schemas.microsoft.com/office/powerpoint/2010/main" val="424087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B&amp;B : utiliser la relaxation</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La relaxation est un concept utilisé dans les algorithmes d'optimisation pour simplifier le problème à résoudre en supprimant certaines contraintes.</a:t>
                </a:r>
              </a:p>
              <a:p>
                <a:r>
                  <a:rPr lang="fr-FR" dirty="0"/>
                  <a:t>1. </a:t>
                </a:r>
                <a:r>
                  <a:rPr lang="fr-FR" b="1" dirty="0"/>
                  <a:t>Algorithme de relaxation linéaire: </a:t>
                </a:r>
                <a:r>
                  <a:rPr lang="fr-FR" dirty="0"/>
                  <a:t>transformer le problème en un problème linéaire plus facile à résoudre. </a:t>
                </a:r>
              </a:p>
              <a:p>
                <a:r>
                  <a:rPr lang="fr-FR" dirty="0"/>
                  <a:t>2. </a:t>
                </a:r>
                <a:r>
                  <a:rPr lang="fr-FR" b="1" dirty="0"/>
                  <a:t>Algorithme de relaxation quadratique:</a:t>
                </a:r>
                <a:r>
                  <a:rPr lang="fr-FR" dirty="0"/>
                  <a:t> relaxer les contraintes du problème pour le transformer en un problème quadratique plus facile à résoudre. </a:t>
                </a:r>
              </a:p>
              <a:p>
                <a:r>
                  <a:rPr lang="fr-FR" b="1" dirty="0"/>
                  <a:t>Exemple 1: </a:t>
                </a:r>
                <a:r>
                  <a:rPr lang="fr-FR" dirty="0"/>
                  <a:t>relaxation linéaire</a:t>
                </a:r>
              </a:p>
              <a:p>
                <a14:m>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𝑚𝑎𝑥𝑖𝑚𝑖𝑠𝑒𝑟</m:t>
                            </m:r>
                            <m:r>
                              <a:rPr lang="fr-FR" i="1">
                                <a:latin typeface="Cambria Math" panose="02040503050406030204" pitchFamily="18" charset="0"/>
                              </a:rPr>
                              <m:t> </m:t>
                            </m:r>
                            <m:r>
                              <a:rPr lang="fr-FR" i="1">
                                <a:latin typeface="Cambria Math" panose="02040503050406030204" pitchFamily="18" charset="0"/>
                              </a:rPr>
                              <m:t>𝑍</m:t>
                            </m:r>
                            <m:r>
                              <a:rPr lang="fr-FR" i="1">
                                <a:latin typeface="Cambria Math" panose="02040503050406030204" pitchFamily="18" charset="0"/>
                              </a:rPr>
                              <m:t>=5</m:t>
                            </m:r>
                            <m:r>
                              <a:rPr lang="fr-FR" i="1">
                                <a:latin typeface="Cambria Math" panose="02040503050406030204" pitchFamily="18" charset="0"/>
                              </a:rPr>
                              <m:t>𝑥</m:t>
                            </m:r>
                            <m:r>
                              <a:rPr lang="fr-FR" i="1">
                                <a:latin typeface="Cambria Math" panose="02040503050406030204" pitchFamily="18" charset="0"/>
                              </a:rPr>
                              <m:t>+2</m:t>
                            </m:r>
                            <m:r>
                              <a:rPr lang="fr-FR" i="1">
                                <a:latin typeface="Cambria Math" panose="02040503050406030204" pitchFamily="18" charset="0"/>
                              </a:rPr>
                              <m:t>𝑦</m:t>
                            </m:r>
                          </m:e>
                          <m:e>
                            <m:r>
                              <a:rPr lang="fr-FR" b="0" i="1" smtClean="0">
                                <a:latin typeface="Cambria Math" panose="02040503050406030204" pitchFamily="18" charset="0"/>
                              </a:rPr>
                              <m:t>2</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≤17</m:t>
                            </m:r>
                          </m:e>
                          <m:e>
                            <m:r>
                              <a:rPr lang="fr-FR" b="0" i="1" smtClean="0">
                                <a:latin typeface="Cambria Math" panose="02040503050406030204" pitchFamily="18" charset="0"/>
                              </a:rPr>
                              <m:t>10</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≤45</m:t>
                            </m:r>
                          </m:e>
                          <m:e>
                            <m:r>
                              <a:rPr lang="fr-FR" i="1" smtClean="0">
                                <a:solidFill>
                                  <a:srgbClr val="FF0000"/>
                                </a:solidFill>
                                <a:latin typeface="Cambria Math" panose="02040503050406030204" pitchFamily="18" charset="0"/>
                              </a:rPr>
                              <m:t>𝑥</m:t>
                            </m:r>
                            <m:r>
                              <a:rPr lang="fr-FR" i="1" smtClean="0">
                                <a:solidFill>
                                  <a:srgbClr val="FF0000"/>
                                </a:solidFill>
                                <a:latin typeface="Cambria Math" panose="02040503050406030204" pitchFamily="18" charset="0"/>
                              </a:rPr>
                              <m:t>,</m:t>
                            </m:r>
                            <m:r>
                              <a:rPr lang="fr-FR" i="1" smtClean="0">
                                <a:solidFill>
                                  <a:srgbClr val="FF0000"/>
                                </a:solidFill>
                                <a:latin typeface="Cambria Math" panose="02040503050406030204" pitchFamily="18" charset="0"/>
                              </a:rPr>
                              <m:t>𝑦</m:t>
                            </m:r>
                            <m:r>
                              <a:rPr lang="fr-FR" b="0" i="1" smtClean="0">
                                <a:solidFill>
                                  <a:srgbClr val="FF0000"/>
                                </a:solidFill>
                                <a:latin typeface="Cambria Math" panose="02040503050406030204" pitchFamily="18" charset="0"/>
                              </a:rPr>
                              <m:t>≥0</m:t>
                            </m:r>
                          </m:e>
                        </m:eqArr>
                      </m:e>
                    </m:d>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20</a:t>
            </a:fld>
            <a:endParaRPr lang="fr-FR"/>
          </a:p>
        </p:txBody>
      </p:sp>
    </p:spTree>
    <p:extLst>
      <p:ext uri="{BB962C8B-B14F-4D97-AF65-F5344CB8AC3E}">
        <p14:creationId xmlns:p14="http://schemas.microsoft.com/office/powerpoint/2010/main" val="207131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Image 50"/>
          <p:cNvPicPr>
            <a:picLocks noChangeAspect="1"/>
          </p:cNvPicPr>
          <p:nvPr/>
        </p:nvPicPr>
        <p:blipFill>
          <a:blip r:embed="rId3"/>
          <a:stretch>
            <a:fillRect/>
          </a:stretch>
        </p:blipFill>
        <p:spPr>
          <a:xfrm>
            <a:off x="1472380" y="1752249"/>
            <a:ext cx="5840874" cy="4534251"/>
          </a:xfrm>
          <a:prstGeom prst="rect">
            <a:avLst/>
          </a:prstGeom>
        </p:spPr>
      </p:pic>
      <p:pic>
        <p:nvPicPr>
          <p:cNvPr id="54" name="Image 53"/>
          <p:cNvPicPr>
            <a:picLocks noChangeAspect="1"/>
          </p:cNvPicPr>
          <p:nvPr/>
        </p:nvPicPr>
        <p:blipFill>
          <a:blip r:embed="rId4"/>
          <a:stretch>
            <a:fillRect/>
          </a:stretch>
        </p:blipFill>
        <p:spPr>
          <a:xfrm>
            <a:off x="1367502" y="1737360"/>
            <a:ext cx="6224539" cy="4440262"/>
          </a:xfrm>
          <a:prstGeom prst="rect">
            <a:avLst/>
          </a:prstGeom>
        </p:spPr>
      </p:pic>
      <p:sp>
        <p:nvSpPr>
          <p:cNvPr id="2" name="Titre 1"/>
          <p:cNvSpPr>
            <a:spLocks noGrp="1"/>
          </p:cNvSpPr>
          <p:nvPr>
            <p:ph type="title"/>
          </p:nvPr>
        </p:nvSpPr>
        <p:spPr/>
        <p:txBody>
          <a:bodyPr/>
          <a:lstStyle/>
          <a:p>
            <a:r>
              <a:rPr lang="fr-FR" dirty="0"/>
              <a:t>B&amp;B : Résolution graphique</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21</a:t>
            </a:fld>
            <a:endParaRPr lang="fr-FR"/>
          </a:p>
        </p:txBody>
      </p:sp>
      <p:pic>
        <p:nvPicPr>
          <p:cNvPr id="46" name="Image 45"/>
          <p:cNvPicPr>
            <a:picLocks noChangeAspect="1"/>
          </p:cNvPicPr>
          <p:nvPr/>
        </p:nvPicPr>
        <p:blipFill>
          <a:blip r:embed="rId5"/>
          <a:stretch>
            <a:fillRect/>
          </a:stretch>
        </p:blipFill>
        <p:spPr>
          <a:xfrm>
            <a:off x="1344704" y="1920082"/>
            <a:ext cx="6096226" cy="4257540"/>
          </a:xfrm>
          <a:prstGeom prst="rect">
            <a:avLst/>
          </a:prstGeom>
        </p:spPr>
      </p:pic>
      <p:pic>
        <p:nvPicPr>
          <p:cNvPr id="49" name="Image 48"/>
          <p:cNvPicPr>
            <a:picLocks noChangeAspect="1"/>
          </p:cNvPicPr>
          <p:nvPr/>
        </p:nvPicPr>
        <p:blipFill>
          <a:blip r:embed="rId6"/>
          <a:stretch>
            <a:fillRect/>
          </a:stretch>
        </p:blipFill>
        <p:spPr>
          <a:xfrm>
            <a:off x="7835216" y="1737360"/>
            <a:ext cx="3077289" cy="4440262"/>
          </a:xfrm>
          <a:prstGeom prst="rect">
            <a:avLst/>
          </a:prstGeom>
        </p:spPr>
      </p:pic>
      <p:sp>
        <p:nvSpPr>
          <p:cNvPr id="50" name="Rectangle à coins arrondis 49"/>
          <p:cNvSpPr/>
          <p:nvPr/>
        </p:nvSpPr>
        <p:spPr>
          <a:xfrm>
            <a:off x="9612630" y="1737360"/>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2" name="Rectangle à coins arrondis 51"/>
          <p:cNvSpPr/>
          <p:nvPr/>
        </p:nvSpPr>
        <p:spPr>
          <a:xfrm>
            <a:off x="8669010" y="2689860"/>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3" name="Rectangle à coins arrondis 52"/>
          <p:cNvSpPr/>
          <p:nvPr/>
        </p:nvSpPr>
        <p:spPr>
          <a:xfrm>
            <a:off x="10179280" y="2707005"/>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5" name="Rectangle à coins arrondis 54"/>
          <p:cNvSpPr/>
          <p:nvPr/>
        </p:nvSpPr>
        <p:spPr>
          <a:xfrm>
            <a:off x="7862263" y="3631736"/>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6" name="Rectangle à coins arrondis 55"/>
          <p:cNvSpPr/>
          <p:nvPr/>
        </p:nvSpPr>
        <p:spPr>
          <a:xfrm>
            <a:off x="9258300" y="3631736"/>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57" name="Image 56"/>
          <p:cNvPicPr>
            <a:picLocks noChangeAspect="1"/>
          </p:cNvPicPr>
          <p:nvPr/>
        </p:nvPicPr>
        <p:blipFill>
          <a:blip r:embed="rId7"/>
          <a:stretch>
            <a:fillRect/>
          </a:stretch>
        </p:blipFill>
        <p:spPr>
          <a:xfrm>
            <a:off x="1472381" y="1645855"/>
            <a:ext cx="5588272" cy="4584057"/>
          </a:xfrm>
          <a:prstGeom prst="rect">
            <a:avLst/>
          </a:prstGeom>
        </p:spPr>
      </p:pic>
      <p:sp>
        <p:nvSpPr>
          <p:cNvPr id="58" name="Ellipse 57"/>
          <p:cNvSpPr/>
          <p:nvPr/>
        </p:nvSpPr>
        <p:spPr>
          <a:xfrm flipH="1">
            <a:off x="4377691" y="338137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à coins arrondis 58"/>
          <p:cNvSpPr/>
          <p:nvPr/>
        </p:nvSpPr>
        <p:spPr>
          <a:xfrm>
            <a:off x="8553704" y="4539322"/>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06138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5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55" grpId="0" animBg="1"/>
      <p:bldP spid="56" grpId="0" animBg="1"/>
      <p:bldP spid="58" grpId="0" animBg="1"/>
      <p:bldP spid="5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 (A étoile)</a:t>
            </a:r>
          </a:p>
        </p:txBody>
      </p:sp>
      <p:sp>
        <p:nvSpPr>
          <p:cNvPr id="3" name="Espace réservé du contenu 2"/>
          <p:cNvSpPr>
            <a:spLocks noGrp="1"/>
          </p:cNvSpPr>
          <p:nvPr>
            <p:ph idx="1"/>
          </p:nvPr>
        </p:nvSpPr>
        <p:spPr>
          <a:xfrm>
            <a:off x="1097280" y="1737360"/>
            <a:ext cx="10058400" cy="4433169"/>
          </a:xfrm>
        </p:spPr>
        <p:txBody>
          <a:bodyPr/>
          <a:lstStyle/>
          <a:p>
            <a:pPr>
              <a:buFont typeface="Wingdings" panose="05000000000000000000" pitchFamily="2" charset="2"/>
              <a:buChar char="Ø"/>
            </a:pPr>
            <a:r>
              <a:rPr lang="fr-FR" dirty="0"/>
              <a:t> un algorithme de </a:t>
            </a:r>
            <a:r>
              <a:rPr lang="fr-FR" dirty="0">
                <a:solidFill>
                  <a:schemeClr val="tx1"/>
                </a:solidFill>
              </a:rPr>
              <a:t>recherche de chemin dans un graphe entre un nœud</a:t>
            </a:r>
            <a:r>
              <a:rPr lang="fr-FR" dirty="0"/>
              <a:t> initial et un nœud final</a:t>
            </a:r>
          </a:p>
          <a:p>
            <a:pPr>
              <a:buFont typeface="Wingdings" panose="05000000000000000000" pitchFamily="2" charset="2"/>
              <a:buChar char="Ø"/>
            </a:pPr>
            <a:r>
              <a:rPr lang="fr-FR" dirty="0"/>
              <a:t> Proposé en 1968 comme extension de </a:t>
            </a:r>
            <a:r>
              <a:rPr lang="fr-FR" b="1" dirty="0"/>
              <a:t>l’algorithme de </a:t>
            </a:r>
            <a:r>
              <a:rPr lang="fr-FR" b="1" dirty="0" err="1"/>
              <a:t>Dijkstra</a:t>
            </a:r>
            <a:r>
              <a:rPr lang="fr-FR" b="1" dirty="0"/>
              <a:t> </a:t>
            </a:r>
            <a:r>
              <a:rPr lang="fr-FR" dirty="0"/>
              <a:t>(1959)</a:t>
            </a:r>
          </a:p>
          <a:p>
            <a:pPr>
              <a:buFont typeface="Wingdings" panose="05000000000000000000" pitchFamily="2" charset="2"/>
              <a:buChar char="Ø"/>
            </a:pPr>
            <a:r>
              <a:rPr lang="fr-FR" dirty="0"/>
              <a:t>L'algorithme A* a été créé pour que la première solution trouvée </a:t>
            </a:r>
            <a:r>
              <a:rPr lang="fr-FR" b="1" dirty="0">
                <a:solidFill>
                  <a:schemeClr val="tx1"/>
                </a:solidFill>
              </a:rPr>
              <a:t>soit l'une des meilleures </a:t>
            </a:r>
          </a:p>
          <a:p>
            <a:pPr>
              <a:buFont typeface="Wingdings" panose="05000000000000000000" pitchFamily="2" charset="2"/>
              <a:buChar char="Ø"/>
            </a:pPr>
            <a:r>
              <a:rPr lang="fr-FR" dirty="0"/>
              <a:t> Utilisée surtout dans les applications qui privilégiant </a:t>
            </a:r>
            <a:r>
              <a:rPr lang="fr-FR" b="1" dirty="0"/>
              <a:t>la vitesse de calcul </a:t>
            </a:r>
            <a:r>
              <a:rPr lang="fr-FR" dirty="0"/>
              <a:t>sur l'exactitude des résultats (robotique).</a:t>
            </a:r>
          </a:p>
          <a:p>
            <a:pPr>
              <a:buFont typeface="Wingdings" panose="05000000000000000000" pitchFamily="2" charset="2"/>
              <a:buChar char="Ø"/>
            </a:pPr>
            <a:r>
              <a:rPr lang="fr-FR" dirty="0"/>
              <a:t> Se base sur l’utilisation d’une </a:t>
            </a:r>
            <a:r>
              <a:rPr lang="fr-FR" b="1" dirty="0"/>
              <a:t>heuristique</a:t>
            </a:r>
            <a:r>
              <a:rPr lang="fr-FR" dirty="0"/>
              <a:t> pour l’évaluation des chemins (Ex: distance à vol d’oiseau) </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22</a:t>
            </a:fld>
            <a:endParaRPr lang="fr-FR"/>
          </a:p>
        </p:txBody>
      </p:sp>
      <p:pic>
        <p:nvPicPr>
          <p:cNvPr id="8" name="Espace réservé pour une image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6320" b="6320"/>
          <a:stretch>
            <a:fillRect/>
          </a:stretch>
        </p:blipFill>
        <p:spPr>
          <a:xfrm>
            <a:off x="2983230" y="4303738"/>
            <a:ext cx="2880360" cy="1975164"/>
          </a:xfr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9540" y="4303738"/>
            <a:ext cx="2000250" cy="2000250"/>
          </a:xfrm>
          <a:prstGeom prst="rect">
            <a:avLst/>
          </a:prstGeom>
        </p:spPr>
      </p:pic>
      <p:sp>
        <p:nvSpPr>
          <p:cNvPr id="10" name="Flèche droite 9"/>
          <p:cNvSpPr/>
          <p:nvPr/>
        </p:nvSpPr>
        <p:spPr>
          <a:xfrm>
            <a:off x="6206490" y="5132070"/>
            <a:ext cx="112014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3401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167392" y="2229629"/>
            <a:ext cx="4421471" cy="1671397"/>
          </a:xfrm>
          <a:prstGeom prst="rect">
            <a:avLst/>
          </a:prstGeom>
        </p:spPr>
        <p:txBody>
          <a:bodyPr vert="horz" wrap="square" lIns="0" tIns="16933" rIns="0" bIns="0" rtlCol="0">
            <a:spAutoFit/>
          </a:bodyPr>
          <a:lstStyle/>
          <a:p>
            <a:pPr marL="50799">
              <a:lnSpc>
                <a:spcPts val="2840"/>
              </a:lnSpc>
              <a:spcBef>
                <a:spcPts val="133"/>
              </a:spcBef>
            </a:pPr>
            <a:r>
              <a:rPr sz="2400" b="1" u="sng" spc="-7" dirty="0">
                <a:uFill>
                  <a:solidFill>
                    <a:srgbClr val="000000"/>
                  </a:solidFill>
                </a:uFill>
                <a:latin typeface="Carlito"/>
                <a:cs typeface="Carlito"/>
              </a:rPr>
              <a:t>Graphe de</a:t>
            </a:r>
            <a:r>
              <a:rPr sz="2400" b="1" u="sng" spc="-20" dirty="0">
                <a:uFill>
                  <a:solidFill>
                    <a:srgbClr val="000000"/>
                  </a:solidFill>
                </a:uFill>
                <a:latin typeface="Carlito"/>
                <a:cs typeface="Carlito"/>
              </a:rPr>
              <a:t> </a:t>
            </a:r>
            <a:r>
              <a:rPr sz="2400" b="1" u="sng" spc="-7" dirty="0">
                <a:uFill>
                  <a:solidFill>
                    <a:srgbClr val="000000"/>
                  </a:solidFill>
                </a:uFill>
                <a:latin typeface="Carlito"/>
                <a:cs typeface="Carlito"/>
              </a:rPr>
              <a:t>recherche:</a:t>
            </a:r>
            <a:endParaRPr sz="2400" dirty="0">
              <a:latin typeface="Carlito"/>
              <a:cs typeface="Carlito"/>
            </a:endParaRPr>
          </a:p>
          <a:p>
            <a:pPr marL="50799">
              <a:lnSpc>
                <a:spcPts val="2507"/>
              </a:lnSpc>
            </a:pPr>
            <a:r>
              <a:rPr sz="2133" i="1" dirty="0">
                <a:latin typeface="Carlito"/>
                <a:cs typeface="Carlito"/>
              </a:rPr>
              <a:t>n</a:t>
            </a:r>
            <a:r>
              <a:rPr sz="2100" baseline="-21164" dirty="0">
                <a:latin typeface="Carlito"/>
                <a:cs typeface="Carlito"/>
              </a:rPr>
              <a:t>0 </a:t>
            </a:r>
            <a:r>
              <a:rPr sz="2133" dirty="0">
                <a:latin typeface="Carlito"/>
                <a:cs typeface="Carlito"/>
              </a:rPr>
              <a:t>: ville de</a:t>
            </a:r>
            <a:r>
              <a:rPr sz="2133" spc="-167" dirty="0">
                <a:latin typeface="Carlito"/>
                <a:cs typeface="Carlito"/>
              </a:rPr>
              <a:t> </a:t>
            </a:r>
            <a:r>
              <a:rPr sz="2133" spc="-7" dirty="0">
                <a:latin typeface="Carlito"/>
                <a:cs typeface="Carlito"/>
              </a:rPr>
              <a:t>départ</a:t>
            </a:r>
            <a:endParaRPr sz="2133" dirty="0">
              <a:latin typeface="Carlito"/>
              <a:cs typeface="Carlito"/>
            </a:endParaRPr>
          </a:p>
          <a:p>
            <a:pPr marL="50799">
              <a:lnSpc>
                <a:spcPts val="2547"/>
              </a:lnSpc>
            </a:pPr>
            <a:r>
              <a:rPr sz="2133" i="1" dirty="0">
                <a:latin typeface="Carlito"/>
                <a:cs typeface="Carlito"/>
              </a:rPr>
              <a:t>n</a:t>
            </a:r>
            <a:r>
              <a:rPr sz="2100" baseline="-21164" dirty="0">
                <a:latin typeface="Carlito"/>
                <a:cs typeface="Carlito"/>
              </a:rPr>
              <a:t>6 </a:t>
            </a:r>
            <a:r>
              <a:rPr sz="2133" dirty="0">
                <a:latin typeface="Carlito"/>
                <a:cs typeface="Carlito"/>
              </a:rPr>
              <a:t>:</a:t>
            </a:r>
            <a:r>
              <a:rPr sz="2133" spc="-160" dirty="0">
                <a:latin typeface="Carlito"/>
                <a:cs typeface="Carlito"/>
              </a:rPr>
              <a:t> </a:t>
            </a:r>
            <a:r>
              <a:rPr lang="fr-FR" sz="2133" spc="-160" dirty="0">
                <a:latin typeface="Carlito"/>
                <a:cs typeface="Carlito"/>
              </a:rPr>
              <a:t>ville de </a:t>
            </a:r>
            <a:r>
              <a:rPr sz="2133" spc="-7" dirty="0">
                <a:latin typeface="Carlito"/>
                <a:cs typeface="Carlito"/>
              </a:rPr>
              <a:t>destination</a:t>
            </a:r>
            <a:endParaRPr sz="2133" dirty="0">
              <a:latin typeface="Carlito"/>
              <a:cs typeface="Carlito"/>
            </a:endParaRPr>
          </a:p>
          <a:p>
            <a:pPr marL="50799">
              <a:lnSpc>
                <a:spcPts val="2547"/>
              </a:lnSpc>
              <a:spcBef>
                <a:spcPts val="107"/>
              </a:spcBef>
            </a:pPr>
            <a:r>
              <a:rPr sz="2133" i="1" dirty="0">
                <a:solidFill>
                  <a:srgbClr val="CC00CC"/>
                </a:solidFill>
                <a:latin typeface="Carlito"/>
                <a:cs typeface="Carlito"/>
              </a:rPr>
              <a:t>h </a:t>
            </a:r>
            <a:r>
              <a:rPr sz="2133" i="1" dirty="0">
                <a:solidFill>
                  <a:srgbClr val="D834D6"/>
                </a:solidFill>
                <a:latin typeface="Carlito"/>
                <a:cs typeface="Carlito"/>
              </a:rPr>
              <a:t>: </a:t>
            </a:r>
            <a:r>
              <a:rPr sz="2133" i="1" dirty="0">
                <a:solidFill>
                  <a:srgbClr val="CC00CC"/>
                </a:solidFill>
                <a:latin typeface="Carlito"/>
                <a:cs typeface="Carlito"/>
              </a:rPr>
              <a:t>distance à vol</a:t>
            </a:r>
            <a:r>
              <a:rPr sz="2133" i="1" spc="-33" dirty="0">
                <a:solidFill>
                  <a:srgbClr val="CC00CC"/>
                </a:solidFill>
                <a:latin typeface="Carlito"/>
                <a:cs typeface="Carlito"/>
              </a:rPr>
              <a:t> </a:t>
            </a:r>
            <a:r>
              <a:rPr sz="2133" i="1" spc="-7" dirty="0">
                <a:solidFill>
                  <a:srgbClr val="CC00CC"/>
                </a:solidFill>
                <a:latin typeface="Carlito"/>
                <a:cs typeface="Carlito"/>
              </a:rPr>
              <a:t>d’oiseau</a:t>
            </a:r>
            <a:endParaRPr sz="2133" dirty="0">
              <a:latin typeface="Carlito"/>
              <a:cs typeface="Carlito"/>
            </a:endParaRPr>
          </a:p>
          <a:p>
            <a:pPr marL="50799">
              <a:lnSpc>
                <a:spcPts val="2547"/>
              </a:lnSpc>
            </a:pPr>
            <a:r>
              <a:rPr sz="2133" i="1" dirty="0">
                <a:solidFill>
                  <a:srgbClr val="3399FF"/>
                </a:solidFill>
                <a:latin typeface="Carlito"/>
                <a:cs typeface="Carlito"/>
              </a:rPr>
              <a:t>c </a:t>
            </a:r>
            <a:r>
              <a:rPr sz="2133" dirty="0">
                <a:solidFill>
                  <a:srgbClr val="3DACFF"/>
                </a:solidFill>
                <a:latin typeface="Carlito"/>
                <a:cs typeface="Carlito"/>
              </a:rPr>
              <a:t>: distance </a:t>
            </a:r>
            <a:r>
              <a:rPr sz="2133" spc="-7" dirty="0">
                <a:solidFill>
                  <a:srgbClr val="3DACFF"/>
                </a:solidFill>
                <a:latin typeface="Carlito"/>
                <a:cs typeface="Carlito"/>
              </a:rPr>
              <a:t>réelle entre </a:t>
            </a:r>
            <a:r>
              <a:rPr sz="2133" dirty="0" err="1">
                <a:solidFill>
                  <a:srgbClr val="3DACFF"/>
                </a:solidFill>
                <a:latin typeface="Carlito"/>
                <a:cs typeface="Carlito"/>
              </a:rPr>
              <a:t>deux</a:t>
            </a:r>
            <a:r>
              <a:rPr sz="2133" spc="-53" dirty="0">
                <a:solidFill>
                  <a:srgbClr val="3DACFF"/>
                </a:solidFill>
                <a:latin typeface="Carlito"/>
                <a:cs typeface="Carlito"/>
              </a:rPr>
              <a:t> </a:t>
            </a:r>
            <a:r>
              <a:rPr sz="2133" dirty="0" err="1">
                <a:solidFill>
                  <a:srgbClr val="3DACFF"/>
                </a:solidFill>
                <a:latin typeface="Carlito"/>
                <a:cs typeface="Carlito"/>
              </a:rPr>
              <a:t>ville</a:t>
            </a:r>
            <a:r>
              <a:rPr lang="fr-FR" sz="2133" dirty="0">
                <a:solidFill>
                  <a:srgbClr val="3DACFF"/>
                </a:solidFill>
                <a:latin typeface="Carlito"/>
                <a:cs typeface="Carlito"/>
              </a:rPr>
              <a:t>s</a:t>
            </a:r>
            <a:endParaRPr sz="2133" dirty="0">
              <a:latin typeface="Carlito"/>
              <a:cs typeface="Carlito"/>
            </a:endParaRPr>
          </a:p>
        </p:txBody>
      </p:sp>
      <p:grpSp>
        <p:nvGrpSpPr>
          <p:cNvPr id="61" name="Groupe 60"/>
          <p:cNvGrpSpPr/>
          <p:nvPr/>
        </p:nvGrpSpPr>
        <p:grpSpPr>
          <a:xfrm>
            <a:off x="6958466" y="1670138"/>
            <a:ext cx="4508634" cy="4221935"/>
            <a:chOff x="6958466" y="1670138"/>
            <a:chExt cx="4508634" cy="4221935"/>
          </a:xfrm>
        </p:grpSpPr>
        <p:sp>
          <p:nvSpPr>
            <p:cNvPr id="2" name="object 2"/>
            <p:cNvSpPr txBox="1"/>
            <p:nvPr/>
          </p:nvSpPr>
          <p:spPr>
            <a:xfrm>
              <a:off x="9419911" y="1739883"/>
              <a:ext cx="861907" cy="389786"/>
            </a:xfrm>
            <a:prstGeom prst="rect">
              <a:avLst/>
            </a:prstGeom>
            <a:solidFill>
              <a:srgbClr val="BFBFBF"/>
            </a:solidFill>
            <a:ln w="9524">
              <a:solidFill>
                <a:srgbClr val="000000"/>
              </a:solidFill>
            </a:ln>
          </p:spPr>
          <p:txBody>
            <a:bodyPr vert="horz" wrap="square" lIns="0" tIns="60959" rIns="0" bIns="0" rtlCol="0">
              <a:spAutoFit/>
            </a:bodyPr>
            <a:lstStyle/>
            <a:p>
              <a:pPr marL="155781">
                <a:spcBef>
                  <a:spcPts val="479"/>
                </a:spcBef>
              </a:pPr>
              <a:r>
                <a:rPr sz="2133" i="1" dirty="0">
                  <a:solidFill>
                    <a:srgbClr val="CC00CC"/>
                  </a:solidFill>
                  <a:latin typeface="Carlito"/>
                  <a:cs typeface="Carlito"/>
                </a:rPr>
                <a:t>h(n</a:t>
              </a:r>
              <a:r>
                <a:rPr sz="2100" baseline="-21164" dirty="0">
                  <a:solidFill>
                    <a:srgbClr val="D834D6"/>
                  </a:solidFill>
                  <a:latin typeface="Carlito"/>
                  <a:cs typeface="Carlito"/>
                </a:rPr>
                <a:t>0</a:t>
              </a:r>
              <a:r>
                <a:rPr sz="2133" i="1" dirty="0">
                  <a:solidFill>
                    <a:srgbClr val="CC00CC"/>
                  </a:solidFill>
                  <a:latin typeface="Carlito"/>
                  <a:cs typeface="Carlito"/>
                </a:rPr>
                <a:t>)</a:t>
              </a:r>
              <a:endParaRPr sz="2133">
                <a:latin typeface="Carlito"/>
                <a:cs typeface="Carlito"/>
              </a:endParaRPr>
            </a:p>
          </p:txBody>
        </p:sp>
        <p:grpSp>
          <p:nvGrpSpPr>
            <p:cNvPr id="3" name="object 3"/>
            <p:cNvGrpSpPr/>
            <p:nvPr/>
          </p:nvGrpSpPr>
          <p:grpSpPr>
            <a:xfrm>
              <a:off x="7050684" y="1921391"/>
              <a:ext cx="2363893" cy="1790700"/>
              <a:chOff x="5288013" y="1252448"/>
              <a:chExt cx="1772920" cy="1343025"/>
            </a:xfrm>
          </p:grpSpPr>
          <p:sp>
            <p:nvSpPr>
              <p:cNvPr id="4" name="object 4"/>
              <p:cNvSpPr/>
              <p:nvPr/>
            </p:nvSpPr>
            <p:spPr>
              <a:xfrm>
                <a:off x="6623476" y="1282336"/>
                <a:ext cx="432434" cy="67310"/>
              </a:xfrm>
              <a:custGeom>
                <a:avLst/>
                <a:gdLst/>
                <a:ahLst/>
                <a:cxnLst/>
                <a:rect l="l" t="t" r="r" b="b"/>
                <a:pathLst>
                  <a:path w="432434" h="67309">
                    <a:moveTo>
                      <a:pt x="432097" y="66771"/>
                    </a:moveTo>
                    <a:lnTo>
                      <a:pt x="0" y="0"/>
                    </a:lnTo>
                  </a:path>
                </a:pathLst>
              </a:custGeom>
              <a:ln w="9524">
                <a:solidFill>
                  <a:srgbClr val="000000"/>
                </a:solidFill>
              </a:ln>
            </p:spPr>
            <p:txBody>
              <a:bodyPr wrap="square" lIns="0" tIns="0" rIns="0" bIns="0" rtlCol="0"/>
              <a:lstStyle/>
              <a:p>
                <a:endParaRPr sz="2400"/>
              </a:p>
            </p:txBody>
          </p:sp>
          <p:sp>
            <p:nvSpPr>
              <p:cNvPr id="5" name="object 5"/>
              <p:cNvSpPr/>
              <p:nvPr/>
            </p:nvSpPr>
            <p:spPr>
              <a:xfrm>
                <a:off x="6598373" y="1252448"/>
                <a:ext cx="81280" cy="75565"/>
              </a:xfrm>
              <a:custGeom>
                <a:avLst/>
                <a:gdLst/>
                <a:ahLst/>
                <a:cxnLst/>
                <a:rect l="l" t="t" r="r" b="b"/>
                <a:pathLst>
                  <a:path w="81279" h="75565">
                    <a:moveTo>
                      <a:pt x="81127" y="0"/>
                    </a:moveTo>
                    <a:lnTo>
                      <a:pt x="0" y="26009"/>
                    </a:lnTo>
                    <a:lnTo>
                      <a:pt x="69481" y="75298"/>
                    </a:lnTo>
                    <a:lnTo>
                      <a:pt x="81127" y="0"/>
                    </a:lnTo>
                    <a:close/>
                  </a:path>
                </a:pathLst>
              </a:custGeom>
              <a:solidFill>
                <a:srgbClr val="000000"/>
              </a:solidFill>
            </p:spPr>
            <p:txBody>
              <a:bodyPr wrap="square" lIns="0" tIns="0" rIns="0" bIns="0" rtlCol="0"/>
              <a:lstStyle/>
              <a:p>
                <a:endParaRPr sz="2400"/>
              </a:p>
            </p:txBody>
          </p:sp>
          <p:sp>
            <p:nvSpPr>
              <p:cNvPr id="6" name="object 6"/>
              <p:cNvSpPr/>
              <p:nvPr/>
            </p:nvSpPr>
            <p:spPr>
              <a:xfrm>
                <a:off x="6229400" y="1392529"/>
                <a:ext cx="457200" cy="380365"/>
              </a:xfrm>
              <a:custGeom>
                <a:avLst/>
                <a:gdLst/>
                <a:ahLst/>
                <a:cxnLst/>
                <a:rect l="l" t="t" r="r" b="b"/>
                <a:pathLst>
                  <a:path w="457200" h="380364">
                    <a:moveTo>
                      <a:pt x="0" y="190166"/>
                    </a:moveTo>
                    <a:lnTo>
                      <a:pt x="6037" y="146563"/>
                    </a:lnTo>
                    <a:lnTo>
                      <a:pt x="23235" y="106536"/>
                    </a:lnTo>
                    <a:lnTo>
                      <a:pt x="50220" y="71227"/>
                    </a:lnTo>
                    <a:lnTo>
                      <a:pt x="85622" y="41777"/>
                    </a:lnTo>
                    <a:lnTo>
                      <a:pt x="128067" y="19328"/>
                    </a:lnTo>
                    <a:lnTo>
                      <a:pt x="176184" y="5022"/>
                    </a:lnTo>
                    <a:lnTo>
                      <a:pt x="228600" y="0"/>
                    </a:lnTo>
                    <a:lnTo>
                      <a:pt x="281015" y="5022"/>
                    </a:lnTo>
                    <a:lnTo>
                      <a:pt x="329132" y="19328"/>
                    </a:lnTo>
                    <a:lnTo>
                      <a:pt x="371577" y="41777"/>
                    </a:lnTo>
                    <a:lnTo>
                      <a:pt x="406979" y="71227"/>
                    </a:lnTo>
                    <a:lnTo>
                      <a:pt x="433964" y="106536"/>
                    </a:lnTo>
                    <a:lnTo>
                      <a:pt x="451162" y="146563"/>
                    </a:lnTo>
                    <a:lnTo>
                      <a:pt x="457199" y="190166"/>
                    </a:lnTo>
                    <a:lnTo>
                      <a:pt x="451162" y="233770"/>
                    </a:lnTo>
                    <a:lnTo>
                      <a:pt x="433964" y="273797"/>
                    </a:lnTo>
                    <a:lnTo>
                      <a:pt x="406979" y="309106"/>
                    </a:lnTo>
                    <a:lnTo>
                      <a:pt x="371577" y="338555"/>
                    </a:lnTo>
                    <a:lnTo>
                      <a:pt x="329132" y="361004"/>
                    </a:lnTo>
                    <a:lnTo>
                      <a:pt x="281015" y="375311"/>
                    </a:lnTo>
                    <a:lnTo>
                      <a:pt x="228600" y="380333"/>
                    </a:lnTo>
                    <a:lnTo>
                      <a:pt x="176184" y="375311"/>
                    </a:lnTo>
                    <a:lnTo>
                      <a:pt x="128067" y="361004"/>
                    </a:lnTo>
                    <a:lnTo>
                      <a:pt x="85622" y="338555"/>
                    </a:lnTo>
                    <a:lnTo>
                      <a:pt x="50220" y="309106"/>
                    </a:lnTo>
                    <a:lnTo>
                      <a:pt x="23235" y="273797"/>
                    </a:lnTo>
                    <a:lnTo>
                      <a:pt x="6037" y="233770"/>
                    </a:lnTo>
                    <a:lnTo>
                      <a:pt x="0" y="190166"/>
                    </a:lnTo>
                    <a:close/>
                  </a:path>
                </a:pathLst>
              </a:custGeom>
              <a:ln w="9524">
                <a:solidFill>
                  <a:srgbClr val="000000"/>
                </a:solidFill>
              </a:ln>
            </p:spPr>
            <p:txBody>
              <a:bodyPr wrap="square" lIns="0" tIns="0" rIns="0" bIns="0" rtlCol="0"/>
              <a:lstStyle/>
              <a:p>
                <a:endParaRPr sz="2400"/>
              </a:p>
            </p:txBody>
          </p:sp>
          <p:sp>
            <p:nvSpPr>
              <p:cNvPr id="7" name="object 7"/>
              <p:cNvSpPr/>
              <p:nvPr/>
            </p:nvSpPr>
            <p:spPr>
              <a:xfrm>
                <a:off x="5292775" y="2213267"/>
                <a:ext cx="457200" cy="377190"/>
              </a:xfrm>
              <a:custGeom>
                <a:avLst/>
                <a:gdLst/>
                <a:ahLst/>
                <a:cxnLst/>
                <a:rect l="l" t="t" r="r" b="b"/>
                <a:pathLst>
                  <a:path w="457200" h="377189">
                    <a:moveTo>
                      <a:pt x="0" y="188582"/>
                    </a:moveTo>
                    <a:lnTo>
                      <a:pt x="6037" y="145342"/>
                    </a:lnTo>
                    <a:lnTo>
                      <a:pt x="23235" y="105648"/>
                    </a:lnTo>
                    <a:lnTo>
                      <a:pt x="50220" y="70633"/>
                    </a:lnTo>
                    <a:lnTo>
                      <a:pt x="85622" y="41429"/>
                    </a:lnTo>
                    <a:lnTo>
                      <a:pt x="128067" y="19167"/>
                    </a:lnTo>
                    <a:lnTo>
                      <a:pt x="176183" y="4980"/>
                    </a:lnTo>
                    <a:lnTo>
                      <a:pt x="228599" y="0"/>
                    </a:lnTo>
                    <a:lnTo>
                      <a:pt x="281015" y="4980"/>
                    </a:lnTo>
                    <a:lnTo>
                      <a:pt x="329132" y="19167"/>
                    </a:lnTo>
                    <a:lnTo>
                      <a:pt x="371577" y="41429"/>
                    </a:lnTo>
                    <a:lnTo>
                      <a:pt x="406978" y="70633"/>
                    </a:lnTo>
                    <a:lnTo>
                      <a:pt x="433964" y="105648"/>
                    </a:lnTo>
                    <a:lnTo>
                      <a:pt x="451162" y="145342"/>
                    </a:lnTo>
                    <a:lnTo>
                      <a:pt x="457199" y="188582"/>
                    </a:lnTo>
                    <a:lnTo>
                      <a:pt x="451162" y="231823"/>
                    </a:lnTo>
                    <a:lnTo>
                      <a:pt x="433964" y="271516"/>
                    </a:lnTo>
                    <a:lnTo>
                      <a:pt x="406978" y="306531"/>
                    </a:lnTo>
                    <a:lnTo>
                      <a:pt x="371577" y="335736"/>
                    </a:lnTo>
                    <a:lnTo>
                      <a:pt x="329132" y="357997"/>
                    </a:lnTo>
                    <a:lnTo>
                      <a:pt x="281015" y="372185"/>
                    </a:lnTo>
                    <a:lnTo>
                      <a:pt x="228599" y="377165"/>
                    </a:lnTo>
                    <a:lnTo>
                      <a:pt x="176183" y="372185"/>
                    </a:lnTo>
                    <a:lnTo>
                      <a:pt x="128067" y="357997"/>
                    </a:lnTo>
                    <a:lnTo>
                      <a:pt x="85622" y="335736"/>
                    </a:lnTo>
                    <a:lnTo>
                      <a:pt x="50220" y="306531"/>
                    </a:lnTo>
                    <a:lnTo>
                      <a:pt x="23235" y="271516"/>
                    </a:lnTo>
                    <a:lnTo>
                      <a:pt x="6037" y="231823"/>
                    </a:lnTo>
                    <a:lnTo>
                      <a:pt x="0" y="188582"/>
                    </a:lnTo>
                    <a:close/>
                  </a:path>
                </a:pathLst>
              </a:custGeom>
              <a:ln w="9524">
                <a:solidFill>
                  <a:srgbClr val="000000"/>
                </a:solidFill>
              </a:ln>
            </p:spPr>
            <p:txBody>
              <a:bodyPr wrap="square" lIns="0" tIns="0" rIns="0" bIns="0" rtlCol="0"/>
              <a:lstStyle/>
              <a:p>
                <a:endParaRPr sz="2400"/>
              </a:p>
            </p:txBody>
          </p:sp>
        </p:grpSp>
        <p:sp>
          <p:nvSpPr>
            <p:cNvPr id="10" name="object 10"/>
            <p:cNvSpPr txBox="1"/>
            <p:nvPr/>
          </p:nvSpPr>
          <p:spPr>
            <a:xfrm>
              <a:off x="7182341" y="3173239"/>
              <a:ext cx="361527" cy="386430"/>
            </a:xfrm>
            <a:prstGeom prst="rect">
              <a:avLst/>
            </a:prstGeom>
          </p:spPr>
          <p:txBody>
            <a:bodyPr vert="horz" wrap="square" lIns="0" tIns="16933" rIns="0" bIns="0" rtlCol="0">
              <a:spAutoFit/>
            </a:bodyPr>
            <a:lstStyle/>
            <a:p>
              <a:pPr marL="50799">
                <a:spcBef>
                  <a:spcPts val="133"/>
                </a:spcBef>
              </a:pPr>
              <a:r>
                <a:rPr sz="2400" i="1" dirty="0">
                  <a:latin typeface="Carlito"/>
                  <a:cs typeface="Carlito"/>
                </a:rPr>
                <a:t>n</a:t>
              </a:r>
              <a:r>
                <a:rPr sz="2400" baseline="-20833" dirty="0">
                  <a:latin typeface="Carlito"/>
                  <a:cs typeface="Carlito"/>
                </a:rPr>
                <a:t>3</a:t>
              </a:r>
              <a:endParaRPr sz="2400" baseline="-20833">
                <a:latin typeface="Carlito"/>
                <a:cs typeface="Carlito"/>
              </a:endParaRPr>
            </a:p>
          </p:txBody>
        </p:sp>
        <p:sp>
          <p:nvSpPr>
            <p:cNvPr id="11" name="object 11"/>
            <p:cNvSpPr/>
            <p:nvPr/>
          </p:nvSpPr>
          <p:spPr>
            <a:xfrm>
              <a:off x="8377833" y="3202483"/>
              <a:ext cx="609600" cy="502920"/>
            </a:xfrm>
            <a:custGeom>
              <a:avLst/>
              <a:gdLst/>
              <a:ahLst/>
              <a:cxnLst/>
              <a:rect l="l" t="t" r="r" b="b"/>
              <a:pathLst>
                <a:path w="457200" h="377189">
                  <a:moveTo>
                    <a:pt x="0" y="188582"/>
                  </a:moveTo>
                  <a:lnTo>
                    <a:pt x="6037" y="145342"/>
                  </a:lnTo>
                  <a:lnTo>
                    <a:pt x="23235" y="105648"/>
                  </a:lnTo>
                  <a:lnTo>
                    <a:pt x="50220" y="70633"/>
                  </a:lnTo>
                  <a:lnTo>
                    <a:pt x="85622" y="41429"/>
                  </a:lnTo>
                  <a:lnTo>
                    <a:pt x="128067" y="19167"/>
                  </a:lnTo>
                  <a:lnTo>
                    <a:pt x="176184" y="4980"/>
                  </a:lnTo>
                  <a:lnTo>
                    <a:pt x="228600" y="0"/>
                  </a:lnTo>
                  <a:lnTo>
                    <a:pt x="281015" y="4980"/>
                  </a:lnTo>
                  <a:lnTo>
                    <a:pt x="329132" y="19167"/>
                  </a:lnTo>
                  <a:lnTo>
                    <a:pt x="371577" y="41429"/>
                  </a:lnTo>
                  <a:lnTo>
                    <a:pt x="406979" y="70633"/>
                  </a:lnTo>
                  <a:lnTo>
                    <a:pt x="433964" y="105648"/>
                  </a:lnTo>
                  <a:lnTo>
                    <a:pt x="451162" y="145342"/>
                  </a:lnTo>
                  <a:lnTo>
                    <a:pt x="457199" y="188582"/>
                  </a:lnTo>
                  <a:lnTo>
                    <a:pt x="451162" y="231823"/>
                  </a:lnTo>
                  <a:lnTo>
                    <a:pt x="433964" y="271516"/>
                  </a:lnTo>
                  <a:lnTo>
                    <a:pt x="406979" y="306531"/>
                  </a:lnTo>
                  <a:lnTo>
                    <a:pt x="371577" y="335736"/>
                  </a:lnTo>
                  <a:lnTo>
                    <a:pt x="329132" y="357997"/>
                  </a:lnTo>
                  <a:lnTo>
                    <a:pt x="281015" y="372185"/>
                  </a:lnTo>
                  <a:lnTo>
                    <a:pt x="228600" y="377165"/>
                  </a:lnTo>
                  <a:lnTo>
                    <a:pt x="176184" y="372185"/>
                  </a:lnTo>
                  <a:lnTo>
                    <a:pt x="128067" y="357997"/>
                  </a:lnTo>
                  <a:lnTo>
                    <a:pt x="85622" y="335736"/>
                  </a:lnTo>
                  <a:lnTo>
                    <a:pt x="50220" y="306531"/>
                  </a:lnTo>
                  <a:lnTo>
                    <a:pt x="23235" y="271516"/>
                  </a:lnTo>
                  <a:lnTo>
                    <a:pt x="6037" y="231823"/>
                  </a:lnTo>
                  <a:lnTo>
                    <a:pt x="0" y="188582"/>
                  </a:lnTo>
                  <a:close/>
                </a:path>
              </a:pathLst>
            </a:custGeom>
            <a:ln w="9524">
              <a:solidFill>
                <a:srgbClr val="000000"/>
              </a:solidFill>
            </a:ln>
          </p:spPr>
          <p:txBody>
            <a:bodyPr wrap="square" lIns="0" tIns="0" rIns="0" bIns="0" rtlCol="0"/>
            <a:lstStyle/>
            <a:p>
              <a:endParaRPr sz="2400"/>
            </a:p>
          </p:txBody>
        </p:sp>
        <p:sp>
          <p:nvSpPr>
            <p:cNvPr id="12" name="object 12"/>
            <p:cNvSpPr txBox="1"/>
            <p:nvPr/>
          </p:nvSpPr>
          <p:spPr>
            <a:xfrm>
              <a:off x="8518821" y="3188919"/>
              <a:ext cx="361527" cy="386430"/>
            </a:xfrm>
            <a:prstGeom prst="rect">
              <a:avLst/>
            </a:prstGeom>
          </p:spPr>
          <p:txBody>
            <a:bodyPr vert="horz" wrap="square" lIns="0" tIns="16933" rIns="0" bIns="0" rtlCol="0">
              <a:spAutoFit/>
            </a:bodyPr>
            <a:lstStyle/>
            <a:p>
              <a:pPr marL="50799">
                <a:spcBef>
                  <a:spcPts val="133"/>
                </a:spcBef>
              </a:pPr>
              <a:r>
                <a:rPr sz="2400" i="1" dirty="0">
                  <a:latin typeface="Carlito"/>
                  <a:cs typeface="Carlito"/>
                </a:rPr>
                <a:t>n</a:t>
              </a:r>
              <a:r>
                <a:rPr sz="2400" baseline="-20833" dirty="0">
                  <a:latin typeface="Carlito"/>
                  <a:cs typeface="Carlito"/>
                </a:rPr>
                <a:t>2</a:t>
              </a:r>
              <a:endParaRPr sz="2400" baseline="-20833">
                <a:latin typeface="Carlito"/>
                <a:cs typeface="Carlito"/>
              </a:endParaRPr>
            </a:p>
          </p:txBody>
        </p:sp>
        <p:sp>
          <p:nvSpPr>
            <p:cNvPr id="13" name="object 13"/>
            <p:cNvSpPr/>
            <p:nvPr/>
          </p:nvSpPr>
          <p:spPr>
            <a:xfrm>
              <a:off x="10033067" y="3248000"/>
              <a:ext cx="609600" cy="507153"/>
            </a:xfrm>
            <a:custGeom>
              <a:avLst/>
              <a:gdLst/>
              <a:ahLst/>
              <a:cxnLst/>
              <a:rect l="l" t="t" r="r" b="b"/>
              <a:pathLst>
                <a:path w="457200" h="380364">
                  <a:moveTo>
                    <a:pt x="0" y="190166"/>
                  </a:moveTo>
                  <a:lnTo>
                    <a:pt x="6037" y="146563"/>
                  </a:lnTo>
                  <a:lnTo>
                    <a:pt x="23235" y="106536"/>
                  </a:lnTo>
                  <a:lnTo>
                    <a:pt x="50220" y="71227"/>
                  </a:lnTo>
                  <a:lnTo>
                    <a:pt x="85622" y="41777"/>
                  </a:lnTo>
                  <a:lnTo>
                    <a:pt x="128067" y="19328"/>
                  </a:lnTo>
                  <a:lnTo>
                    <a:pt x="176184" y="5022"/>
                  </a:lnTo>
                  <a:lnTo>
                    <a:pt x="228599" y="0"/>
                  </a:lnTo>
                  <a:lnTo>
                    <a:pt x="281015" y="5022"/>
                  </a:lnTo>
                  <a:lnTo>
                    <a:pt x="329132" y="19328"/>
                  </a:lnTo>
                  <a:lnTo>
                    <a:pt x="371577" y="41777"/>
                  </a:lnTo>
                  <a:lnTo>
                    <a:pt x="406978" y="71227"/>
                  </a:lnTo>
                  <a:lnTo>
                    <a:pt x="433964" y="106536"/>
                  </a:lnTo>
                  <a:lnTo>
                    <a:pt x="451162" y="146563"/>
                  </a:lnTo>
                  <a:lnTo>
                    <a:pt x="457199" y="190166"/>
                  </a:lnTo>
                  <a:lnTo>
                    <a:pt x="451162" y="233770"/>
                  </a:lnTo>
                  <a:lnTo>
                    <a:pt x="433964" y="273797"/>
                  </a:lnTo>
                  <a:lnTo>
                    <a:pt x="406978" y="309106"/>
                  </a:lnTo>
                  <a:lnTo>
                    <a:pt x="371577" y="338556"/>
                  </a:lnTo>
                  <a:lnTo>
                    <a:pt x="329132" y="361004"/>
                  </a:lnTo>
                  <a:lnTo>
                    <a:pt x="281015" y="375311"/>
                  </a:lnTo>
                  <a:lnTo>
                    <a:pt x="228599" y="380333"/>
                  </a:lnTo>
                  <a:lnTo>
                    <a:pt x="176184" y="375311"/>
                  </a:lnTo>
                  <a:lnTo>
                    <a:pt x="128067" y="361004"/>
                  </a:lnTo>
                  <a:lnTo>
                    <a:pt x="85622" y="338556"/>
                  </a:lnTo>
                  <a:lnTo>
                    <a:pt x="50220" y="309106"/>
                  </a:lnTo>
                  <a:lnTo>
                    <a:pt x="23235" y="273797"/>
                  </a:lnTo>
                  <a:lnTo>
                    <a:pt x="6037" y="233770"/>
                  </a:lnTo>
                  <a:lnTo>
                    <a:pt x="0" y="190166"/>
                  </a:lnTo>
                  <a:close/>
                </a:path>
              </a:pathLst>
            </a:custGeom>
            <a:ln w="9524">
              <a:solidFill>
                <a:srgbClr val="000000"/>
              </a:solidFill>
            </a:ln>
          </p:spPr>
          <p:txBody>
            <a:bodyPr wrap="square" lIns="0" tIns="0" rIns="0" bIns="0" rtlCol="0"/>
            <a:lstStyle/>
            <a:p>
              <a:endParaRPr sz="2400"/>
            </a:p>
          </p:txBody>
        </p:sp>
        <p:sp>
          <p:nvSpPr>
            <p:cNvPr id="14" name="object 14"/>
            <p:cNvSpPr txBox="1"/>
            <p:nvPr/>
          </p:nvSpPr>
          <p:spPr>
            <a:xfrm>
              <a:off x="10175782" y="3249439"/>
              <a:ext cx="361527" cy="386430"/>
            </a:xfrm>
            <a:prstGeom prst="rect">
              <a:avLst/>
            </a:prstGeom>
          </p:spPr>
          <p:txBody>
            <a:bodyPr vert="horz" wrap="square" lIns="0" tIns="16933" rIns="0" bIns="0" rtlCol="0">
              <a:spAutoFit/>
            </a:bodyPr>
            <a:lstStyle/>
            <a:p>
              <a:pPr marL="50799">
                <a:spcBef>
                  <a:spcPts val="133"/>
                </a:spcBef>
              </a:pPr>
              <a:r>
                <a:rPr sz="2400" i="1" dirty="0">
                  <a:latin typeface="Carlito"/>
                  <a:cs typeface="Carlito"/>
                </a:rPr>
                <a:t>n</a:t>
              </a:r>
              <a:r>
                <a:rPr sz="2400" baseline="-20833" dirty="0">
                  <a:latin typeface="Carlito"/>
                  <a:cs typeface="Carlito"/>
                </a:rPr>
                <a:t>1</a:t>
              </a:r>
              <a:endParaRPr sz="2400" baseline="-20833">
                <a:latin typeface="Carlito"/>
                <a:cs typeface="Carlito"/>
              </a:endParaRPr>
            </a:p>
          </p:txBody>
        </p:sp>
        <p:sp>
          <p:nvSpPr>
            <p:cNvPr id="15" name="object 15"/>
            <p:cNvSpPr/>
            <p:nvPr/>
          </p:nvSpPr>
          <p:spPr>
            <a:xfrm>
              <a:off x="8305867" y="4199162"/>
              <a:ext cx="609600" cy="505460"/>
            </a:xfrm>
            <a:custGeom>
              <a:avLst/>
              <a:gdLst/>
              <a:ahLst/>
              <a:cxnLst/>
              <a:rect l="l" t="t" r="r" b="b"/>
              <a:pathLst>
                <a:path w="457200" h="379095">
                  <a:moveTo>
                    <a:pt x="0" y="189374"/>
                  </a:moveTo>
                  <a:lnTo>
                    <a:pt x="6037" y="145952"/>
                  </a:lnTo>
                  <a:lnTo>
                    <a:pt x="23235" y="106092"/>
                  </a:lnTo>
                  <a:lnTo>
                    <a:pt x="50220" y="70930"/>
                  </a:lnTo>
                  <a:lnTo>
                    <a:pt x="85622" y="41603"/>
                  </a:lnTo>
                  <a:lnTo>
                    <a:pt x="128067" y="19248"/>
                  </a:lnTo>
                  <a:lnTo>
                    <a:pt x="176184" y="5001"/>
                  </a:lnTo>
                  <a:lnTo>
                    <a:pt x="228600" y="0"/>
                  </a:lnTo>
                  <a:lnTo>
                    <a:pt x="281015" y="5001"/>
                  </a:lnTo>
                  <a:lnTo>
                    <a:pt x="329132" y="19248"/>
                  </a:lnTo>
                  <a:lnTo>
                    <a:pt x="371577" y="41603"/>
                  </a:lnTo>
                  <a:lnTo>
                    <a:pt x="406979" y="70930"/>
                  </a:lnTo>
                  <a:lnTo>
                    <a:pt x="433964" y="106092"/>
                  </a:lnTo>
                  <a:lnTo>
                    <a:pt x="451162" y="145952"/>
                  </a:lnTo>
                  <a:lnTo>
                    <a:pt x="457199" y="189374"/>
                  </a:lnTo>
                  <a:lnTo>
                    <a:pt x="451162" y="232796"/>
                  </a:lnTo>
                  <a:lnTo>
                    <a:pt x="433964" y="272657"/>
                  </a:lnTo>
                  <a:lnTo>
                    <a:pt x="406979" y="307819"/>
                  </a:lnTo>
                  <a:lnTo>
                    <a:pt x="371577" y="337146"/>
                  </a:lnTo>
                  <a:lnTo>
                    <a:pt x="329132" y="359501"/>
                  </a:lnTo>
                  <a:lnTo>
                    <a:pt x="281015" y="373748"/>
                  </a:lnTo>
                  <a:lnTo>
                    <a:pt x="228600" y="378749"/>
                  </a:lnTo>
                  <a:lnTo>
                    <a:pt x="176184" y="373748"/>
                  </a:lnTo>
                  <a:lnTo>
                    <a:pt x="128067" y="359501"/>
                  </a:lnTo>
                  <a:lnTo>
                    <a:pt x="85622" y="337146"/>
                  </a:lnTo>
                  <a:lnTo>
                    <a:pt x="50220" y="307819"/>
                  </a:lnTo>
                  <a:lnTo>
                    <a:pt x="23235" y="272657"/>
                  </a:lnTo>
                  <a:lnTo>
                    <a:pt x="6037" y="232796"/>
                  </a:lnTo>
                  <a:lnTo>
                    <a:pt x="0" y="189374"/>
                  </a:lnTo>
                  <a:close/>
                </a:path>
              </a:pathLst>
            </a:custGeom>
            <a:ln w="9524">
              <a:solidFill>
                <a:srgbClr val="000000"/>
              </a:solidFill>
            </a:ln>
          </p:spPr>
          <p:txBody>
            <a:bodyPr wrap="square" lIns="0" tIns="0" rIns="0" bIns="0" rtlCol="0"/>
            <a:lstStyle/>
            <a:p>
              <a:endParaRPr sz="2400"/>
            </a:p>
          </p:txBody>
        </p:sp>
        <p:sp>
          <p:nvSpPr>
            <p:cNvPr id="16" name="object 16"/>
            <p:cNvSpPr txBox="1"/>
            <p:nvPr/>
          </p:nvSpPr>
          <p:spPr>
            <a:xfrm>
              <a:off x="8448582" y="4176047"/>
              <a:ext cx="361527" cy="386430"/>
            </a:xfrm>
            <a:prstGeom prst="rect">
              <a:avLst/>
            </a:prstGeom>
          </p:spPr>
          <p:txBody>
            <a:bodyPr vert="horz" wrap="square" lIns="0" tIns="16933" rIns="0" bIns="0" rtlCol="0">
              <a:spAutoFit/>
            </a:bodyPr>
            <a:lstStyle/>
            <a:p>
              <a:pPr marL="50799">
                <a:spcBef>
                  <a:spcPts val="133"/>
                </a:spcBef>
              </a:pPr>
              <a:r>
                <a:rPr sz="2400" i="1" dirty="0">
                  <a:latin typeface="Carlito"/>
                  <a:cs typeface="Carlito"/>
                </a:rPr>
                <a:t>n</a:t>
              </a:r>
              <a:r>
                <a:rPr sz="2400" baseline="-20833" dirty="0">
                  <a:latin typeface="Carlito"/>
                  <a:cs typeface="Carlito"/>
                </a:rPr>
                <a:t>4</a:t>
              </a:r>
              <a:endParaRPr sz="2400" baseline="-20833">
                <a:latin typeface="Carlito"/>
                <a:cs typeface="Carlito"/>
              </a:endParaRPr>
            </a:p>
          </p:txBody>
        </p:sp>
        <p:sp>
          <p:nvSpPr>
            <p:cNvPr id="17" name="object 17"/>
            <p:cNvSpPr/>
            <p:nvPr/>
          </p:nvSpPr>
          <p:spPr>
            <a:xfrm>
              <a:off x="8276233" y="5386613"/>
              <a:ext cx="609600" cy="505460"/>
            </a:xfrm>
            <a:custGeom>
              <a:avLst/>
              <a:gdLst/>
              <a:ahLst/>
              <a:cxnLst/>
              <a:rect l="l" t="t" r="r" b="b"/>
              <a:pathLst>
                <a:path w="457200" h="379095">
                  <a:moveTo>
                    <a:pt x="0" y="189374"/>
                  </a:moveTo>
                  <a:lnTo>
                    <a:pt x="6037" y="145952"/>
                  </a:lnTo>
                  <a:lnTo>
                    <a:pt x="23235" y="106092"/>
                  </a:lnTo>
                  <a:lnTo>
                    <a:pt x="50220" y="70930"/>
                  </a:lnTo>
                  <a:lnTo>
                    <a:pt x="85622" y="41603"/>
                  </a:lnTo>
                  <a:lnTo>
                    <a:pt x="128067" y="19248"/>
                  </a:lnTo>
                  <a:lnTo>
                    <a:pt x="176183" y="5001"/>
                  </a:lnTo>
                  <a:lnTo>
                    <a:pt x="228599" y="0"/>
                  </a:lnTo>
                  <a:lnTo>
                    <a:pt x="281015" y="5001"/>
                  </a:lnTo>
                  <a:lnTo>
                    <a:pt x="329132" y="19248"/>
                  </a:lnTo>
                  <a:lnTo>
                    <a:pt x="371577" y="41603"/>
                  </a:lnTo>
                  <a:lnTo>
                    <a:pt x="406978" y="70930"/>
                  </a:lnTo>
                  <a:lnTo>
                    <a:pt x="433964" y="106092"/>
                  </a:lnTo>
                  <a:lnTo>
                    <a:pt x="451162" y="145952"/>
                  </a:lnTo>
                  <a:lnTo>
                    <a:pt x="457199" y="189374"/>
                  </a:lnTo>
                  <a:lnTo>
                    <a:pt x="451162" y="232796"/>
                  </a:lnTo>
                  <a:lnTo>
                    <a:pt x="433964" y="272657"/>
                  </a:lnTo>
                  <a:lnTo>
                    <a:pt x="406978" y="307819"/>
                  </a:lnTo>
                  <a:lnTo>
                    <a:pt x="371577" y="337146"/>
                  </a:lnTo>
                  <a:lnTo>
                    <a:pt x="329132" y="359501"/>
                  </a:lnTo>
                  <a:lnTo>
                    <a:pt x="281015" y="373748"/>
                  </a:lnTo>
                  <a:lnTo>
                    <a:pt x="228599" y="378749"/>
                  </a:lnTo>
                  <a:lnTo>
                    <a:pt x="176183" y="373748"/>
                  </a:lnTo>
                  <a:lnTo>
                    <a:pt x="128067" y="359501"/>
                  </a:lnTo>
                  <a:lnTo>
                    <a:pt x="85622" y="337146"/>
                  </a:lnTo>
                  <a:lnTo>
                    <a:pt x="50220" y="307819"/>
                  </a:lnTo>
                  <a:lnTo>
                    <a:pt x="23235" y="272657"/>
                  </a:lnTo>
                  <a:lnTo>
                    <a:pt x="6037" y="232796"/>
                  </a:lnTo>
                  <a:lnTo>
                    <a:pt x="0" y="189374"/>
                  </a:lnTo>
                  <a:close/>
                </a:path>
              </a:pathLst>
            </a:custGeom>
            <a:ln w="9524">
              <a:solidFill>
                <a:srgbClr val="000000"/>
              </a:solidFill>
            </a:ln>
          </p:spPr>
          <p:txBody>
            <a:bodyPr wrap="square" lIns="0" tIns="0" rIns="0" bIns="0" rtlCol="0"/>
            <a:lstStyle/>
            <a:p>
              <a:endParaRPr sz="2400"/>
            </a:p>
          </p:txBody>
        </p:sp>
        <p:sp>
          <p:nvSpPr>
            <p:cNvPr id="18" name="object 18"/>
            <p:cNvSpPr txBox="1"/>
            <p:nvPr/>
          </p:nvSpPr>
          <p:spPr>
            <a:xfrm>
              <a:off x="8448582" y="5361246"/>
              <a:ext cx="361527" cy="386430"/>
            </a:xfrm>
            <a:prstGeom prst="rect">
              <a:avLst/>
            </a:prstGeom>
          </p:spPr>
          <p:txBody>
            <a:bodyPr vert="horz" wrap="square" lIns="0" tIns="16933" rIns="0" bIns="0" rtlCol="0">
              <a:spAutoFit/>
            </a:bodyPr>
            <a:lstStyle/>
            <a:p>
              <a:pPr marL="50799">
                <a:spcBef>
                  <a:spcPts val="133"/>
                </a:spcBef>
              </a:pPr>
              <a:r>
                <a:rPr sz="2400" i="1" dirty="0">
                  <a:latin typeface="Carlito"/>
                  <a:cs typeface="Carlito"/>
                </a:rPr>
                <a:t>n</a:t>
              </a:r>
              <a:r>
                <a:rPr sz="2400" baseline="-20833" dirty="0">
                  <a:latin typeface="Carlito"/>
                  <a:cs typeface="Carlito"/>
                </a:rPr>
                <a:t>6</a:t>
              </a:r>
              <a:endParaRPr sz="2400" baseline="-20833">
                <a:latin typeface="Carlito"/>
                <a:cs typeface="Carlito"/>
              </a:endParaRPr>
            </a:p>
          </p:txBody>
        </p:sp>
        <p:sp>
          <p:nvSpPr>
            <p:cNvPr id="19" name="object 19"/>
            <p:cNvSpPr/>
            <p:nvPr/>
          </p:nvSpPr>
          <p:spPr>
            <a:xfrm>
              <a:off x="10003433" y="4244950"/>
              <a:ext cx="609600" cy="507153"/>
            </a:xfrm>
            <a:custGeom>
              <a:avLst/>
              <a:gdLst/>
              <a:ahLst/>
              <a:cxnLst/>
              <a:rect l="l" t="t" r="r" b="b"/>
              <a:pathLst>
                <a:path w="457200" h="380364">
                  <a:moveTo>
                    <a:pt x="0" y="190166"/>
                  </a:moveTo>
                  <a:lnTo>
                    <a:pt x="6037" y="146563"/>
                  </a:lnTo>
                  <a:lnTo>
                    <a:pt x="23235" y="106536"/>
                  </a:lnTo>
                  <a:lnTo>
                    <a:pt x="50221" y="71227"/>
                  </a:lnTo>
                  <a:lnTo>
                    <a:pt x="85622" y="41777"/>
                  </a:lnTo>
                  <a:lnTo>
                    <a:pt x="128067" y="19328"/>
                  </a:lnTo>
                  <a:lnTo>
                    <a:pt x="176184" y="5022"/>
                  </a:lnTo>
                  <a:lnTo>
                    <a:pt x="228600" y="0"/>
                  </a:lnTo>
                  <a:lnTo>
                    <a:pt x="281015" y="5022"/>
                  </a:lnTo>
                  <a:lnTo>
                    <a:pt x="329132" y="19328"/>
                  </a:lnTo>
                  <a:lnTo>
                    <a:pt x="371577" y="41777"/>
                  </a:lnTo>
                  <a:lnTo>
                    <a:pt x="406979" y="71227"/>
                  </a:lnTo>
                  <a:lnTo>
                    <a:pt x="433964" y="106536"/>
                  </a:lnTo>
                  <a:lnTo>
                    <a:pt x="451162" y="146563"/>
                  </a:lnTo>
                  <a:lnTo>
                    <a:pt x="457200" y="190166"/>
                  </a:lnTo>
                  <a:lnTo>
                    <a:pt x="451162" y="233770"/>
                  </a:lnTo>
                  <a:lnTo>
                    <a:pt x="433964" y="273797"/>
                  </a:lnTo>
                  <a:lnTo>
                    <a:pt x="406979" y="309106"/>
                  </a:lnTo>
                  <a:lnTo>
                    <a:pt x="371577" y="338556"/>
                  </a:lnTo>
                  <a:lnTo>
                    <a:pt x="329132" y="361004"/>
                  </a:lnTo>
                  <a:lnTo>
                    <a:pt x="281015" y="375311"/>
                  </a:lnTo>
                  <a:lnTo>
                    <a:pt x="228600" y="380333"/>
                  </a:lnTo>
                  <a:lnTo>
                    <a:pt x="176184" y="375311"/>
                  </a:lnTo>
                  <a:lnTo>
                    <a:pt x="128067" y="361004"/>
                  </a:lnTo>
                  <a:lnTo>
                    <a:pt x="85622" y="338556"/>
                  </a:lnTo>
                  <a:lnTo>
                    <a:pt x="50221" y="309106"/>
                  </a:lnTo>
                  <a:lnTo>
                    <a:pt x="23235" y="273797"/>
                  </a:lnTo>
                  <a:lnTo>
                    <a:pt x="6037" y="233770"/>
                  </a:lnTo>
                  <a:lnTo>
                    <a:pt x="0" y="190166"/>
                  </a:lnTo>
                  <a:close/>
                </a:path>
              </a:pathLst>
            </a:custGeom>
            <a:ln w="9524">
              <a:solidFill>
                <a:srgbClr val="000000"/>
              </a:solidFill>
            </a:ln>
          </p:spPr>
          <p:txBody>
            <a:bodyPr wrap="square" lIns="0" tIns="0" rIns="0" bIns="0" rtlCol="0"/>
            <a:lstStyle/>
            <a:p>
              <a:endParaRPr sz="2400"/>
            </a:p>
          </p:txBody>
        </p:sp>
        <p:sp>
          <p:nvSpPr>
            <p:cNvPr id="20" name="object 20"/>
            <p:cNvSpPr txBox="1"/>
            <p:nvPr/>
          </p:nvSpPr>
          <p:spPr>
            <a:xfrm>
              <a:off x="10209648" y="4252975"/>
              <a:ext cx="191347" cy="386430"/>
            </a:xfrm>
            <a:prstGeom prst="rect">
              <a:avLst/>
            </a:prstGeom>
          </p:spPr>
          <p:txBody>
            <a:bodyPr vert="horz" wrap="square" lIns="0" tIns="16933" rIns="0" bIns="0" rtlCol="0">
              <a:spAutoFit/>
            </a:bodyPr>
            <a:lstStyle/>
            <a:p>
              <a:pPr marL="16933">
                <a:spcBef>
                  <a:spcPts val="133"/>
                </a:spcBef>
              </a:pPr>
              <a:r>
                <a:rPr sz="2400" i="1" dirty="0">
                  <a:latin typeface="Carlito"/>
                  <a:cs typeface="Carlito"/>
                </a:rPr>
                <a:t>n</a:t>
              </a:r>
              <a:endParaRPr sz="2400">
                <a:latin typeface="Carlito"/>
                <a:cs typeface="Carlito"/>
              </a:endParaRPr>
            </a:p>
          </p:txBody>
        </p:sp>
        <p:sp>
          <p:nvSpPr>
            <p:cNvPr id="21" name="object 21"/>
            <p:cNvSpPr txBox="1"/>
            <p:nvPr/>
          </p:nvSpPr>
          <p:spPr>
            <a:xfrm>
              <a:off x="10366364" y="4430776"/>
              <a:ext cx="137160" cy="263320"/>
            </a:xfrm>
            <a:prstGeom prst="rect">
              <a:avLst/>
            </a:prstGeom>
          </p:spPr>
          <p:txBody>
            <a:bodyPr vert="horz" wrap="square" lIns="0" tIns="16933" rIns="0" bIns="0" rtlCol="0">
              <a:spAutoFit/>
            </a:bodyPr>
            <a:lstStyle/>
            <a:p>
              <a:pPr marL="16933">
                <a:spcBef>
                  <a:spcPts val="133"/>
                </a:spcBef>
              </a:pPr>
              <a:r>
                <a:rPr sz="1600" dirty="0">
                  <a:latin typeface="Carlito"/>
                  <a:cs typeface="Carlito"/>
                </a:rPr>
                <a:t>5</a:t>
              </a:r>
              <a:endParaRPr sz="1600">
                <a:latin typeface="Carlito"/>
                <a:cs typeface="Carlito"/>
              </a:endParaRPr>
            </a:p>
          </p:txBody>
        </p:sp>
        <p:grpSp>
          <p:nvGrpSpPr>
            <p:cNvPr id="22" name="object 22"/>
            <p:cNvGrpSpPr/>
            <p:nvPr/>
          </p:nvGrpSpPr>
          <p:grpSpPr>
            <a:xfrm>
              <a:off x="7447822" y="2481986"/>
              <a:ext cx="2943013" cy="3067473"/>
              <a:chOff x="5585866" y="1672894"/>
              <a:chExt cx="2207260" cy="2300605"/>
            </a:xfrm>
          </p:grpSpPr>
          <p:sp>
            <p:nvSpPr>
              <p:cNvPr id="23" name="object 23"/>
              <p:cNvSpPr/>
              <p:nvPr/>
            </p:nvSpPr>
            <p:spPr>
              <a:xfrm>
                <a:off x="6442960" y="1749717"/>
                <a:ext cx="15240" cy="457834"/>
              </a:xfrm>
              <a:custGeom>
                <a:avLst/>
                <a:gdLst/>
                <a:ahLst/>
                <a:cxnLst/>
                <a:rect l="l" t="t" r="r" b="b"/>
                <a:pathLst>
                  <a:path w="15239" h="457835">
                    <a:moveTo>
                      <a:pt x="15040" y="0"/>
                    </a:moveTo>
                    <a:lnTo>
                      <a:pt x="0" y="457358"/>
                    </a:lnTo>
                  </a:path>
                </a:pathLst>
              </a:custGeom>
              <a:ln w="9524">
                <a:solidFill>
                  <a:srgbClr val="000000"/>
                </a:solidFill>
              </a:ln>
            </p:spPr>
            <p:txBody>
              <a:bodyPr wrap="square" lIns="0" tIns="0" rIns="0" bIns="0" rtlCol="0"/>
              <a:lstStyle/>
              <a:p>
                <a:endParaRPr sz="2400"/>
              </a:p>
            </p:txBody>
          </p:sp>
          <p:sp>
            <p:nvSpPr>
              <p:cNvPr id="24" name="object 24"/>
              <p:cNvSpPr/>
              <p:nvPr/>
            </p:nvSpPr>
            <p:spPr>
              <a:xfrm>
                <a:off x="6406553" y="2155050"/>
                <a:ext cx="76200" cy="77470"/>
              </a:xfrm>
              <a:custGeom>
                <a:avLst/>
                <a:gdLst/>
                <a:ahLst/>
                <a:cxnLst/>
                <a:rect l="l" t="t" r="r" b="b"/>
                <a:pathLst>
                  <a:path w="76200" h="77469">
                    <a:moveTo>
                      <a:pt x="0" y="0"/>
                    </a:moveTo>
                    <a:lnTo>
                      <a:pt x="35572" y="77406"/>
                    </a:lnTo>
                    <a:lnTo>
                      <a:pt x="76149" y="2501"/>
                    </a:lnTo>
                    <a:lnTo>
                      <a:pt x="0" y="0"/>
                    </a:lnTo>
                    <a:close/>
                  </a:path>
                </a:pathLst>
              </a:custGeom>
              <a:solidFill>
                <a:srgbClr val="000000"/>
              </a:solidFill>
            </p:spPr>
            <p:txBody>
              <a:bodyPr wrap="square" lIns="0" tIns="0" rIns="0" bIns="0" rtlCol="0"/>
              <a:lstStyle/>
              <a:p>
                <a:endParaRPr sz="2400"/>
              </a:p>
            </p:txBody>
          </p:sp>
          <p:sp>
            <p:nvSpPr>
              <p:cNvPr id="25" name="object 25"/>
              <p:cNvSpPr/>
              <p:nvPr/>
            </p:nvSpPr>
            <p:spPr>
              <a:xfrm>
                <a:off x="6640880" y="1695018"/>
                <a:ext cx="984250" cy="570230"/>
              </a:xfrm>
              <a:custGeom>
                <a:avLst/>
                <a:gdLst/>
                <a:ahLst/>
                <a:cxnLst/>
                <a:rect l="l" t="t" r="r" b="b"/>
                <a:pathLst>
                  <a:path w="984250" h="570230">
                    <a:moveTo>
                      <a:pt x="0" y="0"/>
                    </a:moveTo>
                    <a:lnTo>
                      <a:pt x="983702" y="569879"/>
                    </a:lnTo>
                  </a:path>
                </a:pathLst>
              </a:custGeom>
              <a:ln w="9524">
                <a:solidFill>
                  <a:srgbClr val="000000"/>
                </a:solidFill>
              </a:ln>
            </p:spPr>
            <p:txBody>
              <a:bodyPr wrap="square" lIns="0" tIns="0" rIns="0" bIns="0" rtlCol="0"/>
              <a:lstStyle/>
              <a:p>
                <a:endParaRPr sz="2400"/>
              </a:p>
            </p:txBody>
          </p:sp>
          <p:sp>
            <p:nvSpPr>
              <p:cNvPr id="26" name="object 26"/>
              <p:cNvSpPr/>
              <p:nvPr/>
            </p:nvSpPr>
            <p:spPr>
              <a:xfrm>
                <a:off x="7561529" y="2206459"/>
                <a:ext cx="85090" cy="71755"/>
              </a:xfrm>
              <a:custGeom>
                <a:avLst/>
                <a:gdLst/>
                <a:ahLst/>
                <a:cxnLst/>
                <a:rect l="l" t="t" r="r" b="b"/>
                <a:pathLst>
                  <a:path w="85090" h="71755">
                    <a:moveTo>
                      <a:pt x="38188" y="0"/>
                    </a:moveTo>
                    <a:lnTo>
                      <a:pt x="0" y="65938"/>
                    </a:lnTo>
                    <a:lnTo>
                      <a:pt x="85026" y="71170"/>
                    </a:lnTo>
                    <a:lnTo>
                      <a:pt x="38188" y="0"/>
                    </a:lnTo>
                    <a:close/>
                  </a:path>
                </a:pathLst>
              </a:custGeom>
              <a:solidFill>
                <a:srgbClr val="000000"/>
              </a:solidFill>
            </p:spPr>
            <p:txBody>
              <a:bodyPr wrap="square" lIns="0" tIns="0" rIns="0" bIns="0" rtlCol="0"/>
              <a:lstStyle/>
              <a:p>
                <a:endParaRPr sz="2400"/>
              </a:p>
            </p:txBody>
          </p:sp>
          <p:sp>
            <p:nvSpPr>
              <p:cNvPr id="27" name="object 27"/>
              <p:cNvSpPr/>
              <p:nvPr/>
            </p:nvSpPr>
            <p:spPr>
              <a:xfrm>
                <a:off x="5638349" y="1677657"/>
                <a:ext cx="591185" cy="553085"/>
              </a:xfrm>
              <a:custGeom>
                <a:avLst/>
                <a:gdLst/>
                <a:ahLst/>
                <a:cxnLst/>
                <a:rect l="l" t="t" r="r" b="b"/>
                <a:pathLst>
                  <a:path w="591185" h="553085">
                    <a:moveTo>
                      <a:pt x="591051" y="0"/>
                    </a:moveTo>
                    <a:lnTo>
                      <a:pt x="0" y="552956"/>
                    </a:lnTo>
                  </a:path>
                </a:pathLst>
              </a:custGeom>
              <a:ln w="9524">
                <a:solidFill>
                  <a:srgbClr val="000000"/>
                </a:solidFill>
              </a:ln>
            </p:spPr>
            <p:txBody>
              <a:bodyPr wrap="square" lIns="0" tIns="0" rIns="0" bIns="0" rtlCol="0"/>
              <a:lstStyle/>
              <a:p>
                <a:endParaRPr sz="2400"/>
              </a:p>
            </p:txBody>
          </p:sp>
          <p:sp>
            <p:nvSpPr>
              <p:cNvPr id="28" name="object 28"/>
              <p:cNvSpPr/>
              <p:nvPr/>
            </p:nvSpPr>
            <p:spPr>
              <a:xfrm>
                <a:off x="5619801" y="2168093"/>
                <a:ext cx="656590" cy="309245"/>
              </a:xfrm>
              <a:custGeom>
                <a:avLst/>
                <a:gdLst/>
                <a:ahLst/>
                <a:cxnLst/>
                <a:rect l="l" t="t" r="r" b="b"/>
                <a:pathLst>
                  <a:path w="656589" h="309244">
                    <a:moveTo>
                      <a:pt x="81673" y="55638"/>
                    </a:moveTo>
                    <a:lnTo>
                      <a:pt x="29616" y="0"/>
                    </a:lnTo>
                    <a:lnTo>
                      <a:pt x="0" y="79870"/>
                    </a:lnTo>
                    <a:lnTo>
                      <a:pt x="81673" y="55638"/>
                    </a:lnTo>
                    <a:close/>
                  </a:path>
                  <a:path w="656589" h="309244">
                    <a:moveTo>
                      <a:pt x="656285" y="270865"/>
                    </a:moveTo>
                    <a:lnTo>
                      <a:pt x="580212" y="232524"/>
                    </a:lnTo>
                    <a:lnTo>
                      <a:pt x="579970" y="308724"/>
                    </a:lnTo>
                    <a:lnTo>
                      <a:pt x="656285" y="270865"/>
                    </a:lnTo>
                    <a:close/>
                  </a:path>
                </a:pathLst>
              </a:custGeom>
              <a:solidFill>
                <a:srgbClr val="000000"/>
              </a:solidFill>
            </p:spPr>
            <p:txBody>
              <a:bodyPr wrap="square" lIns="0" tIns="0" rIns="0" bIns="0" rtlCol="0"/>
              <a:lstStyle/>
              <a:p>
                <a:endParaRPr sz="2400"/>
              </a:p>
            </p:txBody>
          </p:sp>
          <p:sp>
            <p:nvSpPr>
              <p:cNvPr id="29" name="object 29"/>
              <p:cNvSpPr/>
              <p:nvPr/>
            </p:nvSpPr>
            <p:spPr>
              <a:xfrm>
                <a:off x="5590628" y="2603119"/>
                <a:ext cx="664845" cy="439420"/>
              </a:xfrm>
              <a:custGeom>
                <a:avLst/>
                <a:gdLst/>
                <a:ahLst/>
                <a:cxnLst/>
                <a:rect l="l" t="t" r="r" b="b"/>
                <a:pathLst>
                  <a:path w="664845" h="439419">
                    <a:moveTo>
                      <a:pt x="0" y="0"/>
                    </a:moveTo>
                    <a:lnTo>
                      <a:pt x="664609" y="439226"/>
                    </a:lnTo>
                  </a:path>
                </a:pathLst>
              </a:custGeom>
              <a:ln w="9524">
                <a:solidFill>
                  <a:srgbClr val="000000"/>
                </a:solidFill>
              </a:ln>
            </p:spPr>
            <p:txBody>
              <a:bodyPr wrap="square" lIns="0" tIns="0" rIns="0" bIns="0" rtlCol="0"/>
              <a:lstStyle/>
              <a:p>
                <a:endParaRPr sz="2400"/>
              </a:p>
            </p:txBody>
          </p:sp>
          <p:sp>
            <p:nvSpPr>
              <p:cNvPr id="30" name="object 30"/>
              <p:cNvSpPr/>
              <p:nvPr/>
            </p:nvSpPr>
            <p:spPr>
              <a:xfrm>
                <a:off x="6191859" y="2982556"/>
                <a:ext cx="85090" cy="74295"/>
              </a:xfrm>
              <a:custGeom>
                <a:avLst/>
                <a:gdLst/>
                <a:ahLst/>
                <a:cxnLst/>
                <a:rect l="l" t="t" r="r" b="b"/>
                <a:pathLst>
                  <a:path w="85089" h="74294">
                    <a:moveTo>
                      <a:pt x="42011" y="0"/>
                    </a:moveTo>
                    <a:lnTo>
                      <a:pt x="0" y="63563"/>
                    </a:lnTo>
                    <a:lnTo>
                      <a:pt x="84569" y="73799"/>
                    </a:lnTo>
                    <a:lnTo>
                      <a:pt x="42011" y="0"/>
                    </a:lnTo>
                    <a:close/>
                  </a:path>
                </a:pathLst>
              </a:custGeom>
              <a:solidFill>
                <a:srgbClr val="000000"/>
              </a:solidFill>
            </p:spPr>
            <p:txBody>
              <a:bodyPr wrap="square" lIns="0" tIns="0" rIns="0" bIns="0" rtlCol="0"/>
              <a:lstStyle/>
              <a:p>
                <a:endParaRPr sz="2400"/>
              </a:p>
            </p:txBody>
          </p:sp>
          <p:sp>
            <p:nvSpPr>
              <p:cNvPr id="31" name="object 31"/>
              <p:cNvSpPr/>
              <p:nvPr/>
            </p:nvSpPr>
            <p:spPr>
              <a:xfrm>
                <a:off x="6442125" y="2602750"/>
                <a:ext cx="16510" cy="337820"/>
              </a:xfrm>
              <a:custGeom>
                <a:avLst/>
                <a:gdLst/>
                <a:ahLst/>
                <a:cxnLst/>
                <a:rect l="l" t="t" r="r" b="b"/>
                <a:pathLst>
                  <a:path w="16510" h="337819">
                    <a:moveTo>
                      <a:pt x="0" y="0"/>
                    </a:moveTo>
                    <a:lnTo>
                      <a:pt x="16241" y="337372"/>
                    </a:lnTo>
                  </a:path>
                </a:pathLst>
              </a:custGeom>
              <a:ln w="9524">
                <a:solidFill>
                  <a:srgbClr val="000000"/>
                </a:solidFill>
              </a:ln>
            </p:spPr>
            <p:txBody>
              <a:bodyPr wrap="square" lIns="0" tIns="0" rIns="0" bIns="0" rtlCol="0"/>
              <a:lstStyle/>
              <a:p>
                <a:endParaRPr sz="2400"/>
              </a:p>
            </p:txBody>
          </p:sp>
          <p:sp>
            <p:nvSpPr>
              <p:cNvPr id="32" name="object 32"/>
              <p:cNvSpPr/>
              <p:nvPr/>
            </p:nvSpPr>
            <p:spPr>
              <a:xfrm>
                <a:off x="6417868" y="2887548"/>
                <a:ext cx="76200" cy="78105"/>
              </a:xfrm>
              <a:custGeom>
                <a:avLst/>
                <a:gdLst/>
                <a:ahLst/>
                <a:cxnLst/>
                <a:rect l="l" t="t" r="r" b="b"/>
                <a:pathLst>
                  <a:path w="76200" h="78105">
                    <a:moveTo>
                      <a:pt x="76111" y="0"/>
                    </a:moveTo>
                    <a:lnTo>
                      <a:pt x="0" y="3670"/>
                    </a:lnTo>
                    <a:lnTo>
                      <a:pt x="41719" y="77939"/>
                    </a:lnTo>
                    <a:lnTo>
                      <a:pt x="76111" y="0"/>
                    </a:lnTo>
                    <a:close/>
                  </a:path>
                </a:pathLst>
              </a:custGeom>
              <a:solidFill>
                <a:srgbClr val="000000"/>
              </a:solidFill>
            </p:spPr>
            <p:txBody>
              <a:bodyPr wrap="square" lIns="0" tIns="0" rIns="0" bIns="0" rtlCol="0"/>
              <a:lstStyle/>
              <a:p>
                <a:endParaRPr sz="2400"/>
              </a:p>
            </p:txBody>
          </p:sp>
          <p:sp>
            <p:nvSpPr>
              <p:cNvPr id="33" name="object 33"/>
              <p:cNvSpPr/>
              <p:nvPr/>
            </p:nvSpPr>
            <p:spPr>
              <a:xfrm>
                <a:off x="6458000" y="3353587"/>
                <a:ext cx="1905" cy="492125"/>
              </a:xfrm>
              <a:custGeom>
                <a:avLst/>
                <a:gdLst/>
                <a:ahLst/>
                <a:cxnLst/>
                <a:rect l="l" t="t" r="r" b="b"/>
                <a:pathLst>
                  <a:path w="1904" h="492125">
                    <a:moveTo>
                      <a:pt x="0" y="0"/>
                    </a:moveTo>
                    <a:lnTo>
                      <a:pt x="1509" y="492124"/>
                    </a:lnTo>
                  </a:path>
                </a:pathLst>
              </a:custGeom>
              <a:ln w="9524">
                <a:solidFill>
                  <a:srgbClr val="000000"/>
                </a:solidFill>
              </a:ln>
            </p:spPr>
            <p:txBody>
              <a:bodyPr wrap="square" lIns="0" tIns="0" rIns="0" bIns="0" rtlCol="0"/>
              <a:lstStyle/>
              <a:p>
                <a:endParaRPr sz="2400"/>
              </a:p>
            </p:txBody>
          </p:sp>
          <p:sp>
            <p:nvSpPr>
              <p:cNvPr id="34" name="object 34"/>
              <p:cNvSpPr/>
              <p:nvPr/>
            </p:nvSpPr>
            <p:spPr>
              <a:xfrm>
                <a:off x="6421247" y="3794798"/>
                <a:ext cx="76200" cy="76835"/>
              </a:xfrm>
              <a:custGeom>
                <a:avLst/>
                <a:gdLst/>
                <a:ahLst/>
                <a:cxnLst/>
                <a:rect l="l" t="t" r="r" b="b"/>
                <a:pathLst>
                  <a:path w="76200" h="76835">
                    <a:moveTo>
                      <a:pt x="76200" y="0"/>
                    </a:moveTo>
                    <a:lnTo>
                      <a:pt x="0" y="228"/>
                    </a:lnTo>
                    <a:lnTo>
                      <a:pt x="38341" y="76314"/>
                    </a:lnTo>
                    <a:lnTo>
                      <a:pt x="76200" y="0"/>
                    </a:lnTo>
                    <a:close/>
                  </a:path>
                </a:pathLst>
              </a:custGeom>
              <a:solidFill>
                <a:srgbClr val="000000"/>
              </a:solidFill>
            </p:spPr>
            <p:txBody>
              <a:bodyPr wrap="square" lIns="0" tIns="0" rIns="0" bIns="0" rtlCol="0"/>
              <a:lstStyle/>
              <a:p>
                <a:endParaRPr sz="2400"/>
              </a:p>
            </p:txBody>
          </p:sp>
          <p:sp>
            <p:nvSpPr>
              <p:cNvPr id="35" name="object 35"/>
              <p:cNvSpPr/>
              <p:nvPr/>
            </p:nvSpPr>
            <p:spPr>
              <a:xfrm>
                <a:off x="7753400" y="2623388"/>
                <a:ext cx="1905" cy="363855"/>
              </a:xfrm>
              <a:custGeom>
                <a:avLst/>
                <a:gdLst/>
                <a:ahLst/>
                <a:cxnLst/>
                <a:rect l="l" t="t" r="r" b="b"/>
                <a:pathLst>
                  <a:path w="1904" h="363855">
                    <a:moveTo>
                      <a:pt x="0" y="0"/>
                    </a:moveTo>
                    <a:lnTo>
                      <a:pt x="1483" y="363537"/>
                    </a:lnTo>
                  </a:path>
                </a:pathLst>
              </a:custGeom>
              <a:ln w="9524">
                <a:solidFill>
                  <a:srgbClr val="000000"/>
                </a:solidFill>
              </a:ln>
            </p:spPr>
            <p:txBody>
              <a:bodyPr wrap="square" lIns="0" tIns="0" rIns="0" bIns="0" rtlCol="0"/>
              <a:lstStyle/>
              <a:p>
                <a:endParaRPr sz="2400"/>
              </a:p>
            </p:txBody>
          </p:sp>
          <p:sp>
            <p:nvSpPr>
              <p:cNvPr id="36" name="object 36"/>
              <p:cNvSpPr/>
              <p:nvPr/>
            </p:nvSpPr>
            <p:spPr>
              <a:xfrm>
                <a:off x="7716570" y="2935973"/>
                <a:ext cx="76200" cy="76835"/>
              </a:xfrm>
              <a:custGeom>
                <a:avLst/>
                <a:gdLst/>
                <a:ahLst/>
                <a:cxnLst/>
                <a:rect l="l" t="t" r="r" b="b"/>
                <a:pathLst>
                  <a:path w="76200" h="76835">
                    <a:moveTo>
                      <a:pt x="76200" y="0"/>
                    </a:moveTo>
                    <a:lnTo>
                      <a:pt x="0" y="317"/>
                    </a:lnTo>
                    <a:lnTo>
                      <a:pt x="38417" y="76352"/>
                    </a:lnTo>
                    <a:lnTo>
                      <a:pt x="76200" y="0"/>
                    </a:lnTo>
                    <a:close/>
                  </a:path>
                </a:pathLst>
              </a:custGeom>
              <a:solidFill>
                <a:srgbClr val="000000"/>
              </a:solidFill>
            </p:spPr>
            <p:txBody>
              <a:bodyPr wrap="square" lIns="0" tIns="0" rIns="0" bIns="0" rtlCol="0"/>
              <a:lstStyle/>
              <a:p>
                <a:endParaRPr sz="2400"/>
              </a:p>
            </p:txBody>
          </p:sp>
          <p:sp>
            <p:nvSpPr>
              <p:cNvPr id="37" name="object 37"/>
              <p:cNvSpPr/>
              <p:nvPr/>
            </p:nvSpPr>
            <p:spPr>
              <a:xfrm>
                <a:off x="6663331" y="3368243"/>
                <a:ext cx="967105" cy="591820"/>
              </a:xfrm>
              <a:custGeom>
                <a:avLst/>
                <a:gdLst/>
                <a:ahLst/>
                <a:cxnLst/>
                <a:rect l="l" t="t" r="r" b="b"/>
                <a:pathLst>
                  <a:path w="967104" h="591820">
                    <a:moveTo>
                      <a:pt x="966713" y="0"/>
                    </a:moveTo>
                    <a:lnTo>
                      <a:pt x="0" y="591791"/>
                    </a:lnTo>
                  </a:path>
                </a:pathLst>
              </a:custGeom>
              <a:ln w="9524">
                <a:solidFill>
                  <a:srgbClr val="000000"/>
                </a:solidFill>
              </a:ln>
            </p:spPr>
            <p:txBody>
              <a:bodyPr wrap="square" lIns="0" tIns="0" rIns="0" bIns="0" rtlCol="0"/>
              <a:lstStyle/>
              <a:p>
                <a:endParaRPr sz="2400"/>
              </a:p>
            </p:txBody>
          </p:sp>
          <p:sp>
            <p:nvSpPr>
              <p:cNvPr id="38" name="object 38"/>
              <p:cNvSpPr/>
              <p:nvPr/>
            </p:nvSpPr>
            <p:spPr>
              <a:xfrm>
                <a:off x="6641668" y="3901020"/>
                <a:ext cx="85090" cy="72390"/>
              </a:xfrm>
              <a:custGeom>
                <a:avLst/>
                <a:gdLst/>
                <a:ahLst/>
                <a:cxnLst/>
                <a:rect l="l" t="t" r="r" b="b"/>
                <a:pathLst>
                  <a:path w="85090" h="72389">
                    <a:moveTo>
                      <a:pt x="45097" y="0"/>
                    </a:moveTo>
                    <a:lnTo>
                      <a:pt x="0" y="72279"/>
                    </a:lnTo>
                    <a:lnTo>
                      <a:pt x="84886" y="64989"/>
                    </a:lnTo>
                    <a:lnTo>
                      <a:pt x="45097" y="0"/>
                    </a:lnTo>
                    <a:close/>
                  </a:path>
                </a:pathLst>
              </a:custGeom>
              <a:solidFill>
                <a:srgbClr val="000000"/>
              </a:solidFill>
            </p:spPr>
            <p:txBody>
              <a:bodyPr wrap="square" lIns="0" tIns="0" rIns="0" bIns="0" rtlCol="0"/>
              <a:lstStyle/>
              <a:p>
                <a:endParaRPr sz="2400"/>
              </a:p>
            </p:txBody>
          </p:sp>
        </p:grpSp>
        <p:sp>
          <p:nvSpPr>
            <p:cNvPr id="39" name="object 39"/>
            <p:cNvSpPr txBox="1"/>
            <p:nvPr/>
          </p:nvSpPr>
          <p:spPr>
            <a:xfrm>
              <a:off x="7712253" y="2465052"/>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2</a:t>
              </a:r>
              <a:endParaRPr sz="2400">
                <a:latin typeface="Carlito"/>
                <a:cs typeface="Carlito"/>
              </a:endParaRPr>
            </a:p>
          </p:txBody>
        </p:sp>
        <p:sp>
          <p:nvSpPr>
            <p:cNvPr id="40" name="object 40"/>
            <p:cNvSpPr txBox="1"/>
            <p:nvPr/>
          </p:nvSpPr>
          <p:spPr>
            <a:xfrm>
              <a:off x="9350553" y="2425531"/>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3</a:t>
              </a:r>
              <a:endParaRPr sz="2400">
                <a:latin typeface="Carlito"/>
                <a:cs typeface="Carlito"/>
              </a:endParaRPr>
            </a:p>
          </p:txBody>
        </p:sp>
        <p:sp>
          <p:nvSpPr>
            <p:cNvPr id="41" name="object 41"/>
            <p:cNvSpPr txBox="1"/>
            <p:nvPr/>
          </p:nvSpPr>
          <p:spPr>
            <a:xfrm>
              <a:off x="7673864" y="3002873"/>
              <a:ext cx="684107" cy="954963"/>
            </a:xfrm>
            <a:prstGeom prst="rect">
              <a:avLst/>
            </a:prstGeom>
          </p:spPr>
          <p:txBody>
            <a:bodyPr vert="horz" wrap="square" lIns="0" tIns="112607" rIns="0" bIns="0" rtlCol="0">
              <a:spAutoFit/>
            </a:bodyPr>
            <a:lstStyle/>
            <a:p>
              <a:pPr marL="16933">
                <a:spcBef>
                  <a:spcPts val="887"/>
                </a:spcBef>
                <a:tabLst>
                  <a:tab pos="666310" algn="l"/>
                </a:tabLst>
              </a:pPr>
              <a:r>
                <a:rPr sz="2400" u="sng" dirty="0">
                  <a:solidFill>
                    <a:srgbClr val="4F81BD"/>
                  </a:solidFill>
                  <a:uFill>
                    <a:solidFill>
                      <a:srgbClr val="000000"/>
                    </a:solidFill>
                  </a:uFill>
                  <a:latin typeface="Times New Roman"/>
                  <a:cs typeface="Times New Roman"/>
                </a:rPr>
                <a:t> </a:t>
              </a:r>
              <a:r>
                <a:rPr sz="2400" u="sng" spc="267" dirty="0">
                  <a:solidFill>
                    <a:srgbClr val="4F81BD"/>
                  </a:solidFill>
                  <a:uFill>
                    <a:solidFill>
                      <a:srgbClr val="000000"/>
                    </a:solidFill>
                  </a:uFill>
                  <a:latin typeface="Times New Roman"/>
                  <a:cs typeface="Times New Roman"/>
                </a:rPr>
                <a:t> </a:t>
              </a:r>
              <a:r>
                <a:rPr sz="2400" u="sng" dirty="0">
                  <a:solidFill>
                    <a:srgbClr val="4F81BD"/>
                  </a:solidFill>
                  <a:uFill>
                    <a:solidFill>
                      <a:srgbClr val="000000"/>
                    </a:solidFill>
                  </a:uFill>
                  <a:latin typeface="Carlito"/>
                  <a:cs typeface="Carlito"/>
                </a:rPr>
                <a:t>1	</a:t>
              </a:r>
              <a:endParaRPr sz="2400">
                <a:latin typeface="Carlito"/>
                <a:cs typeface="Carlito"/>
              </a:endParaRPr>
            </a:p>
            <a:p>
              <a:pPr marL="55032">
                <a:spcBef>
                  <a:spcPts val="753"/>
                </a:spcBef>
              </a:pPr>
              <a:r>
                <a:rPr sz="2400" dirty="0">
                  <a:solidFill>
                    <a:srgbClr val="4F81BD"/>
                  </a:solidFill>
                  <a:latin typeface="Carlito"/>
                  <a:cs typeface="Carlito"/>
                </a:rPr>
                <a:t>1</a:t>
              </a:r>
              <a:endParaRPr sz="2400">
                <a:latin typeface="Carlito"/>
                <a:cs typeface="Carlito"/>
              </a:endParaRPr>
            </a:p>
          </p:txBody>
        </p:sp>
        <p:sp>
          <p:nvSpPr>
            <p:cNvPr id="42" name="object 42"/>
            <p:cNvSpPr txBox="1"/>
            <p:nvPr/>
          </p:nvSpPr>
          <p:spPr>
            <a:xfrm>
              <a:off x="10369534" y="3737491"/>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7</a:t>
              </a:r>
              <a:endParaRPr sz="2400">
                <a:latin typeface="Carlito"/>
                <a:cs typeface="Carlito"/>
              </a:endParaRPr>
            </a:p>
          </p:txBody>
        </p:sp>
        <p:sp>
          <p:nvSpPr>
            <p:cNvPr id="43" name="object 43"/>
            <p:cNvSpPr txBox="1"/>
            <p:nvPr/>
          </p:nvSpPr>
          <p:spPr>
            <a:xfrm>
              <a:off x="8680890" y="3712210"/>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2</a:t>
              </a:r>
              <a:endParaRPr sz="2400">
                <a:latin typeface="Carlito"/>
                <a:cs typeface="Carlito"/>
              </a:endParaRPr>
            </a:p>
          </p:txBody>
        </p:sp>
        <p:sp>
          <p:nvSpPr>
            <p:cNvPr id="44" name="object 44"/>
            <p:cNvSpPr txBox="1"/>
            <p:nvPr/>
          </p:nvSpPr>
          <p:spPr>
            <a:xfrm>
              <a:off x="8658013" y="4761975"/>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4</a:t>
              </a:r>
              <a:endParaRPr sz="2400">
                <a:latin typeface="Carlito"/>
                <a:cs typeface="Carlito"/>
              </a:endParaRPr>
            </a:p>
          </p:txBody>
        </p:sp>
        <p:sp>
          <p:nvSpPr>
            <p:cNvPr id="45" name="object 45"/>
            <p:cNvSpPr txBox="1"/>
            <p:nvPr/>
          </p:nvSpPr>
          <p:spPr>
            <a:xfrm>
              <a:off x="9517838" y="5030452"/>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4</a:t>
              </a:r>
              <a:endParaRPr sz="2400">
                <a:latin typeface="Carlito"/>
                <a:cs typeface="Carlito"/>
              </a:endParaRPr>
            </a:p>
          </p:txBody>
        </p:sp>
        <p:sp>
          <p:nvSpPr>
            <p:cNvPr id="46" name="object 46"/>
            <p:cNvSpPr txBox="1"/>
            <p:nvPr/>
          </p:nvSpPr>
          <p:spPr>
            <a:xfrm>
              <a:off x="8626653" y="2625784"/>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4</a:t>
              </a:r>
              <a:endParaRPr sz="2400">
                <a:latin typeface="Carlito"/>
                <a:cs typeface="Carlito"/>
              </a:endParaRPr>
            </a:p>
          </p:txBody>
        </p:sp>
        <p:sp>
          <p:nvSpPr>
            <p:cNvPr id="47" name="object 47"/>
            <p:cNvSpPr txBox="1"/>
            <p:nvPr/>
          </p:nvSpPr>
          <p:spPr>
            <a:xfrm>
              <a:off x="8448582" y="1670138"/>
              <a:ext cx="361527" cy="812979"/>
            </a:xfrm>
            <a:prstGeom prst="rect">
              <a:avLst/>
            </a:prstGeom>
          </p:spPr>
          <p:txBody>
            <a:bodyPr vert="horz" wrap="square" lIns="0" tIns="63500" rIns="0" bIns="0" rtlCol="0">
              <a:spAutoFit/>
            </a:bodyPr>
            <a:lstStyle/>
            <a:p>
              <a:pPr marL="110064">
                <a:spcBef>
                  <a:spcPts val="500"/>
                </a:spcBef>
              </a:pPr>
              <a:r>
                <a:rPr sz="2133" i="1" dirty="0">
                  <a:solidFill>
                    <a:srgbClr val="CC00CC"/>
                  </a:solidFill>
                  <a:latin typeface="Carlito"/>
                  <a:cs typeface="Carlito"/>
                </a:rPr>
                <a:t>9</a:t>
              </a:r>
              <a:endParaRPr sz="2133">
                <a:latin typeface="Carlito"/>
                <a:cs typeface="Carlito"/>
              </a:endParaRPr>
            </a:p>
            <a:p>
              <a:pPr marL="50799">
                <a:spcBef>
                  <a:spcPts val="413"/>
                </a:spcBef>
              </a:pPr>
              <a:r>
                <a:rPr sz="2400" i="1" dirty="0">
                  <a:latin typeface="Carlito"/>
                  <a:cs typeface="Carlito"/>
                </a:rPr>
                <a:t>n</a:t>
              </a:r>
              <a:r>
                <a:rPr sz="2400" baseline="-20833" dirty="0">
                  <a:latin typeface="Carlito"/>
                  <a:cs typeface="Carlito"/>
                </a:rPr>
                <a:t>0</a:t>
              </a:r>
              <a:endParaRPr sz="2400" baseline="-20833">
                <a:latin typeface="Carlito"/>
                <a:cs typeface="Carlito"/>
              </a:endParaRPr>
            </a:p>
          </p:txBody>
        </p:sp>
        <p:sp>
          <p:nvSpPr>
            <p:cNvPr id="48" name="object 48"/>
            <p:cNvSpPr txBox="1"/>
            <p:nvPr/>
          </p:nvSpPr>
          <p:spPr>
            <a:xfrm>
              <a:off x="6958466" y="2957491"/>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5</a:t>
              </a:r>
              <a:endParaRPr sz="2133">
                <a:latin typeface="Carlito"/>
                <a:cs typeface="Carlito"/>
              </a:endParaRPr>
            </a:p>
          </p:txBody>
        </p:sp>
        <p:sp>
          <p:nvSpPr>
            <p:cNvPr id="49" name="object 49"/>
            <p:cNvSpPr txBox="1"/>
            <p:nvPr/>
          </p:nvSpPr>
          <p:spPr>
            <a:xfrm>
              <a:off x="10617116" y="3032693"/>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2</a:t>
              </a:r>
              <a:endParaRPr sz="2133">
                <a:latin typeface="Carlito"/>
                <a:cs typeface="Carlito"/>
              </a:endParaRPr>
            </a:p>
          </p:txBody>
        </p:sp>
        <p:sp>
          <p:nvSpPr>
            <p:cNvPr id="50" name="object 50"/>
            <p:cNvSpPr txBox="1"/>
            <p:nvPr/>
          </p:nvSpPr>
          <p:spPr>
            <a:xfrm>
              <a:off x="8970705" y="3000485"/>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2</a:t>
              </a:r>
              <a:endParaRPr sz="2133">
                <a:latin typeface="Carlito"/>
                <a:cs typeface="Carlito"/>
              </a:endParaRPr>
            </a:p>
          </p:txBody>
        </p:sp>
        <p:sp>
          <p:nvSpPr>
            <p:cNvPr id="51" name="object 51"/>
            <p:cNvSpPr txBox="1"/>
            <p:nvPr/>
          </p:nvSpPr>
          <p:spPr>
            <a:xfrm>
              <a:off x="8897908" y="4045407"/>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3</a:t>
              </a:r>
              <a:endParaRPr sz="2133">
                <a:latin typeface="Carlito"/>
                <a:cs typeface="Carlito"/>
              </a:endParaRPr>
            </a:p>
          </p:txBody>
        </p:sp>
        <p:sp>
          <p:nvSpPr>
            <p:cNvPr id="52" name="object 52"/>
            <p:cNvSpPr txBox="1"/>
            <p:nvPr/>
          </p:nvSpPr>
          <p:spPr>
            <a:xfrm>
              <a:off x="8168252" y="5191370"/>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0</a:t>
              </a:r>
              <a:endParaRPr sz="2133">
                <a:latin typeface="Carlito"/>
                <a:cs typeface="Carlito"/>
              </a:endParaRPr>
            </a:p>
          </p:txBody>
        </p:sp>
        <p:sp>
          <p:nvSpPr>
            <p:cNvPr id="53" name="object 53"/>
            <p:cNvSpPr txBox="1"/>
            <p:nvPr/>
          </p:nvSpPr>
          <p:spPr>
            <a:xfrm>
              <a:off x="10632694" y="4101423"/>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2</a:t>
              </a:r>
              <a:endParaRPr sz="2133">
                <a:latin typeface="Carlito"/>
                <a:cs typeface="Carlito"/>
              </a:endParaRPr>
            </a:p>
          </p:txBody>
        </p:sp>
        <p:sp>
          <p:nvSpPr>
            <p:cNvPr id="54" name="object 54"/>
            <p:cNvSpPr txBox="1"/>
            <p:nvPr/>
          </p:nvSpPr>
          <p:spPr>
            <a:xfrm>
              <a:off x="10146300" y="2356324"/>
              <a:ext cx="1320800" cy="389787"/>
            </a:xfrm>
            <a:prstGeom prst="rect">
              <a:avLst/>
            </a:prstGeom>
            <a:solidFill>
              <a:srgbClr val="BFBFBF"/>
            </a:solidFill>
            <a:ln w="9524">
              <a:solidFill>
                <a:srgbClr val="000000"/>
              </a:solidFill>
            </a:ln>
          </p:spPr>
          <p:txBody>
            <a:bodyPr vert="horz" wrap="square" lIns="0" tIns="60960" rIns="0" bIns="0" rtlCol="0">
              <a:spAutoFit/>
            </a:bodyPr>
            <a:lstStyle/>
            <a:p>
              <a:pPr marL="259074">
                <a:spcBef>
                  <a:spcPts val="480"/>
                </a:spcBef>
              </a:pPr>
              <a:r>
                <a:rPr sz="2133" dirty="0">
                  <a:solidFill>
                    <a:srgbClr val="3399FF"/>
                  </a:solidFill>
                  <a:latin typeface="Carlito"/>
                  <a:cs typeface="Carlito"/>
                </a:rPr>
                <a:t>c(</a:t>
              </a:r>
              <a:r>
                <a:rPr sz="2133" i="1" dirty="0">
                  <a:solidFill>
                    <a:srgbClr val="3DACFF"/>
                  </a:solidFill>
                  <a:latin typeface="Carlito"/>
                  <a:cs typeface="Carlito"/>
                </a:rPr>
                <a:t>n</a:t>
              </a:r>
              <a:r>
                <a:rPr sz="2100" baseline="-21164" dirty="0">
                  <a:solidFill>
                    <a:srgbClr val="3DACFF"/>
                  </a:solidFill>
                  <a:latin typeface="Carlito"/>
                  <a:cs typeface="Carlito"/>
                </a:rPr>
                <a:t>0</a:t>
              </a:r>
              <a:r>
                <a:rPr sz="2133" dirty="0">
                  <a:solidFill>
                    <a:srgbClr val="3399FF"/>
                  </a:solidFill>
                  <a:latin typeface="Carlito"/>
                  <a:cs typeface="Carlito"/>
                </a:rPr>
                <a:t>,</a:t>
              </a:r>
              <a:r>
                <a:rPr sz="2133" i="1" dirty="0">
                  <a:solidFill>
                    <a:srgbClr val="3DACFF"/>
                  </a:solidFill>
                  <a:latin typeface="Carlito"/>
                  <a:cs typeface="Carlito"/>
                </a:rPr>
                <a:t>n</a:t>
              </a:r>
              <a:r>
                <a:rPr sz="2100" baseline="-21164" dirty="0">
                  <a:solidFill>
                    <a:srgbClr val="3DACFF"/>
                  </a:solidFill>
                  <a:latin typeface="Carlito"/>
                  <a:cs typeface="Carlito"/>
                </a:rPr>
                <a:t>3</a:t>
              </a:r>
              <a:r>
                <a:rPr sz="2133" dirty="0">
                  <a:solidFill>
                    <a:srgbClr val="3399FF"/>
                  </a:solidFill>
                  <a:latin typeface="Carlito"/>
                  <a:cs typeface="Carlito"/>
                </a:rPr>
                <a:t>)</a:t>
              </a:r>
              <a:endParaRPr sz="2133">
                <a:latin typeface="Carlito"/>
                <a:cs typeface="Carlito"/>
              </a:endParaRPr>
            </a:p>
          </p:txBody>
        </p:sp>
        <p:grpSp>
          <p:nvGrpSpPr>
            <p:cNvPr id="55" name="object 55"/>
            <p:cNvGrpSpPr/>
            <p:nvPr/>
          </p:nvGrpSpPr>
          <p:grpSpPr>
            <a:xfrm>
              <a:off x="9535312" y="2536698"/>
              <a:ext cx="618067" cy="103293"/>
              <a:chOff x="7151484" y="1713928"/>
              <a:chExt cx="463550" cy="77470"/>
            </a:xfrm>
          </p:grpSpPr>
          <p:sp>
            <p:nvSpPr>
              <p:cNvPr id="56" name="object 56"/>
              <p:cNvSpPr/>
              <p:nvPr/>
            </p:nvSpPr>
            <p:spPr>
              <a:xfrm>
                <a:off x="7176780" y="1718691"/>
                <a:ext cx="433070" cy="39370"/>
              </a:xfrm>
              <a:custGeom>
                <a:avLst/>
                <a:gdLst/>
                <a:ahLst/>
                <a:cxnLst/>
                <a:rect l="l" t="t" r="r" b="b"/>
                <a:pathLst>
                  <a:path w="433070" h="39369">
                    <a:moveTo>
                      <a:pt x="432945" y="0"/>
                    </a:moveTo>
                    <a:lnTo>
                      <a:pt x="0" y="39365"/>
                    </a:lnTo>
                  </a:path>
                </a:pathLst>
              </a:custGeom>
              <a:ln w="9524">
                <a:solidFill>
                  <a:srgbClr val="000000"/>
                </a:solidFill>
              </a:ln>
            </p:spPr>
            <p:txBody>
              <a:bodyPr wrap="square" lIns="0" tIns="0" rIns="0" bIns="0" rtlCol="0"/>
              <a:lstStyle/>
              <a:p>
                <a:endParaRPr sz="2400"/>
              </a:p>
            </p:txBody>
          </p:sp>
          <p:sp>
            <p:nvSpPr>
              <p:cNvPr id="57" name="object 57"/>
              <p:cNvSpPr/>
              <p:nvPr/>
            </p:nvSpPr>
            <p:spPr>
              <a:xfrm>
                <a:off x="7151484" y="1715516"/>
                <a:ext cx="79375" cy="76200"/>
              </a:xfrm>
              <a:custGeom>
                <a:avLst/>
                <a:gdLst/>
                <a:ahLst/>
                <a:cxnLst/>
                <a:rect l="l" t="t" r="r" b="b"/>
                <a:pathLst>
                  <a:path w="79375" h="76200">
                    <a:moveTo>
                      <a:pt x="72440" y="0"/>
                    </a:moveTo>
                    <a:lnTo>
                      <a:pt x="0" y="44843"/>
                    </a:lnTo>
                    <a:lnTo>
                      <a:pt x="79336" y="75882"/>
                    </a:lnTo>
                    <a:lnTo>
                      <a:pt x="72440" y="0"/>
                    </a:lnTo>
                    <a:close/>
                  </a:path>
                </a:pathLst>
              </a:custGeom>
              <a:solidFill>
                <a:srgbClr val="000000"/>
              </a:solidFill>
            </p:spPr>
            <p:txBody>
              <a:bodyPr wrap="square" lIns="0" tIns="0" rIns="0" bIns="0" rtlCol="0"/>
              <a:lstStyle/>
              <a:p>
                <a:endParaRPr sz="2400"/>
              </a:p>
            </p:txBody>
          </p:sp>
        </p:grpSp>
      </p:grpSp>
      <p:sp>
        <p:nvSpPr>
          <p:cNvPr id="58" name="object 58"/>
          <p:cNvSpPr txBox="1">
            <a:spLocks noGrp="1"/>
          </p:cNvSpPr>
          <p:nvPr>
            <p:ph type="sldNum" sz="quarter" idx="7"/>
          </p:nvPr>
        </p:nvSpPr>
        <p:spPr>
          <a:xfrm>
            <a:off x="13200611" y="8710236"/>
            <a:ext cx="1749367" cy="292452"/>
          </a:xfrm>
          <a:prstGeom prst="rect">
            <a:avLst/>
          </a:prstGeom>
        </p:spPr>
        <p:txBody>
          <a:bodyPr vert="horz" wrap="square" lIns="0" tIns="5080" rIns="0" bIns="0" rtlCol="0" anchor="ctr">
            <a:spAutoFit/>
          </a:bodyPr>
          <a:lstStyle/>
          <a:p>
            <a:pPr marL="50799">
              <a:spcBef>
                <a:spcPts val="40"/>
              </a:spcBef>
            </a:pPr>
            <a:fld id="{81D60167-4931-47E6-BA6A-407CBD079E47}" type="slidenum">
              <a:rPr dirty="0"/>
              <a:pPr marL="50799">
                <a:spcBef>
                  <a:spcPts val="40"/>
                </a:spcBef>
              </a:pPr>
              <a:t>23</a:t>
            </a:fld>
            <a:endParaRPr dirty="0"/>
          </a:p>
        </p:txBody>
      </p:sp>
      <p:sp>
        <p:nvSpPr>
          <p:cNvPr id="59" name="object 59"/>
          <p:cNvSpPr txBox="1">
            <a:spLocks noGrp="1"/>
          </p:cNvSpPr>
          <p:nvPr>
            <p:ph type="ftr" sz="quarter" idx="5"/>
          </p:nvPr>
        </p:nvSpPr>
        <p:spPr>
          <a:xfrm>
            <a:off x="4914914" y="8710238"/>
            <a:ext cx="6430405" cy="292452"/>
          </a:xfrm>
          <a:prstGeom prst="rect">
            <a:avLst/>
          </a:prstGeom>
        </p:spPr>
        <p:txBody>
          <a:bodyPr vert="horz" wrap="square" lIns="0" tIns="5080" rIns="0" bIns="0" rtlCol="0" anchor="ctr">
            <a:spAutoFit/>
          </a:bodyPr>
          <a:lstStyle/>
          <a:p>
            <a:pPr marL="16933">
              <a:spcBef>
                <a:spcPts val="40"/>
              </a:spcBef>
            </a:pPr>
            <a:r>
              <a:rPr spc="-7" dirty="0"/>
              <a:t>Hugo Larochelle </a:t>
            </a:r>
            <a:r>
              <a:rPr dirty="0"/>
              <a:t>et </a:t>
            </a:r>
            <a:r>
              <a:rPr spc="-7" dirty="0"/>
              <a:t>Froduald</a:t>
            </a:r>
            <a:r>
              <a:rPr dirty="0"/>
              <a:t> Kabanza</a:t>
            </a:r>
          </a:p>
        </p:txBody>
      </p:sp>
      <p:sp>
        <p:nvSpPr>
          <p:cNvPr id="60" name="Titre 59"/>
          <p:cNvSpPr>
            <a:spLocks noGrp="1"/>
          </p:cNvSpPr>
          <p:nvPr>
            <p:ph type="title"/>
          </p:nvPr>
        </p:nvSpPr>
        <p:spPr>
          <a:xfrm>
            <a:off x="1072827" y="171350"/>
            <a:ext cx="10058400" cy="1450757"/>
          </a:xfrm>
        </p:spPr>
        <p:txBody>
          <a:bodyPr/>
          <a:lstStyle/>
          <a:p>
            <a:r>
              <a:rPr lang="fr-FR" b="0" dirty="0">
                <a:solidFill>
                  <a:schemeClr val="tx1"/>
                </a:solidFill>
              </a:rPr>
              <a:t>A * (Exemple)</a:t>
            </a:r>
          </a:p>
        </p:txBody>
      </p:sp>
    </p:spTree>
    <p:extLst>
      <p:ext uri="{BB962C8B-B14F-4D97-AF65-F5344CB8AC3E}">
        <p14:creationId xmlns:p14="http://schemas.microsoft.com/office/powerpoint/2010/main" val="4044974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377266" y="3709466"/>
            <a:ext cx="4131733" cy="324875"/>
          </a:xfrm>
          <a:prstGeom prst="rect">
            <a:avLst/>
          </a:prstGeom>
        </p:spPr>
        <p:txBody>
          <a:bodyPr vert="horz" wrap="square" lIns="0" tIns="16933" rIns="0" bIns="0" rtlCol="0">
            <a:spAutoFit/>
          </a:bodyPr>
          <a:lstStyle/>
          <a:p>
            <a:pPr marL="50799">
              <a:spcBef>
                <a:spcPts val="133"/>
              </a:spcBef>
            </a:pPr>
            <a:r>
              <a:rPr sz="2000" spc="-7" dirty="0">
                <a:latin typeface="Carlito"/>
                <a:cs typeface="Carlito"/>
              </a:rPr>
              <a:t>4. </a:t>
            </a:r>
            <a:r>
              <a:rPr sz="2000" dirty="0">
                <a:latin typeface="Carlito"/>
                <a:cs typeface="Carlito"/>
              </a:rPr>
              <a:t>(</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9, void), (</a:t>
            </a:r>
            <a:r>
              <a:rPr sz="2000" i="1" spc="-7" dirty="0">
                <a:latin typeface="Carlito"/>
                <a:cs typeface="Carlito"/>
              </a:rPr>
              <a:t>n</a:t>
            </a:r>
            <a:r>
              <a:rPr sz="2000" spc="-9" baseline="-20833" dirty="0">
                <a:latin typeface="Carlito"/>
                <a:cs typeface="Carlito"/>
              </a:rPr>
              <a:t>1</a:t>
            </a:r>
            <a:r>
              <a:rPr sz="2000" spc="-7" dirty="0">
                <a:latin typeface="Carlito"/>
                <a:cs typeface="Carlito"/>
              </a:rPr>
              <a:t>,5,</a:t>
            </a:r>
            <a:r>
              <a:rPr sz="2000" i="1" spc="-7" dirty="0">
                <a:latin typeface="Carlito"/>
                <a:cs typeface="Carlito"/>
              </a:rPr>
              <a:t>n</a:t>
            </a:r>
            <a:r>
              <a:rPr sz="2000" spc="-9" baseline="-20833" dirty="0">
                <a:latin typeface="Carlito"/>
                <a:cs typeface="Carlito"/>
              </a:rPr>
              <a:t>0</a:t>
            </a:r>
            <a:r>
              <a:rPr sz="2000" spc="-7" dirty="0">
                <a:latin typeface="Carlito"/>
                <a:cs typeface="Carlito"/>
              </a:rPr>
              <a:t>),</a:t>
            </a:r>
            <a:r>
              <a:rPr sz="2000" spc="-20"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2</a:t>
            </a:r>
            <a:r>
              <a:rPr sz="2000" dirty="0">
                <a:latin typeface="Carlito"/>
                <a:cs typeface="Carlito"/>
              </a:rPr>
              <a:t>,6,</a:t>
            </a:r>
            <a:r>
              <a:rPr sz="2000" i="1" dirty="0">
                <a:latin typeface="Carlito"/>
                <a:cs typeface="Carlito"/>
              </a:rPr>
              <a:t>n</a:t>
            </a:r>
            <a:r>
              <a:rPr sz="2000" baseline="-20833" dirty="0">
                <a:latin typeface="Carlito"/>
                <a:cs typeface="Carlito"/>
              </a:rPr>
              <a:t>0</a:t>
            </a:r>
            <a:r>
              <a:rPr sz="2000" dirty="0">
                <a:latin typeface="Carlito"/>
                <a:cs typeface="Carlito"/>
              </a:rPr>
              <a:t>)</a:t>
            </a:r>
          </a:p>
        </p:txBody>
      </p:sp>
      <p:sp>
        <p:nvSpPr>
          <p:cNvPr id="2" name="object 2"/>
          <p:cNvSpPr txBox="1"/>
          <p:nvPr/>
        </p:nvSpPr>
        <p:spPr>
          <a:xfrm>
            <a:off x="227055" y="2004060"/>
            <a:ext cx="3890433" cy="1641988"/>
          </a:xfrm>
          <a:prstGeom prst="rect">
            <a:avLst/>
          </a:prstGeom>
        </p:spPr>
        <p:txBody>
          <a:bodyPr vert="horz" wrap="square" lIns="0" tIns="27940" rIns="0" bIns="0" rtlCol="0">
            <a:spAutoFit/>
          </a:bodyPr>
          <a:lstStyle/>
          <a:p>
            <a:pPr marL="50799" marR="457189">
              <a:lnSpc>
                <a:spcPct val="97000"/>
              </a:lnSpc>
              <a:spcBef>
                <a:spcPts val="220"/>
              </a:spcBef>
            </a:pPr>
            <a:r>
              <a:rPr sz="2000" b="1" u="sng" spc="-7" dirty="0">
                <a:uFill>
                  <a:solidFill>
                    <a:srgbClr val="000000"/>
                  </a:solidFill>
                </a:uFill>
                <a:latin typeface="Carlito"/>
                <a:cs typeface="Carlito"/>
              </a:rPr>
              <a:t>Contenu de </a:t>
            </a:r>
            <a:r>
              <a:rPr sz="2000" b="1" i="1" u="sng" spc="-7" dirty="0">
                <a:solidFill>
                  <a:srgbClr val="FF0000"/>
                </a:solidFill>
                <a:uFill>
                  <a:solidFill>
                    <a:srgbClr val="000000"/>
                  </a:solidFill>
                </a:uFill>
                <a:latin typeface="Carlito"/>
                <a:cs typeface="Carlito"/>
              </a:rPr>
              <a:t>open</a:t>
            </a:r>
            <a:r>
              <a:rPr sz="2000" b="1" i="1" u="sng" spc="-7" dirty="0">
                <a:uFill>
                  <a:solidFill>
                    <a:srgbClr val="000000"/>
                  </a:solidFill>
                </a:uFill>
                <a:latin typeface="Carlito"/>
                <a:cs typeface="Carlito"/>
              </a:rPr>
              <a:t> </a:t>
            </a:r>
            <a:r>
              <a:rPr sz="2000" b="1" u="sng" dirty="0">
                <a:uFill>
                  <a:solidFill>
                    <a:srgbClr val="000000"/>
                  </a:solidFill>
                </a:uFill>
                <a:latin typeface="Carlito"/>
                <a:cs typeface="Carlito"/>
              </a:rPr>
              <a:t>à </a:t>
            </a:r>
            <a:r>
              <a:rPr sz="2000" b="1" u="sng" spc="-7" dirty="0">
                <a:uFill>
                  <a:solidFill>
                    <a:srgbClr val="000000"/>
                  </a:solidFill>
                </a:uFill>
                <a:latin typeface="Carlito"/>
                <a:cs typeface="Carlito"/>
              </a:rPr>
              <a:t>chaque </a:t>
            </a:r>
            <a:r>
              <a:rPr sz="2000" b="1" spc="-7" dirty="0">
                <a:latin typeface="Carlito"/>
                <a:cs typeface="Carlito"/>
              </a:rPr>
              <a:t> </a:t>
            </a:r>
            <a:r>
              <a:rPr sz="2000" b="1" u="sng" spc="-7" dirty="0">
                <a:uFill>
                  <a:solidFill>
                    <a:srgbClr val="000000"/>
                  </a:solidFill>
                </a:uFill>
                <a:latin typeface="Carlito"/>
                <a:cs typeface="Carlito"/>
              </a:rPr>
              <a:t>itération </a:t>
            </a:r>
            <a:r>
              <a:rPr sz="2000" b="1" u="sng" dirty="0">
                <a:uFill>
                  <a:solidFill>
                    <a:srgbClr val="000000"/>
                  </a:solidFill>
                </a:uFill>
                <a:latin typeface="Carlito"/>
                <a:cs typeface="Carlito"/>
              </a:rPr>
              <a:t>(état, f, parent) : </a:t>
            </a:r>
            <a:r>
              <a:rPr sz="2000" b="1" dirty="0">
                <a:latin typeface="Carlito"/>
                <a:cs typeface="Carlito"/>
              </a:rPr>
              <a:t> </a:t>
            </a:r>
            <a:endParaRPr lang="fr-FR" sz="2000" spc="-7" dirty="0">
              <a:latin typeface="Carlito"/>
              <a:cs typeface="Carlito"/>
            </a:endParaRPr>
          </a:p>
          <a:p>
            <a:pPr marL="50799" marR="457189">
              <a:lnSpc>
                <a:spcPct val="97000"/>
              </a:lnSpc>
              <a:spcBef>
                <a:spcPts val="220"/>
              </a:spcBef>
            </a:pPr>
            <a:r>
              <a:rPr lang="fr-FR" sz="2000" spc="-7" dirty="0">
                <a:latin typeface="Carlito"/>
                <a:cs typeface="Carlito"/>
              </a:rPr>
              <a:t>1. </a:t>
            </a:r>
            <a:r>
              <a:rPr sz="2000" spc="-7" dirty="0">
                <a:latin typeface="Carlito"/>
                <a:cs typeface="Carlito"/>
              </a:rPr>
              <a:t>(</a:t>
            </a:r>
            <a:r>
              <a:rPr sz="2000" i="1" spc="-7" dirty="0">
                <a:latin typeface="Carlito"/>
                <a:cs typeface="Carlito"/>
              </a:rPr>
              <a:t>n</a:t>
            </a:r>
            <a:r>
              <a:rPr sz="2000" spc="-9" baseline="-20833" dirty="0">
                <a:latin typeface="Carlito"/>
                <a:cs typeface="Carlito"/>
              </a:rPr>
              <a:t>0</a:t>
            </a:r>
            <a:r>
              <a:rPr sz="2000" spc="-7" dirty="0">
                <a:latin typeface="Carlito"/>
                <a:cs typeface="Carlito"/>
              </a:rPr>
              <a:t>, 9, void)</a:t>
            </a:r>
            <a:endParaRPr sz="2000" dirty="0">
              <a:latin typeface="Carlito"/>
              <a:cs typeface="Carlito"/>
            </a:endParaRPr>
          </a:p>
          <a:p>
            <a:pPr marL="61805">
              <a:lnSpc>
                <a:spcPts val="2652"/>
              </a:lnSpc>
              <a:spcBef>
                <a:spcPts val="33"/>
              </a:spcBef>
            </a:pPr>
            <a:r>
              <a:rPr sz="2000" spc="-7" dirty="0">
                <a:latin typeface="Carlito"/>
                <a:cs typeface="Carlito"/>
              </a:rPr>
              <a:t>2. (</a:t>
            </a:r>
            <a:r>
              <a:rPr sz="2000" i="1" spc="-7" dirty="0">
                <a:latin typeface="Carlito"/>
                <a:cs typeface="Carlito"/>
              </a:rPr>
              <a:t>n</a:t>
            </a:r>
            <a:r>
              <a:rPr sz="2000" spc="-9" baseline="-20833" dirty="0">
                <a:latin typeface="Carlito"/>
                <a:cs typeface="Carlito"/>
              </a:rPr>
              <a:t>1</a:t>
            </a:r>
            <a:r>
              <a:rPr sz="2000" spc="-7" dirty="0">
                <a:latin typeface="Carlito"/>
                <a:cs typeface="Carlito"/>
              </a:rPr>
              <a:t>,5,</a:t>
            </a:r>
            <a:r>
              <a:rPr sz="2000" i="1" spc="-7" dirty="0">
                <a:latin typeface="Carlito"/>
                <a:cs typeface="Carlito"/>
              </a:rPr>
              <a:t>n</a:t>
            </a:r>
            <a:r>
              <a:rPr sz="2000" spc="-9" baseline="-20833" dirty="0">
                <a:latin typeface="Carlito"/>
                <a:cs typeface="Carlito"/>
              </a:rPr>
              <a:t>0</a:t>
            </a:r>
            <a:r>
              <a:rPr sz="2000" spc="-7" dirty="0">
                <a:latin typeface="Carlito"/>
                <a:cs typeface="Carlito"/>
              </a:rPr>
              <a:t>), (</a:t>
            </a:r>
            <a:r>
              <a:rPr sz="2000" i="1" spc="-7" dirty="0">
                <a:latin typeface="Carlito"/>
                <a:cs typeface="Carlito"/>
              </a:rPr>
              <a:t>n</a:t>
            </a:r>
            <a:r>
              <a:rPr sz="2000" spc="-9" baseline="-20833" dirty="0">
                <a:latin typeface="Carlito"/>
                <a:cs typeface="Carlito"/>
              </a:rPr>
              <a:t>2</a:t>
            </a:r>
            <a:r>
              <a:rPr sz="2000" spc="-7" dirty="0">
                <a:latin typeface="Carlito"/>
                <a:cs typeface="Carlito"/>
              </a:rPr>
              <a:t>,6,</a:t>
            </a:r>
            <a:r>
              <a:rPr sz="2000" i="1" spc="-7" dirty="0">
                <a:latin typeface="Carlito"/>
                <a:cs typeface="Carlito"/>
              </a:rPr>
              <a:t>n</a:t>
            </a:r>
            <a:r>
              <a:rPr sz="2000" spc="-9" baseline="-20833" dirty="0">
                <a:latin typeface="Carlito"/>
                <a:cs typeface="Carlito"/>
              </a:rPr>
              <a:t>0</a:t>
            </a:r>
            <a:r>
              <a:rPr sz="2000" spc="-7"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3</a:t>
            </a:r>
            <a:r>
              <a:rPr sz="2000" dirty="0">
                <a:latin typeface="Carlito"/>
                <a:cs typeface="Carlito"/>
              </a:rPr>
              <a:t>,7,</a:t>
            </a:r>
            <a:r>
              <a:rPr sz="2000" i="1" dirty="0">
                <a:latin typeface="Carlito"/>
                <a:cs typeface="Carlito"/>
              </a:rPr>
              <a:t>n</a:t>
            </a:r>
            <a:r>
              <a:rPr sz="2000" baseline="-20833" dirty="0">
                <a:latin typeface="Carlito"/>
                <a:cs typeface="Carlito"/>
              </a:rPr>
              <a:t>0</a:t>
            </a:r>
            <a:r>
              <a:rPr sz="2000" dirty="0">
                <a:latin typeface="Carlito"/>
                <a:cs typeface="Carlito"/>
              </a:rPr>
              <a:t>)</a:t>
            </a:r>
          </a:p>
          <a:p>
            <a:pPr marL="61805">
              <a:lnSpc>
                <a:spcPts val="2652"/>
              </a:lnSpc>
            </a:pPr>
            <a:r>
              <a:rPr sz="2000" spc="-7" dirty="0">
                <a:latin typeface="Carlito"/>
                <a:cs typeface="Carlito"/>
              </a:rPr>
              <a:t>3. (</a:t>
            </a:r>
            <a:r>
              <a:rPr sz="2000" i="1" spc="-7" dirty="0">
                <a:latin typeface="Carlito"/>
                <a:cs typeface="Carlito"/>
              </a:rPr>
              <a:t>n</a:t>
            </a:r>
            <a:r>
              <a:rPr sz="2000" spc="-9" baseline="-20833" dirty="0">
                <a:latin typeface="Carlito"/>
                <a:cs typeface="Carlito"/>
              </a:rPr>
              <a:t>2</a:t>
            </a:r>
            <a:r>
              <a:rPr sz="2000" spc="-7" dirty="0">
                <a:latin typeface="Carlito"/>
                <a:cs typeface="Carlito"/>
              </a:rPr>
              <a:t>,6,</a:t>
            </a:r>
            <a:r>
              <a:rPr sz="2000" i="1" spc="-7" dirty="0">
                <a:latin typeface="Carlito"/>
                <a:cs typeface="Carlito"/>
              </a:rPr>
              <a:t>n</a:t>
            </a:r>
            <a:r>
              <a:rPr sz="2000" spc="-9" baseline="-20833" dirty="0">
                <a:latin typeface="Carlito"/>
                <a:cs typeface="Carlito"/>
              </a:rPr>
              <a:t>0</a:t>
            </a:r>
            <a:r>
              <a:rPr sz="2000" spc="-7" dirty="0">
                <a:latin typeface="Carlito"/>
                <a:cs typeface="Carlito"/>
              </a:rPr>
              <a:t>), (</a:t>
            </a:r>
            <a:r>
              <a:rPr sz="2000" i="1" spc="-7" dirty="0">
                <a:latin typeface="Carlito"/>
                <a:cs typeface="Carlito"/>
              </a:rPr>
              <a:t>n</a:t>
            </a:r>
            <a:r>
              <a:rPr sz="2000" spc="-9" baseline="-20833" dirty="0">
                <a:latin typeface="Carlito"/>
                <a:cs typeface="Carlito"/>
              </a:rPr>
              <a:t>3</a:t>
            </a:r>
            <a:r>
              <a:rPr sz="2000" spc="-7" dirty="0">
                <a:latin typeface="Carlito"/>
                <a:cs typeface="Carlito"/>
              </a:rPr>
              <a:t>,7,</a:t>
            </a:r>
            <a:r>
              <a:rPr sz="2000" i="1" spc="-7" dirty="0">
                <a:latin typeface="Carlito"/>
                <a:cs typeface="Carlito"/>
              </a:rPr>
              <a:t>n</a:t>
            </a:r>
            <a:r>
              <a:rPr sz="2000" spc="-9" baseline="-20833" dirty="0">
                <a:latin typeface="Carlito"/>
                <a:cs typeface="Carlito"/>
              </a:rPr>
              <a:t>0</a:t>
            </a:r>
            <a:r>
              <a:rPr sz="2000" spc="-7"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5</a:t>
            </a:r>
            <a:r>
              <a:rPr sz="2000" dirty="0">
                <a:latin typeface="Carlito"/>
                <a:cs typeface="Carlito"/>
              </a:rPr>
              <a:t>,12,</a:t>
            </a:r>
            <a:r>
              <a:rPr sz="2000" i="1" dirty="0">
                <a:latin typeface="Carlito"/>
                <a:cs typeface="Carlito"/>
              </a:rPr>
              <a:t>n</a:t>
            </a:r>
            <a:r>
              <a:rPr sz="2000" baseline="-20833" dirty="0">
                <a:latin typeface="Carlito"/>
                <a:cs typeface="Carlito"/>
              </a:rPr>
              <a:t>1</a:t>
            </a:r>
            <a:r>
              <a:rPr sz="2000" dirty="0">
                <a:latin typeface="Carlito"/>
                <a:cs typeface="Carlito"/>
              </a:rPr>
              <a:t>)</a:t>
            </a:r>
          </a:p>
        </p:txBody>
      </p:sp>
      <p:sp>
        <p:nvSpPr>
          <p:cNvPr id="3" name="object 3"/>
          <p:cNvSpPr txBox="1"/>
          <p:nvPr/>
        </p:nvSpPr>
        <p:spPr>
          <a:xfrm>
            <a:off x="263622" y="3701101"/>
            <a:ext cx="3879427" cy="324875"/>
          </a:xfrm>
          <a:prstGeom prst="rect">
            <a:avLst/>
          </a:prstGeom>
        </p:spPr>
        <p:txBody>
          <a:bodyPr vert="horz" wrap="square" lIns="0" tIns="16933" rIns="0" bIns="0" rtlCol="0">
            <a:spAutoFit/>
          </a:bodyPr>
          <a:lstStyle/>
          <a:p>
            <a:pPr marL="50799">
              <a:spcBef>
                <a:spcPts val="133"/>
              </a:spcBef>
            </a:pPr>
            <a:r>
              <a:rPr sz="2000" spc="-7" dirty="0">
                <a:latin typeface="Carlito"/>
                <a:cs typeface="Carlito"/>
              </a:rPr>
              <a:t>4. (</a:t>
            </a:r>
            <a:r>
              <a:rPr sz="2000" i="1" spc="-7" dirty="0">
                <a:latin typeface="Carlito"/>
                <a:cs typeface="Carlito"/>
              </a:rPr>
              <a:t>n</a:t>
            </a:r>
            <a:r>
              <a:rPr sz="2000" spc="-9" baseline="-20833" dirty="0">
                <a:latin typeface="Carlito"/>
                <a:cs typeface="Carlito"/>
              </a:rPr>
              <a:t>3</a:t>
            </a:r>
            <a:r>
              <a:rPr sz="2000" spc="-7" dirty="0">
                <a:latin typeface="Carlito"/>
                <a:cs typeface="Carlito"/>
              </a:rPr>
              <a:t>,7,</a:t>
            </a:r>
            <a:r>
              <a:rPr sz="2000" i="1" spc="-7" dirty="0">
                <a:latin typeface="Carlito"/>
                <a:cs typeface="Carlito"/>
              </a:rPr>
              <a:t>n</a:t>
            </a:r>
            <a:r>
              <a:rPr sz="2000" spc="-9" baseline="-20833" dirty="0">
                <a:latin typeface="Carlito"/>
                <a:cs typeface="Carlito"/>
              </a:rPr>
              <a:t>0</a:t>
            </a:r>
            <a:r>
              <a:rPr sz="2000" spc="-7" dirty="0">
                <a:latin typeface="Carlito"/>
                <a:cs typeface="Carlito"/>
              </a:rPr>
              <a:t>), (</a:t>
            </a:r>
            <a:r>
              <a:rPr sz="2000" i="1" spc="-7" dirty="0">
                <a:latin typeface="Carlito"/>
                <a:cs typeface="Carlito"/>
              </a:rPr>
              <a:t>n</a:t>
            </a:r>
            <a:r>
              <a:rPr sz="2000" spc="-9" baseline="-20833" dirty="0">
                <a:latin typeface="Carlito"/>
                <a:cs typeface="Carlito"/>
              </a:rPr>
              <a:t>4</a:t>
            </a:r>
            <a:r>
              <a:rPr sz="2000" spc="-7" dirty="0">
                <a:latin typeface="Carlito"/>
                <a:cs typeface="Carlito"/>
              </a:rPr>
              <a:t>,9,</a:t>
            </a:r>
            <a:r>
              <a:rPr sz="2000" i="1" spc="-7" dirty="0">
                <a:latin typeface="Carlito"/>
                <a:cs typeface="Carlito"/>
              </a:rPr>
              <a:t>n</a:t>
            </a:r>
            <a:r>
              <a:rPr sz="2000" spc="-9" baseline="-20833" dirty="0">
                <a:latin typeface="Carlito"/>
                <a:cs typeface="Carlito"/>
              </a:rPr>
              <a:t>2</a:t>
            </a:r>
            <a:r>
              <a:rPr sz="2000" spc="-7"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5</a:t>
            </a:r>
            <a:r>
              <a:rPr sz="2000" dirty="0">
                <a:latin typeface="Carlito"/>
                <a:cs typeface="Carlito"/>
              </a:rPr>
              <a:t>,12,</a:t>
            </a:r>
            <a:r>
              <a:rPr sz="2000" i="1" dirty="0">
                <a:latin typeface="Carlito"/>
                <a:cs typeface="Carlito"/>
              </a:rPr>
              <a:t>n</a:t>
            </a:r>
            <a:r>
              <a:rPr sz="2000" baseline="-20833" dirty="0">
                <a:latin typeface="Carlito"/>
                <a:cs typeface="Carlito"/>
              </a:rPr>
              <a:t>1</a:t>
            </a:r>
            <a:r>
              <a:rPr sz="2000" dirty="0">
                <a:latin typeface="Carlito"/>
                <a:cs typeface="Carlito"/>
              </a:rPr>
              <a:t>)</a:t>
            </a:r>
          </a:p>
        </p:txBody>
      </p:sp>
      <p:sp>
        <p:nvSpPr>
          <p:cNvPr id="5" name="object 5"/>
          <p:cNvSpPr txBox="1"/>
          <p:nvPr/>
        </p:nvSpPr>
        <p:spPr>
          <a:xfrm>
            <a:off x="263622" y="3990019"/>
            <a:ext cx="3879427" cy="1707305"/>
          </a:xfrm>
          <a:prstGeom prst="rect">
            <a:avLst/>
          </a:prstGeom>
        </p:spPr>
        <p:txBody>
          <a:bodyPr vert="horz" wrap="square" lIns="0" tIns="16933" rIns="0" bIns="0" rtlCol="0">
            <a:spAutoFit/>
          </a:bodyPr>
          <a:lstStyle/>
          <a:p>
            <a:pPr marL="50799">
              <a:lnSpc>
                <a:spcPts val="2619"/>
              </a:lnSpc>
              <a:spcBef>
                <a:spcPts val="133"/>
              </a:spcBef>
            </a:pPr>
            <a:r>
              <a:rPr sz="2000" spc="-7" dirty="0">
                <a:latin typeface="Carlito"/>
                <a:cs typeface="Carlito"/>
              </a:rPr>
              <a:t>5. (</a:t>
            </a:r>
            <a:r>
              <a:rPr sz="2000" i="1" spc="-7" dirty="0">
                <a:latin typeface="Carlito"/>
                <a:cs typeface="Carlito"/>
              </a:rPr>
              <a:t>n</a:t>
            </a:r>
            <a:r>
              <a:rPr sz="2000" spc="-9" baseline="-20833" dirty="0">
                <a:latin typeface="Carlito"/>
                <a:cs typeface="Carlito"/>
              </a:rPr>
              <a:t>2</a:t>
            </a:r>
            <a:r>
              <a:rPr sz="2000" spc="-7" dirty="0">
                <a:latin typeface="Carlito"/>
                <a:cs typeface="Carlito"/>
              </a:rPr>
              <a:t>,5,</a:t>
            </a:r>
            <a:r>
              <a:rPr sz="2000" i="1" spc="-7" dirty="0">
                <a:latin typeface="Carlito"/>
                <a:cs typeface="Carlito"/>
              </a:rPr>
              <a:t>n</a:t>
            </a:r>
            <a:r>
              <a:rPr sz="2000" spc="-9" baseline="-20833" dirty="0">
                <a:latin typeface="Carlito"/>
                <a:cs typeface="Carlito"/>
              </a:rPr>
              <a:t>3</a:t>
            </a:r>
            <a:r>
              <a:rPr sz="2000" spc="-7" dirty="0">
                <a:latin typeface="Carlito"/>
                <a:cs typeface="Carlito"/>
              </a:rPr>
              <a:t>), (</a:t>
            </a:r>
            <a:r>
              <a:rPr sz="2000" i="1" spc="-7" dirty="0">
                <a:latin typeface="Carlito"/>
                <a:cs typeface="Carlito"/>
              </a:rPr>
              <a:t>n</a:t>
            </a:r>
            <a:r>
              <a:rPr sz="2000" spc="-9" baseline="-20833" dirty="0">
                <a:latin typeface="Carlito"/>
                <a:cs typeface="Carlito"/>
              </a:rPr>
              <a:t>4</a:t>
            </a:r>
            <a:r>
              <a:rPr sz="2000" spc="-7" dirty="0">
                <a:latin typeface="Carlito"/>
                <a:cs typeface="Carlito"/>
              </a:rPr>
              <a:t>,6,</a:t>
            </a:r>
            <a:r>
              <a:rPr sz="2000" i="1" spc="-7" dirty="0">
                <a:latin typeface="Carlito"/>
                <a:cs typeface="Carlito"/>
              </a:rPr>
              <a:t>n</a:t>
            </a:r>
            <a:r>
              <a:rPr sz="2000" spc="-9" baseline="-20833" dirty="0">
                <a:latin typeface="Carlito"/>
                <a:cs typeface="Carlito"/>
              </a:rPr>
              <a:t>3</a:t>
            </a:r>
            <a:r>
              <a:rPr sz="2000" spc="-7"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5</a:t>
            </a:r>
            <a:r>
              <a:rPr sz="2000" dirty="0">
                <a:latin typeface="Carlito"/>
                <a:cs typeface="Carlito"/>
              </a:rPr>
              <a:t>,12,</a:t>
            </a:r>
            <a:r>
              <a:rPr sz="2000" i="1" dirty="0">
                <a:latin typeface="Carlito"/>
                <a:cs typeface="Carlito"/>
              </a:rPr>
              <a:t>n</a:t>
            </a:r>
            <a:r>
              <a:rPr sz="2000" baseline="-20833" dirty="0">
                <a:latin typeface="Carlito"/>
                <a:cs typeface="Carlito"/>
              </a:rPr>
              <a:t>1</a:t>
            </a:r>
            <a:r>
              <a:rPr sz="2000" dirty="0">
                <a:latin typeface="Carlito"/>
                <a:cs typeface="Carlito"/>
              </a:rPr>
              <a:t>)</a:t>
            </a:r>
          </a:p>
          <a:p>
            <a:pPr marL="50799">
              <a:lnSpc>
                <a:spcPts val="2467"/>
              </a:lnSpc>
            </a:pPr>
            <a:r>
              <a:rPr sz="2000" spc="-7" dirty="0">
                <a:latin typeface="Carlito"/>
                <a:cs typeface="Carlito"/>
              </a:rPr>
              <a:t>6. (</a:t>
            </a:r>
            <a:r>
              <a:rPr sz="2000" i="1" spc="-7" dirty="0">
                <a:latin typeface="Carlito"/>
                <a:cs typeface="Carlito"/>
              </a:rPr>
              <a:t>n</a:t>
            </a:r>
            <a:r>
              <a:rPr sz="2000" spc="-9" baseline="-20833" dirty="0">
                <a:latin typeface="Carlito"/>
                <a:cs typeface="Carlito"/>
              </a:rPr>
              <a:t>4</a:t>
            </a:r>
            <a:r>
              <a:rPr sz="2000" spc="-7" dirty="0">
                <a:latin typeface="Carlito"/>
                <a:cs typeface="Carlito"/>
              </a:rPr>
              <a:t>,6,</a:t>
            </a:r>
            <a:r>
              <a:rPr sz="2000" i="1" spc="-7" dirty="0">
                <a:latin typeface="Carlito"/>
                <a:cs typeface="Carlito"/>
              </a:rPr>
              <a:t>n</a:t>
            </a:r>
            <a:r>
              <a:rPr sz="2000" spc="-9" baseline="-20833" dirty="0">
                <a:latin typeface="Carlito"/>
                <a:cs typeface="Carlito"/>
              </a:rPr>
              <a:t>3</a:t>
            </a:r>
            <a:r>
              <a:rPr sz="2000" spc="-7" dirty="0">
                <a:latin typeface="Carlito"/>
                <a:cs typeface="Carlito"/>
              </a:rPr>
              <a:t>), (</a:t>
            </a:r>
            <a:r>
              <a:rPr sz="2000" i="1" spc="-7" dirty="0">
                <a:latin typeface="Carlito"/>
                <a:cs typeface="Carlito"/>
              </a:rPr>
              <a:t>n</a:t>
            </a:r>
            <a:r>
              <a:rPr sz="2000" spc="-9" baseline="-20833" dirty="0">
                <a:latin typeface="Carlito"/>
                <a:cs typeface="Carlito"/>
              </a:rPr>
              <a:t>5</a:t>
            </a:r>
            <a:r>
              <a:rPr sz="2000" spc="-7" dirty="0">
                <a:latin typeface="Carlito"/>
                <a:cs typeface="Carlito"/>
              </a:rPr>
              <a:t>,12,</a:t>
            </a:r>
            <a:r>
              <a:rPr sz="2000" i="1" spc="-7" dirty="0">
                <a:latin typeface="Carlito"/>
                <a:cs typeface="Carlito"/>
              </a:rPr>
              <a:t>n</a:t>
            </a:r>
            <a:r>
              <a:rPr sz="2000" spc="-9" baseline="-20833" dirty="0">
                <a:latin typeface="Carlito"/>
                <a:cs typeface="Carlito"/>
              </a:rPr>
              <a:t>1</a:t>
            </a:r>
            <a:r>
              <a:rPr sz="2000" spc="-7" dirty="0">
                <a:latin typeface="Carlito"/>
                <a:cs typeface="Carlito"/>
              </a:rPr>
              <a:t>)</a:t>
            </a:r>
            <a:endParaRPr sz="2000" dirty="0">
              <a:latin typeface="Carlito"/>
              <a:cs typeface="Carlito"/>
            </a:endParaRPr>
          </a:p>
          <a:p>
            <a:pPr marL="50799">
              <a:lnSpc>
                <a:spcPts val="2727"/>
              </a:lnSpc>
            </a:pPr>
            <a:r>
              <a:rPr sz="2000" spc="-7" dirty="0">
                <a:latin typeface="Carlito"/>
                <a:cs typeface="Carlito"/>
              </a:rPr>
              <a:t>7. (</a:t>
            </a:r>
            <a:r>
              <a:rPr sz="2000" i="1" spc="-7" dirty="0">
                <a:latin typeface="Carlito"/>
                <a:cs typeface="Carlito"/>
              </a:rPr>
              <a:t>n</a:t>
            </a:r>
            <a:r>
              <a:rPr sz="2000" spc="-9" baseline="-20833" dirty="0">
                <a:latin typeface="Carlito"/>
                <a:cs typeface="Carlito"/>
              </a:rPr>
              <a:t>6</a:t>
            </a:r>
            <a:r>
              <a:rPr sz="2000" spc="-7" dirty="0">
                <a:latin typeface="Carlito"/>
                <a:cs typeface="Carlito"/>
              </a:rPr>
              <a:t>,7,</a:t>
            </a:r>
            <a:r>
              <a:rPr sz="2000" i="1" spc="-7" dirty="0">
                <a:latin typeface="Carlito"/>
                <a:cs typeface="Carlito"/>
              </a:rPr>
              <a:t>n</a:t>
            </a:r>
            <a:r>
              <a:rPr sz="2000" spc="-9" baseline="-20833" dirty="0">
                <a:latin typeface="Carlito"/>
                <a:cs typeface="Carlito"/>
              </a:rPr>
              <a:t>4</a:t>
            </a:r>
            <a:r>
              <a:rPr sz="2000" spc="-7" dirty="0">
                <a:latin typeface="Carlito"/>
                <a:cs typeface="Carlito"/>
              </a:rPr>
              <a:t>), (</a:t>
            </a:r>
            <a:r>
              <a:rPr sz="2000" i="1" spc="-7" dirty="0">
                <a:latin typeface="Carlito"/>
                <a:cs typeface="Carlito"/>
              </a:rPr>
              <a:t>n</a:t>
            </a:r>
            <a:r>
              <a:rPr sz="2000" spc="-9" baseline="-20833" dirty="0">
                <a:latin typeface="Carlito"/>
                <a:cs typeface="Carlito"/>
              </a:rPr>
              <a:t>5</a:t>
            </a:r>
            <a:r>
              <a:rPr sz="2000" spc="-7" dirty="0">
                <a:latin typeface="Carlito"/>
                <a:cs typeface="Carlito"/>
              </a:rPr>
              <a:t>,12,</a:t>
            </a:r>
            <a:r>
              <a:rPr sz="2000" i="1" spc="-7" dirty="0">
                <a:latin typeface="Carlito"/>
                <a:cs typeface="Carlito"/>
              </a:rPr>
              <a:t>n</a:t>
            </a:r>
            <a:r>
              <a:rPr sz="2000" spc="-9" baseline="-20833" dirty="0">
                <a:latin typeface="Carlito"/>
                <a:cs typeface="Carlito"/>
              </a:rPr>
              <a:t>1</a:t>
            </a:r>
            <a:r>
              <a:rPr sz="2000" spc="-7" dirty="0">
                <a:latin typeface="Carlito"/>
                <a:cs typeface="Carlito"/>
              </a:rPr>
              <a:t>)</a:t>
            </a:r>
            <a:endParaRPr sz="2000" dirty="0">
              <a:latin typeface="Carlito"/>
              <a:cs typeface="Carlito"/>
            </a:endParaRPr>
          </a:p>
          <a:p>
            <a:pPr>
              <a:spcBef>
                <a:spcPts val="67"/>
              </a:spcBef>
            </a:pPr>
            <a:endParaRPr sz="2400" dirty="0">
              <a:latin typeface="Carlito"/>
              <a:cs typeface="Carlito"/>
            </a:endParaRPr>
          </a:p>
          <a:p>
            <a:pPr marL="59265">
              <a:spcBef>
                <a:spcPts val="7"/>
              </a:spcBef>
            </a:pPr>
            <a:r>
              <a:rPr sz="2000" spc="-7" dirty="0">
                <a:latin typeface="Carlito"/>
                <a:cs typeface="Carlito"/>
              </a:rPr>
              <a:t>8. </a:t>
            </a:r>
            <a:r>
              <a:rPr sz="2000" spc="-7" dirty="0">
                <a:solidFill>
                  <a:srgbClr val="FF0000"/>
                </a:solidFill>
                <a:latin typeface="Carlito"/>
                <a:cs typeface="Carlito"/>
              </a:rPr>
              <a:t>Solution </a:t>
            </a:r>
            <a:r>
              <a:rPr sz="2000" dirty="0">
                <a:solidFill>
                  <a:srgbClr val="FF0000"/>
                </a:solidFill>
                <a:latin typeface="Carlito"/>
                <a:cs typeface="Carlito"/>
              </a:rPr>
              <a:t>:</a:t>
            </a:r>
            <a:r>
              <a:rPr sz="2000" spc="-13" dirty="0">
                <a:solidFill>
                  <a:srgbClr val="FF0000"/>
                </a:solidFill>
                <a:latin typeface="Carlito"/>
                <a:cs typeface="Carlito"/>
              </a:rPr>
              <a:t> </a:t>
            </a:r>
            <a:r>
              <a:rPr sz="2000" b="1" i="1" spc="-7" dirty="0">
                <a:solidFill>
                  <a:srgbClr val="FF0000"/>
                </a:solidFill>
                <a:latin typeface="Carlito"/>
                <a:cs typeface="Carlito"/>
              </a:rPr>
              <a:t>n</a:t>
            </a:r>
            <a:r>
              <a:rPr sz="2000" b="1" spc="-9" baseline="-20833" dirty="0">
                <a:solidFill>
                  <a:srgbClr val="FF0000"/>
                </a:solidFill>
                <a:latin typeface="Carlito"/>
                <a:cs typeface="Carlito"/>
              </a:rPr>
              <a:t>0</a:t>
            </a:r>
            <a:r>
              <a:rPr sz="2000" b="1" spc="-7" dirty="0">
                <a:solidFill>
                  <a:srgbClr val="FF0000"/>
                </a:solidFill>
                <a:latin typeface="Carlito"/>
                <a:cs typeface="Carlito"/>
              </a:rPr>
              <a:t>,</a:t>
            </a:r>
            <a:r>
              <a:rPr sz="2000" b="1" i="1" spc="-7" dirty="0">
                <a:solidFill>
                  <a:srgbClr val="FF0000"/>
                </a:solidFill>
                <a:latin typeface="Carlito"/>
                <a:cs typeface="Carlito"/>
              </a:rPr>
              <a:t>n</a:t>
            </a:r>
            <a:r>
              <a:rPr sz="2000" b="1" spc="-9" baseline="-20833" dirty="0">
                <a:solidFill>
                  <a:srgbClr val="FF0000"/>
                </a:solidFill>
                <a:latin typeface="Carlito"/>
                <a:cs typeface="Carlito"/>
              </a:rPr>
              <a:t>3</a:t>
            </a:r>
            <a:r>
              <a:rPr sz="2000" b="1" spc="-7" dirty="0">
                <a:solidFill>
                  <a:srgbClr val="FF0000"/>
                </a:solidFill>
                <a:latin typeface="Carlito"/>
                <a:cs typeface="Carlito"/>
              </a:rPr>
              <a:t>,</a:t>
            </a:r>
            <a:r>
              <a:rPr sz="2000" b="1" i="1" spc="-7" dirty="0">
                <a:solidFill>
                  <a:srgbClr val="FF0000"/>
                </a:solidFill>
                <a:latin typeface="Carlito"/>
                <a:cs typeface="Carlito"/>
              </a:rPr>
              <a:t>n</a:t>
            </a:r>
            <a:r>
              <a:rPr sz="2000" b="1" spc="-9" baseline="-20833" dirty="0">
                <a:solidFill>
                  <a:srgbClr val="FF0000"/>
                </a:solidFill>
                <a:latin typeface="Carlito"/>
                <a:cs typeface="Carlito"/>
              </a:rPr>
              <a:t>4</a:t>
            </a:r>
            <a:r>
              <a:rPr sz="2000" b="1" spc="-7" dirty="0">
                <a:solidFill>
                  <a:srgbClr val="FF0000"/>
                </a:solidFill>
                <a:latin typeface="Carlito"/>
                <a:cs typeface="Carlito"/>
              </a:rPr>
              <a:t>,</a:t>
            </a:r>
            <a:r>
              <a:rPr sz="2000" b="1" i="1" spc="-7" dirty="0">
                <a:solidFill>
                  <a:srgbClr val="FF0000"/>
                </a:solidFill>
                <a:latin typeface="Carlito"/>
                <a:cs typeface="Carlito"/>
              </a:rPr>
              <a:t>n</a:t>
            </a:r>
            <a:r>
              <a:rPr sz="2000" b="1" spc="-9" baseline="-20833" dirty="0">
                <a:solidFill>
                  <a:srgbClr val="FF0000"/>
                </a:solidFill>
                <a:latin typeface="Carlito"/>
                <a:cs typeface="Carlito"/>
              </a:rPr>
              <a:t>6</a:t>
            </a:r>
            <a:endParaRPr sz="2000" baseline="-20833" dirty="0">
              <a:solidFill>
                <a:srgbClr val="FF0000"/>
              </a:solidFill>
              <a:latin typeface="Carlito"/>
              <a:cs typeface="Carlito"/>
            </a:endParaRPr>
          </a:p>
        </p:txBody>
      </p:sp>
      <p:sp>
        <p:nvSpPr>
          <p:cNvPr id="6" name="object 6"/>
          <p:cNvSpPr txBox="1"/>
          <p:nvPr/>
        </p:nvSpPr>
        <p:spPr>
          <a:xfrm>
            <a:off x="4377266" y="3998383"/>
            <a:ext cx="4131733" cy="324875"/>
          </a:xfrm>
          <a:prstGeom prst="rect">
            <a:avLst/>
          </a:prstGeom>
        </p:spPr>
        <p:txBody>
          <a:bodyPr vert="horz" wrap="square" lIns="0" tIns="16933" rIns="0" bIns="0" rtlCol="0">
            <a:spAutoFit/>
          </a:bodyPr>
          <a:lstStyle/>
          <a:p>
            <a:pPr marL="50799">
              <a:spcBef>
                <a:spcPts val="133"/>
              </a:spcBef>
            </a:pPr>
            <a:r>
              <a:rPr sz="2000" spc="-7" dirty="0">
                <a:latin typeface="Carlito"/>
                <a:cs typeface="Carlito"/>
              </a:rPr>
              <a:t>5. </a:t>
            </a:r>
            <a:r>
              <a:rPr sz="2000" dirty="0">
                <a:latin typeface="Carlito"/>
                <a:cs typeface="Carlito"/>
              </a:rPr>
              <a:t>(</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9, void), (</a:t>
            </a:r>
            <a:r>
              <a:rPr sz="2000" i="1" spc="-7" dirty="0">
                <a:latin typeface="Carlito"/>
                <a:cs typeface="Carlito"/>
              </a:rPr>
              <a:t>n</a:t>
            </a:r>
            <a:r>
              <a:rPr sz="2000" spc="-9" baseline="-20833" dirty="0">
                <a:latin typeface="Carlito"/>
                <a:cs typeface="Carlito"/>
              </a:rPr>
              <a:t>1</a:t>
            </a:r>
            <a:r>
              <a:rPr sz="2000" spc="-7" dirty="0">
                <a:latin typeface="Carlito"/>
                <a:cs typeface="Carlito"/>
              </a:rPr>
              <a:t>,5,</a:t>
            </a:r>
            <a:r>
              <a:rPr sz="2000" i="1" spc="-7" dirty="0">
                <a:latin typeface="Carlito"/>
                <a:cs typeface="Carlito"/>
              </a:rPr>
              <a:t>n</a:t>
            </a:r>
            <a:r>
              <a:rPr sz="2000" spc="-9" baseline="-20833" dirty="0">
                <a:latin typeface="Carlito"/>
                <a:cs typeface="Carlito"/>
              </a:rPr>
              <a:t>0</a:t>
            </a:r>
            <a:r>
              <a:rPr sz="2000" spc="-7" dirty="0">
                <a:latin typeface="Carlito"/>
                <a:cs typeface="Carlito"/>
              </a:rPr>
              <a:t>),</a:t>
            </a:r>
            <a:r>
              <a:rPr sz="2000" spc="-20"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3</a:t>
            </a:r>
            <a:r>
              <a:rPr sz="2000" dirty="0">
                <a:latin typeface="Carlito"/>
                <a:cs typeface="Carlito"/>
              </a:rPr>
              <a:t>,7,</a:t>
            </a:r>
            <a:r>
              <a:rPr sz="2000" i="1" dirty="0">
                <a:latin typeface="Carlito"/>
                <a:cs typeface="Carlito"/>
              </a:rPr>
              <a:t>n</a:t>
            </a:r>
            <a:r>
              <a:rPr sz="2000" baseline="-20833" dirty="0">
                <a:latin typeface="Carlito"/>
                <a:cs typeface="Carlito"/>
              </a:rPr>
              <a:t>0</a:t>
            </a:r>
            <a:r>
              <a:rPr sz="2000" dirty="0">
                <a:latin typeface="Carlito"/>
                <a:cs typeface="Carlito"/>
              </a:rPr>
              <a:t>)</a:t>
            </a:r>
          </a:p>
        </p:txBody>
      </p:sp>
      <p:sp>
        <p:nvSpPr>
          <p:cNvPr id="7" name="object 7"/>
          <p:cNvSpPr txBox="1"/>
          <p:nvPr/>
        </p:nvSpPr>
        <p:spPr>
          <a:xfrm>
            <a:off x="4377267" y="4298425"/>
            <a:ext cx="5372100" cy="1819579"/>
          </a:xfrm>
          <a:prstGeom prst="rect">
            <a:avLst/>
          </a:prstGeom>
        </p:spPr>
        <p:txBody>
          <a:bodyPr vert="horz" wrap="square" lIns="0" tIns="16933" rIns="0" bIns="0" rtlCol="0">
            <a:spAutoFit/>
          </a:bodyPr>
          <a:lstStyle/>
          <a:p>
            <a:pPr marL="50799">
              <a:lnSpc>
                <a:spcPts val="2727"/>
              </a:lnSpc>
              <a:spcBef>
                <a:spcPts val="133"/>
              </a:spcBef>
            </a:pPr>
            <a:r>
              <a:rPr sz="2000" spc="-7" dirty="0">
                <a:latin typeface="Carlito"/>
                <a:cs typeface="Carlito"/>
              </a:rPr>
              <a:t>6. </a:t>
            </a:r>
            <a:r>
              <a:rPr sz="2000" dirty="0">
                <a:latin typeface="Carlito"/>
                <a:cs typeface="Carlito"/>
              </a:rPr>
              <a:t>(</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9, void), (</a:t>
            </a:r>
            <a:r>
              <a:rPr sz="2000" i="1" spc="-7" dirty="0">
                <a:latin typeface="Carlito"/>
                <a:cs typeface="Carlito"/>
              </a:rPr>
              <a:t>n</a:t>
            </a:r>
            <a:r>
              <a:rPr sz="2000" spc="-9" baseline="-20833" dirty="0">
                <a:latin typeface="Carlito"/>
                <a:cs typeface="Carlito"/>
              </a:rPr>
              <a:t>1</a:t>
            </a:r>
            <a:r>
              <a:rPr sz="2000" spc="-7" dirty="0">
                <a:latin typeface="Carlito"/>
                <a:cs typeface="Carlito"/>
              </a:rPr>
              <a:t>,5,</a:t>
            </a:r>
            <a:r>
              <a:rPr sz="2000" i="1" spc="-7" dirty="0">
                <a:latin typeface="Carlito"/>
                <a:cs typeface="Carlito"/>
              </a:rPr>
              <a:t>n</a:t>
            </a:r>
            <a:r>
              <a:rPr sz="2000" spc="-9" baseline="-20833" dirty="0">
                <a:latin typeface="Carlito"/>
                <a:cs typeface="Carlito"/>
              </a:rPr>
              <a:t>0</a:t>
            </a:r>
            <a:r>
              <a:rPr sz="2000" spc="-7"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3</a:t>
            </a:r>
            <a:r>
              <a:rPr sz="2000" dirty="0">
                <a:latin typeface="Carlito"/>
                <a:cs typeface="Carlito"/>
              </a:rPr>
              <a:t>,7,</a:t>
            </a:r>
            <a:r>
              <a:rPr sz="2000" i="1" dirty="0">
                <a:latin typeface="Carlito"/>
                <a:cs typeface="Carlito"/>
              </a:rPr>
              <a:t>n</a:t>
            </a:r>
            <a:r>
              <a:rPr sz="2000" baseline="-20833" dirty="0">
                <a:latin typeface="Carlito"/>
                <a:cs typeface="Carlito"/>
              </a:rPr>
              <a:t>0</a:t>
            </a:r>
            <a:r>
              <a:rPr sz="2000" dirty="0">
                <a:latin typeface="Carlito"/>
                <a:cs typeface="Carlito"/>
              </a:rPr>
              <a:t>),</a:t>
            </a:r>
            <a:r>
              <a:rPr sz="2000" spc="27" dirty="0">
                <a:latin typeface="Carlito"/>
                <a:cs typeface="Carlito"/>
              </a:rPr>
              <a:t> </a:t>
            </a:r>
            <a:r>
              <a:rPr sz="2000" spc="-7" dirty="0">
                <a:latin typeface="Carlito"/>
                <a:cs typeface="Carlito"/>
              </a:rPr>
              <a:t>(</a:t>
            </a:r>
            <a:r>
              <a:rPr sz="2000" i="1" spc="-7" dirty="0">
                <a:latin typeface="Carlito"/>
                <a:cs typeface="Carlito"/>
              </a:rPr>
              <a:t>n</a:t>
            </a:r>
            <a:r>
              <a:rPr sz="2000" spc="-9" baseline="-20833" dirty="0">
                <a:latin typeface="Carlito"/>
                <a:cs typeface="Carlito"/>
              </a:rPr>
              <a:t>2</a:t>
            </a:r>
            <a:r>
              <a:rPr sz="2000" spc="-7" dirty="0">
                <a:latin typeface="Carlito"/>
                <a:cs typeface="Carlito"/>
              </a:rPr>
              <a:t>,5,</a:t>
            </a:r>
            <a:r>
              <a:rPr sz="2000" i="1" spc="-7" dirty="0">
                <a:latin typeface="Carlito"/>
                <a:cs typeface="Carlito"/>
              </a:rPr>
              <a:t>n</a:t>
            </a:r>
            <a:r>
              <a:rPr sz="2000" spc="-9" baseline="-20833" dirty="0">
                <a:latin typeface="Carlito"/>
                <a:cs typeface="Carlito"/>
              </a:rPr>
              <a:t>3</a:t>
            </a:r>
            <a:r>
              <a:rPr sz="2000" spc="-7" dirty="0">
                <a:latin typeface="Carlito"/>
                <a:cs typeface="Carlito"/>
              </a:rPr>
              <a:t>)</a:t>
            </a:r>
            <a:endParaRPr sz="2000" dirty="0">
              <a:latin typeface="Carlito"/>
              <a:cs typeface="Carlito"/>
            </a:endParaRPr>
          </a:p>
          <a:p>
            <a:pPr marL="394537" marR="49105" indent="-344585">
              <a:lnSpc>
                <a:spcPts val="2800"/>
              </a:lnSpc>
              <a:spcBef>
                <a:spcPts val="7"/>
              </a:spcBef>
            </a:pPr>
            <a:r>
              <a:rPr sz="2000" spc="-7" dirty="0">
                <a:latin typeface="Carlito"/>
                <a:cs typeface="Carlito"/>
              </a:rPr>
              <a:t>7. </a:t>
            </a:r>
            <a:r>
              <a:rPr sz="2000" dirty="0">
                <a:latin typeface="Carlito"/>
                <a:cs typeface="Carlito"/>
              </a:rPr>
              <a:t>(</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9, void), (</a:t>
            </a:r>
            <a:r>
              <a:rPr sz="2000" i="1" spc="-7" dirty="0">
                <a:latin typeface="Carlito"/>
                <a:cs typeface="Carlito"/>
              </a:rPr>
              <a:t>n</a:t>
            </a:r>
            <a:r>
              <a:rPr sz="2000" spc="-9" baseline="-20833" dirty="0">
                <a:latin typeface="Carlito"/>
                <a:cs typeface="Carlito"/>
              </a:rPr>
              <a:t>1</a:t>
            </a:r>
            <a:r>
              <a:rPr sz="2000" spc="-7" dirty="0">
                <a:latin typeface="Carlito"/>
                <a:cs typeface="Carlito"/>
              </a:rPr>
              <a:t>,5,</a:t>
            </a:r>
            <a:r>
              <a:rPr sz="2000" i="1" spc="-7" dirty="0">
                <a:latin typeface="Carlito"/>
                <a:cs typeface="Carlito"/>
              </a:rPr>
              <a:t>n</a:t>
            </a:r>
            <a:r>
              <a:rPr sz="2000" spc="-9" baseline="-20833" dirty="0">
                <a:latin typeface="Carlito"/>
                <a:cs typeface="Carlito"/>
              </a:rPr>
              <a:t>0</a:t>
            </a:r>
            <a:r>
              <a:rPr sz="2000" spc="-7"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3</a:t>
            </a:r>
            <a:r>
              <a:rPr sz="2000" dirty="0">
                <a:latin typeface="Carlito"/>
                <a:cs typeface="Carlito"/>
              </a:rPr>
              <a:t>,7,</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a:t>
            </a:r>
            <a:r>
              <a:rPr sz="2000" i="1" spc="-7" dirty="0">
                <a:latin typeface="Carlito"/>
                <a:cs typeface="Carlito"/>
              </a:rPr>
              <a:t>n</a:t>
            </a:r>
            <a:r>
              <a:rPr sz="2000" spc="-9" baseline="-20833" dirty="0">
                <a:latin typeface="Carlito"/>
                <a:cs typeface="Carlito"/>
              </a:rPr>
              <a:t>2</a:t>
            </a:r>
            <a:r>
              <a:rPr sz="2000" spc="-7" dirty="0">
                <a:latin typeface="Carlito"/>
                <a:cs typeface="Carlito"/>
              </a:rPr>
              <a:t>,5,</a:t>
            </a:r>
            <a:r>
              <a:rPr sz="2000" i="1" spc="-7" dirty="0">
                <a:latin typeface="Carlito"/>
                <a:cs typeface="Carlito"/>
              </a:rPr>
              <a:t>n</a:t>
            </a:r>
            <a:r>
              <a:rPr sz="2000" spc="-9" baseline="-20833" dirty="0">
                <a:latin typeface="Carlito"/>
                <a:cs typeface="Carlito"/>
              </a:rPr>
              <a:t>3</a:t>
            </a:r>
            <a:r>
              <a:rPr sz="2000" spc="-7" dirty="0">
                <a:latin typeface="Carlito"/>
                <a:cs typeface="Carlito"/>
              </a:rPr>
              <a:t>),  (</a:t>
            </a:r>
            <a:r>
              <a:rPr sz="2000" i="1" spc="-7" dirty="0">
                <a:latin typeface="Carlito"/>
                <a:cs typeface="Carlito"/>
              </a:rPr>
              <a:t>n</a:t>
            </a:r>
            <a:r>
              <a:rPr sz="2000" spc="-9" baseline="-20833" dirty="0">
                <a:latin typeface="Carlito"/>
                <a:cs typeface="Carlito"/>
              </a:rPr>
              <a:t>4</a:t>
            </a:r>
            <a:r>
              <a:rPr sz="2000" spc="-7" dirty="0">
                <a:latin typeface="Carlito"/>
                <a:cs typeface="Carlito"/>
              </a:rPr>
              <a:t>,6,</a:t>
            </a:r>
            <a:r>
              <a:rPr sz="2000" i="1" spc="-7" dirty="0">
                <a:latin typeface="Carlito"/>
                <a:cs typeface="Carlito"/>
              </a:rPr>
              <a:t>n</a:t>
            </a:r>
            <a:r>
              <a:rPr sz="2000" spc="-9" baseline="-20833" dirty="0">
                <a:latin typeface="Carlito"/>
                <a:cs typeface="Carlito"/>
              </a:rPr>
              <a:t>3</a:t>
            </a:r>
            <a:r>
              <a:rPr sz="2000" spc="-7" dirty="0">
                <a:latin typeface="Carlito"/>
                <a:cs typeface="Carlito"/>
              </a:rPr>
              <a:t>)</a:t>
            </a:r>
            <a:endParaRPr sz="2000" dirty="0">
              <a:latin typeface="Carlito"/>
              <a:cs typeface="Carlito"/>
            </a:endParaRPr>
          </a:p>
          <a:p>
            <a:pPr marL="403003" marR="40639" indent="-344585">
              <a:lnSpc>
                <a:spcPts val="2800"/>
              </a:lnSpc>
              <a:spcBef>
                <a:spcPts val="360"/>
              </a:spcBef>
            </a:pPr>
            <a:r>
              <a:rPr sz="2000" spc="-7" dirty="0">
                <a:latin typeface="Carlito"/>
                <a:cs typeface="Carlito"/>
              </a:rPr>
              <a:t>8. </a:t>
            </a:r>
            <a:r>
              <a:rPr sz="2000" dirty="0">
                <a:latin typeface="Carlito"/>
                <a:cs typeface="Carlito"/>
              </a:rPr>
              <a:t>(</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9, void), (</a:t>
            </a:r>
            <a:r>
              <a:rPr sz="2000" i="1" spc="-7" dirty="0">
                <a:latin typeface="Carlito"/>
                <a:cs typeface="Carlito"/>
              </a:rPr>
              <a:t>n</a:t>
            </a:r>
            <a:r>
              <a:rPr sz="2000" spc="-9" baseline="-20833" dirty="0">
                <a:latin typeface="Carlito"/>
                <a:cs typeface="Carlito"/>
              </a:rPr>
              <a:t>1</a:t>
            </a:r>
            <a:r>
              <a:rPr sz="2000" spc="-7" dirty="0">
                <a:latin typeface="Carlito"/>
                <a:cs typeface="Carlito"/>
              </a:rPr>
              <a:t>,5,</a:t>
            </a:r>
            <a:r>
              <a:rPr sz="2000" i="1" spc="-7" dirty="0">
                <a:latin typeface="Carlito"/>
                <a:cs typeface="Carlito"/>
              </a:rPr>
              <a:t>n</a:t>
            </a:r>
            <a:r>
              <a:rPr sz="2000" spc="-9" baseline="-20833" dirty="0">
                <a:latin typeface="Carlito"/>
                <a:cs typeface="Carlito"/>
              </a:rPr>
              <a:t>0</a:t>
            </a:r>
            <a:r>
              <a:rPr sz="2000" spc="-7"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3</a:t>
            </a:r>
            <a:r>
              <a:rPr sz="2000" dirty="0">
                <a:latin typeface="Carlito"/>
                <a:cs typeface="Carlito"/>
              </a:rPr>
              <a:t>,7,</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a:t>
            </a:r>
            <a:r>
              <a:rPr sz="2000" i="1" spc="-7" dirty="0">
                <a:latin typeface="Carlito"/>
                <a:cs typeface="Carlito"/>
              </a:rPr>
              <a:t>n</a:t>
            </a:r>
            <a:r>
              <a:rPr sz="2000" spc="-9" baseline="-20833" dirty="0">
                <a:latin typeface="Carlito"/>
                <a:cs typeface="Carlito"/>
              </a:rPr>
              <a:t>2</a:t>
            </a:r>
            <a:r>
              <a:rPr sz="2000" spc="-7" dirty="0">
                <a:latin typeface="Carlito"/>
                <a:cs typeface="Carlito"/>
              </a:rPr>
              <a:t>,5,</a:t>
            </a:r>
            <a:r>
              <a:rPr sz="2000" i="1" spc="-7" dirty="0">
                <a:latin typeface="Carlito"/>
                <a:cs typeface="Carlito"/>
              </a:rPr>
              <a:t>n</a:t>
            </a:r>
            <a:r>
              <a:rPr sz="2000" spc="-9" baseline="-20833" dirty="0">
                <a:latin typeface="Carlito"/>
                <a:cs typeface="Carlito"/>
              </a:rPr>
              <a:t>3</a:t>
            </a:r>
            <a:r>
              <a:rPr sz="2000" spc="-7" dirty="0">
                <a:latin typeface="Carlito"/>
                <a:cs typeface="Carlito"/>
              </a:rPr>
              <a:t>),  (</a:t>
            </a:r>
            <a:r>
              <a:rPr sz="2000" i="1" spc="-7" dirty="0">
                <a:latin typeface="Carlito"/>
                <a:cs typeface="Carlito"/>
              </a:rPr>
              <a:t>n</a:t>
            </a:r>
            <a:r>
              <a:rPr sz="2000" spc="-9" baseline="-20833" dirty="0">
                <a:latin typeface="Carlito"/>
                <a:cs typeface="Carlito"/>
              </a:rPr>
              <a:t>4</a:t>
            </a:r>
            <a:r>
              <a:rPr sz="2000" spc="-7" dirty="0">
                <a:latin typeface="Carlito"/>
                <a:cs typeface="Carlito"/>
              </a:rPr>
              <a:t>,6,</a:t>
            </a:r>
            <a:r>
              <a:rPr sz="2000" i="1" spc="-7" dirty="0">
                <a:latin typeface="Carlito"/>
                <a:cs typeface="Carlito"/>
              </a:rPr>
              <a:t>n</a:t>
            </a:r>
            <a:r>
              <a:rPr sz="2000" spc="-9" baseline="-20833" dirty="0">
                <a:latin typeface="Carlito"/>
                <a:cs typeface="Carlito"/>
              </a:rPr>
              <a:t>3</a:t>
            </a:r>
            <a:r>
              <a:rPr sz="2000" spc="-7" dirty="0">
                <a:latin typeface="Carlito"/>
                <a:cs typeface="Carlito"/>
              </a:rPr>
              <a:t>)</a:t>
            </a:r>
            <a:r>
              <a:rPr sz="2000" b="1" spc="-9" baseline="-20833" dirty="0">
                <a:latin typeface="Carlito"/>
                <a:cs typeface="Carlito"/>
              </a:rPr>
              <a:t>,</a:t>
            </a:r>
            <a:r>
              <a:rPr sz="2000" b="1" spc="260" baseline="-20833" dirty="0">
                <a:latin typeface="Carlito"/>
                <a:cs typeface="Carlito"/>
              </a:rPr>
              <a:t> </a:t>
            </a:r>
            <a:r>
              <a:rPr sz="2000" dirty="0">
                <a:latin typeface="Carlito"/>
                <a:cs typeface="Carlito"/>
              </a:rPr>
              <a:t>(</a:t>
            </a:r>
            <a:r>
              <a:rPr sz="2000" i="1" dirty="0">
                <a:latin typeface="Carlito"/>
                <a:cs typeface="Carlito"/>
              </a:rPr>
              <a:t>n</a:t>
            </a:r>
            <a:r>
              <a:rPr sz="2000" baseline="-20833" dirty="0">
                <a:latin typeface="Carlito"/>
                <a:cs typeface="Carlito"/>
              </a:rPr>
              <a:t>6</a:t>
            </a:r>
            <a:r>
              <a:rPr sz="2000" dirty="0">
                <a:latin typeface="Carlito"/>
                <a:cs typeface="Carlito"/>
              </a:rPr>
              <a:t>,7,</a:t>
            </a:r>
            <a:r>
              <a:rPr sz="2000" i="1" dirty="0">
                <a:latin typeface="Carlito"/>
                <a:cs typeface="Carlito"/>
              </a:rPr>
              <a:t>n</a:t>
            </a:r>
            <a:r>
              <a:rPr sz="2000" baseline="-20833" dirty="0">
                <a:latin typeface="Carlito"/>
                <a:cs typeface="Carlito"/>
              </a:rPr>
              <a:t>4</a:t>
            </a:r>
            <a:r>
              <a:rPr sz="2000" dirty="0">
                <a:latin typeface="Carlito"/>
                <a:cs typeface="Carlito"/>
              </a:rPr>
              <a:t>)</a:t>
            </a:r>
          </a:p>
        </p:txBody>
      </p:sp>
      <p:sp>
        <p:nvSpPr>
          <p:cNvPr id="8" name="object 8"/>
          <p:cNvSpPr txBox="1"/>
          <p:nvPr/>
        </p:nvSpPr>
        <p:spPr>
          <a:xfrm>
            <a:off x="4317881" y="2015218"/>
            <a:ext cx="3633893" cy="1794507"/>
          </a:xfrm>
          <a:prstGeom prst="rect">
            <a:avLst/>
          </a:prstGeom>
        </p:spPr>
        <p:txBody>
          <a:bodyPr vert="horz" wrap="square" lIns="0" tIns="37252" rIns="0" bIns="0" rtlCol="0">
            <a:spAutoFit/>
          </a:bodyPr>
          <a:lstStyle/>
          <a:p>
            <a:pPr marL="50799" marR="40639">
              <a:lnSpc>
                <a:spcPts val="2800"/>
              </a:lnSpc>
              <a:spcBef>
                <a:spcPts val="292"/>
              </a:spcBef>
            </a:pPr>
            <a:r>
              <a:rPr sz="2000" b="1" u="sng" spc="-7" dirty="0">
                <a:uFill>
                  <a:solidFill>
                    <a:srgbClr val="000000"/>
                  </a:solidFill>
                </a:uFill>
                <a:latin typeface="Carlito"/>
                <a:cs typeface="Carlito"/>
              </a:rPr>
              <a:t>Contenu de </a:t>
            </a:r>
            <a:r>
              <a:rPr sz="2000" b="1" i="1" u="sng" spc="-7" dirty="0">
                <a:solidFill>
                  <a:srgbClr val="FF0000"/>
                </a:solidFill>
                <a:uFill>
                  <a:solidFill>
                    <a:srgbClr val="000000"/>
                  </a:solidFill>
                </a:uFill>
                <a:latin typeface="Carlito"/>
                <a:cs typeface="Carlito"/>
              </a:rPr>
              <a:t>closed</a:t>
            </a:r>
            <a:r>
              <a:rPr sz="2000" b="1" i="1" u="sng" spc="-7" dirty="0">
                <a:uFill>
                  <a:solidFill>
                    <a:srgbClr val="000000"/>
                  </a:solidFill>
                </a:uFill>
                <a:latin typeface="Carlito"/>
                <a:cs typeface="Carlito"/>
              </a:rPr>
              <a:t> </a:t>
            </a:r>
            <a:r>
              <a:rPr sz="2000" b="1" u="sng" dirty="0">
                <a:uFill>
                  <a:solidFill>
                    <a:srgbClr val="000000"/>
                  </a:solidFill>
                </a:uFill>
                <a:latin typeface="Carlito"/>
                <a:cs typeface="Carlito"/>
              </a:rPr>
              <a:t>à</a:t>
            </a:r>
            <a:r>
              <a:rPr sz="2000" b="1" u="sng" spc="-73" dirty="0">
                <a:uFill>
                  <a:solidFill>
                    <a:srgbClr val="000000"/>
                  </a:solidFill>
                </a:uFill>
                <a:latin typeface="Carlito"/>
                <a:cs typeface="Carlito"/>
              </a:rPr>
              <a:t> </a:t>
            </a:r>
            <a:r>
              <a:rPr sz="2000" b="1" u="sng" dirty="0">
                <a:uFill>
                  <a:solidFill>
                    <a:srgbClr val="000000"/>
                  </a:solidFill>
                </a:uFill>
                <a:latin typeface="Carlito"/>
                <a:cs typeface="Carlito"/>
              </a:rPr>
              <a:t>chaque </a:t>
            </a:r>
            <a:r>
              <a:rPr sz="2000" b="1" dirty="0">
                <a:latin typeface="Carlito"/>
                <a:cs typeface="Carlito"/>
              </a:rPr>
              <a:t> </a:t>
            </a:r>
            <a:r>
              <a:rPr sz="2000" b="1" u="sng" spc="-7" dirty="0">
                <a:uFill>
                  <a:solidFill>
                    <a:srgbClr val="000000"/>
                  </a:solidFill>
                </a:uFill>
                <a:latin typeface="Carlito"/>
                <a:cs typeface="Carlito"/>
              </a:rPr>
              <a:t>itération</a:t>
            </a:r>
            <a:r>
              <a:rPr sz="2000" b="1" u="sng" spc="-13" dirty="0">
                <a:uFill>
                  <a:solidFill>
                    <a:srgbClr val="000000"/>
                  </a:solidFill>
                </a:uFill>
                <a:latin typeface="Carlito"/>
                <a:cs typeface="Carlito"/>
              </a:rPr>
              <a:t> </a:t>
            </a:r>
            <a:r>
              <a:rPr sz="2000" b="1" u="sng" dirty="0">
                <a:uFill>
                  <a:solidFill>
                    <a:srgbClr val="000000"/>
                  </a:solidFill>
                </a:uFill>
                <a:latin typeface="Carlito"/>
                <a:cs typeface="Carlito"/>
              </a:rPr>
              <a:t>:</a:t>
            </a:r>
            <a:endParaRPr sz="2000" dirty="0">
              <a:latin typeface="Carlito"/>
              <a:cs typeface="Carlito"/>
            </a:endParaRPr>
          </a:p>
          <a:p>
            <a:pPr marL="110064">
              <a:lnSpc>
                <a:spcPts val="2685"/>
              </a:lnSpc>
            </a:pPr>
            <a:r>
              <a:rPr sz="2000" spc="-7" dirty="0">
                <a:latin typeface="Carlito"/>
                <a:cs typeface="Carlito"/>
              </a:rPr>
              <a:t>1.</a:t>
            </a:r>
            <a:r>
              <a:rPr sz="2000" dirty="0">
                <a:latin typeface="Carlito"/>
                <a:cs typeface="Carlito"/>
              </a:rPr>
              <a:t> Vide</a:t>
            </a:r>
          </a:p>
          <a:p>
            <a:pPr marL="84665">
              <a:lnSpc>
                <a:spcPts val="2652"/>
              </a:lnSpc>
              <a:spcBef>
                <a:spcPts val="33"/>
              </a:spcBef>
            </a:pPr>
            <a:r>
              <a:rPr sz="2000" spc="-7" dirty="0">
                <a:latin typeface="Carlito"/>
                <a:cs typeface="Carlito"/>
              </a:rPr>
              <a:t>2. </a:t>
            </a:r>
            <a:r>
              <a:rPr sz="2000" dirty="0">
                <a:latin typeface="Carlito"/>
                <a:cs typeface="Carlito"/>
              </a:rPr>
              <a:t>(</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9,</a:t>
            </a:r>
            <a:r>
              <a:rPr sz="2000" spc="-13" dirty="0">
                <a:latin typeface="Carlito"/>
                <a:cs typeface="Carlito"/>
              </a:rPr>
              <a:t> </a:t>
            </a:r>
            <a:r>
              <a:rPr sz="2000" spc="-7" dirty="0">
                <a:latin typeface="Carlito"/>
                <a:cs typeface="Carlito"/>
              </a:rPr>
              <a:t>void)</a:t>
            </a:r>
            <a:endParaRPr sz="2000" dirty="0">
              <a:latin typeface="Carlito"/>
              <a:cs typeface="Carlito"/>
            </a:endParaRPr>
          </a:p>
          <a:p>
            <a:pPr marL="84665">
              <a:lnSpc>
                <a:spcPts val="2652"/>
              </a:lnSpc>
            </a:pPr>
            <a:r>
              <a:rPr sz="2000" spc="-7" dirty="0">
                <a:latin typeface="Carlito"/>
                <a:cs typeface="Carlito"/>
              </a:rPr>
              <a:t>3. </a:t>
            </a:r>
            <a:r>
              <a:rPr sz="2000" dirty="0">
                <a:latin typeface="Carlito"/>
                <a:cs typeface="Carlito"/>
              </a:rPr>
              <a:t>(</a:t>
            </a:r>
            <a:r>
              <a:rPr sz="2000" i="1" dirty="0">
                <a:latin typeface="Carlito"/>
                <a:cs typeface="Carlito"/>
              </a:rPr>
              <a:t>n</a:t>
            </a:r>
            <a:r>
              <a:rPr sz="2000" baseline="-20833" dirty="0">
                <a:latin typeface="Carlito"/>
                <a:cs typeface="Carlito"/>
              </a:rPr>
              <a:t>0</a:t>
            </a:r>
            <a:r>
              <a:rPr sz="2000" dirty="0">
                <a:latin typeface="Carlito"/>
                <a:cs typeface="Carlito"/>
              </a:rPr>
              <a:t>, </a:t>
            </a:r>
            <a:r>
              <a:rPr sz="2000" spc="-7" dirty="0">
                <a:latin typeface="Carlito"/>
                <a:cs typeface="Carlito"/>
              </a:rPr>
              <a:t>9, void), (</a:t>
            </a:r>
            <a:r>
              <a:rPr sz="2000" i="1" spc="-7" dirty="0">
                <a:latin typeface="Carlito"/>
                <a:cs typeface="Carlito"/>
              </a:rPr>
              <a:t>n</a:t>
            </a:r>
            <a:r>
              <a:rPr sz="2000" spc="-9" baseline="-20833" dirty="0">
                <a:latin typeface="Carlito"/>
                <a:cs typeface="Carlito"/>
              </a:rPr>
              <a:t>1</a:t>
            </a:r>
            <a:r>
              <a:rPr sz="2000" spc="-7" dirty="0">
                <a:latin typeface="Carlito"/>
                <a:cs typeface="Carlito"/>
              </a:rPr>
              <a:t>,5,</a:t>
            </a:r>
            <a:r>
              <a:rPr sz="2000" i="1" spc="-7" dirty="0">
                <a:latin typeface="Carlito"/>
                <a:cs typeface="Carlito"/>
              </a:rPr>
              <a:t>n</a:t>
            </a:r>
            <a:r>
              <a:rPr sz="2000" spc="-9" baseline="-20833" dirty="0">
                <a:latin typeface="Carlito"/>
                <a:cs typeface="Carlito"/>
              </a:rPr>
              <a:t>0</a:t>
            </a:r>
            <a:r>
              <a:rPr sz="2000" spc="-7" dirty="0">
                <a:latin typeface="Carlito"/>
                <a:cs typeface="Carlito"/>
              </a:rPr>
              <a:t>)</a:t>
            </a:r>
            <a:endParaRPr sz="2000" dirty="0">
              <a:latin typeface="Carlito"/>
              <a:cs typeface="Carlito"/>
            </a:endParaRPr>
          </a:p>
        </p:txBody>
      </p:sp>
      <p:sp>
        <p:nvSpPr>
          <p:cNvPr id="64" name="object 64"/>
          <p:cNvSpPr txBox="1">
            <a:spLocks noGrp="1"/>
          </p:cNvSpPr>
          <p:nvPr>
            <p:ph type="sldNum" sz="quarter" idx="7"/>
          </p:nvPr>
        </p:nvSpPr>
        <p:spPr>
          <a:xfrm>
            <a:off x="13200611" y="8710236"/>
            <a:ext cx="1749367" cy="292452"/>
          </a:xfrm>
          <a:prstGeom prst="rect">
            <a:avLst/>
          </a:prstGeom>
        </p:spPr>
        <p:txBody>
          <a:bodyPr vert="horz" wrap="square" lIns="0" tIns="5080" rIns="0" bIns="0" rtlCol="0" anchor="ctr">
            <a:spAutoFit/>
          </a:bodyPr>
          <a:lstStyle/>
          <a:p>
            <a:pPr marL="50799">
              <a:spcBef>
                <a:spcPts val="40"/>
              </a:spcBef>
            </a:pPr>
            <a:fld id="{81D60167-4931-47E6-BA6A-407CBD079E47}" type="slidenum">
              <a:rPr dirty="0"/>
              <a:pPr marL="50799">
                <a:spcBef>
                  <a:spcPts val="40"/>
                </a:spcBef>
              </a:pPr>
              <a:t>24</a:t>
            </a:fld>
            <a:endParaRPr dirty="0"/>
          </a:p>
        </p:txBody>
      </p:sp>
      <p:sp>
        <p:nvSpPr>
          <p:cNvPr id="65" name="object 65"/>
          <p:cNvSpPr txBox="1">
            <a:spLocks noGrp="1"/>
          </p:cNvSpPr>
          <p:nvPr>
            <p:ph type="ftr" sz="quarter" idx="5"/>
          </p:nvPr>
        </p:nvSpPr>
        <p:spPr>
          <a:xfrm>
            <a:off x="4914914" y="8710238"/>
            <a:ext cx="6430405" cy="292452"/>
          </a:xfrm>
          <a:prstGeom prst="rect">
            <a:avLst/>
          </a:prstGeom>
        </p:spPr>
        <p:txBody>
          <a:bodyPr vert="horz" wrap="square" lIns="0" tIns="5080" rIns="0" bIns="0" rtlCol="0" anchor="ctr">
            <a:spAutoFit/>
          </a:bodyPr>
          <a:lstStyle/>
          <a:p>
            <a:pPr marL="16933">
              <a:spcBef>
                <a:spcPts val="40"/>
              </a:spcBef>
            </a:pPr>
            <a:r>
              <a:rPr spc="-7" dirty="0"/>
              <a:t>Hugo Larochelle </a:t>
            </a:r>
            <a:r>
              <a:rPr dirty="0"/>
              <a:t>et </a:t>
            </a:r>
            <a:r>
              <a:rPr spc="-7" dirty="0"/>
              <a:t>Froduald</a:t>
            </a:r>
            <a:r>
              <a:rPr dirty="0"/>
              <a:t> Kabanza</a:t>
            </a:r>
          </a:p>
        </p:txBody>
      </p:sp>
      <p:grpSp>
        <p:nvGrpSpPr>
          <p:cNvPr id="69" name="Groupe 68"/>
          <p:cNvGrpSpPr/>
          <p:nvPr/>
        </p:nvGrpSpPr>
        <p:grpSpPr>
          <a:xfrm>
            <a:off x="8126606" y="1489760"/>
            <a:ext cx="4206053" cy="4439412"/>
            <a:chOff x="7921718" y="49107"/>
            <a:chExt cx="4206053" cy="4439412"/>
          </a:xfrm>
        </p:grpSpPr>
        <p:sp>
          <p:nvSpPr>
            <p:cNvPr id="10" name="object 10"/>
            <p:cNvSpPr txBox="1"/>
            <p:nvPr/>
          </p:nvSpPr>
          <p:spPr>
            <a:xfrm>
              <a:off x="10306795" y="49107"/>
              <a:ext cx="861907" cy="389786"/>
            </a:xfrm>
            <a:prstGeom prst="rect">
              <a:avLst/>
            </a:prstGeom>
            <a:solidFill>
              <a:srgbClr val="BFBFBF"/>
            </a:solidFill>
            <a:ln w="9524">
              <a:solidFill>
                <a:srgbClr val="000000"/>
              </a:solidFill>
            </a:ln>
          </p:spPr>
          <p:txBody>
            <a:bodyPr vert="horz" wrap="square" lIns="0" tIns="60959" rIns="0" bIns="0" rtlCol="0">
              <a:spAutoFit/>
            </a:bodyPr>
            <a:lstStyle/>
            <a:p>
              <a:pPr marL="154936">
                <a:spcBef>
                  <a:spcPts val="479"/>
                </a:spcBef>
              </a:pPr>
              <a:r>
                <a:rPr sz="2133" i="1" dirty="0">
                  <a:solidFill>
                    <a:srgbClr val="CC00CC"/>
                  </a:solidFill>
                  <a:latin typeface="Carlito"/>
                  <a:cs typeface="Carlito"/>
                </a:rPr>
                <a:t>h(n</a:t>
              </a:r>
              <a:r>
                <a:rPr sz="2100" baseline="-21164" dirty="0">
                  <a:solidFill>
                    <a:srgbClr val="D834D6"/>
                  </a:solidFill>
                  <a:latin typeface="Carlito"/>
                  <a:cs typeface="Carlito"/>
                </a:rPr>
                <a:t>0</a:t>
              </a:r>
              <a:r>
                <a:rPr sz="2133" i="1" dirty="0">
                  <a:solidFill>
                    <a:srgbClr val="CC00CC"/>
                  </a:solidFill>
                  <a:latin typeface="Carlito"/>
                  <a:cs typeface="Carlito"/>
                </a:rPr>
                <a:t>)</a:t>
              </a:r>
              <a:endParaRPr sz="2133">
                <a:latin typeface="Carlito"/>
                <a:cs typeface="Carlito"/>
              </a:endParaRPr>
            </a:p>
          </p:txBody>
        </p:sp>
        <p:grpSp>
          <p:nvGrpSpPr>
            <p:cNvPr id="11" name="object 11"/>
            <p:cNvGrpSpPr/>
            <p:nvPr/>
          </p:nvGrpSpPr>
          <p:grpSpPr>
            <a:xfrm>
              <a:off x="9709895" y="271357"/>
              <a:ext cx="616373" cy="183727"/>
              <a:chOff x="7282421" y="203517"/>
              <a:chExt cx="462280" cy="137795"/>
            </a:xfrm>
          </p:grpSpPr>
          <p:sp>
            <p:nvSpPr>
              <p:cNvPr id="12" name="object 12"/>
              <p:cNvSpPr/>
              <p:nvPr/>
            </p:nvSpPr>
            <p:spPr>
              <a:xfrm>
                <a:off x="7307063" y="208279"/>
                <a:ext cx="433070" cy="108585"/>
              </a:xfrm>
              <a:custGeom>
                <a:avLst/>
                <a:gdLst/>
                <a:ahLst/>
                <a:cxnLst/>
                <a:rect l="l" t="t" r="r" b="b"/>
                <a:pathLst>
                  <a:path w="433070" h="108585">
                    <a:moveTo>
                      <a:pt x="432557" y="0"/>
                    </a:moveTo>
                    <a:lnTo>
                      <a:pt x="0" y="108139"/>
                    </a:lnTo>
                  </a:path>
                </a:pathLst>
              </a:custGeom>
              <a:ln w="9524">
                <a:solidFill>
                  <a:srgbClr val="000000"/>
                </a:solidFill>
              </a:ln>
            </p:spPr>
            <p:txBody>
              <a:bodyPr wrap="square" lIns="0" tIns="0" rIns="0" bIns="0" rtlCol="0"/>
              <a:lstStyle/>
              <a:p>
                <a:endParaRPr sz="2400"/>
              </a:p>
            </p:txBody>
          </p:sp>
          <p:sp>
            <p:nvSpPr>
              <p:cNvPr id="13" name="object 13"/>
              <p:cNvSpPr/>
              <p:nvPr/>
            </p:nvSpPr>
            <p:spPr>
              <a:xfrm>
                <a:off x="7282421" y="267131"/>
                <a:ext cx="83185" cy="74295"/>
              </a:xfrm>
              <a:custGeom>
                <a:avLst/>
                <a:gdLst/>
                <a:ahLst/>
                <a:cxnLst/>
                <a:rect l="l" t="t" r="r" b="b"/>
                <a:pathLst>
                  <a:path w="83184" h="74295">
                    <a:moveTo>
                      <a:pt x="64681" y="0"/>
                    </a:moveTo>
                    <a:lnTo>
                      <a:pt x="0" y="55448"/>
                    </a:lnTo>
                    <a:lnTo>
                      <a:pt x="83172" y="73926"/>
                    </a:lnTo>
                    <a:lnTo>
                      <a:pt x="64681" y="0"/>
                    </a:lnTo>
                    <a:close/>
                  </a:path>
                </a:pathLst>
              </a:custGeom>
              <a:solidFill>
                <a:srgbClr val="000000"/>
              </a:solidFill>
            </p:spPr>
            <p:txBody>
              <a:bodyPr wrap="square" lIns="0" tIns="0" rIns="0" bIns="0" rtlCol="0"/>
              <a:lstStyle/>
              <a:p>
                <a:endParaRPr sz="2400"/>
              </a:p>
            </p:txBody>
          </p:sp>
        </p:grpSp>
        <p:sp>
          <p:nvSpPr>
            <p:cNvPr id="14" name="object 14"/>
            <p:cNvSpPr txBox="1"/>
            <p:nvPr/>
          </p:nvSpPr>
          <p:spPr>
            <a:xfrm>
              <a:off x="10806971" y="566623"/>
              <a:ext cx="1320800" cy="389787"/>
            </a:xfrm>
            <a:prstGeom prst="rect">
              <a:avLst/>
            </a:prstGeom>
            <a:solidFill>
              <a:srgbClr val="BFBFBF"/>
            </a:solidFill>
            <a:ln w="9524">
              <a:solidFill>
                <a:srgbClr val="000000"/>
              </a:solidFill>
            </a:ln>
          </p:spPr>
          <p:txBody>
            <a:bodyPr vert="horz" wrap="square" lIns="0" tIns="60960" rIns="0" bIns="0" rtlCol="0">
              <a:spAutoFit/>
            </a:bodyPr>
            <a:lstStyle/>
            <a:p>
              <a:pPr marL="259074">
                <a:spcBef>
                  <a:spcPts val="480"/>
                </a:spcBef>
              </a:pPr>
              <a:r>
                <a:rPr sz="2133" dirty="0">
                  <a:solidFill>
                    <a:srgbClr val="3399FF"/>
                  </a:solidFill>
                  <a:latin typeface="Carlito"/>
                  <a:cs typeface="Carlito"/>
                </a:rPr>
                <a:t>c(</a:t>
              </a:r>
              <a:r>
                <a:rPr sz="2133" i="1" dirty="0">
                  <a:solidFill>
                    <a:srgbClr val="3DACFF"/>
                  </a:solidFill>
                  <a:latin typeface="Carlito"/>
                  <a:cs typeface="Carlito"/>
                </a:rPr>
                <a:t>n</a:t>
              </a:r>
              <a:r>
                <a:rPr sz="2100" baseline="-21164" dirty="0">
                  <a:solidFill>
                    <a:srgbClr val="3DACFF"/>
                  </a:solidFill>
                  <a:latin typeface="Carlito"/>
                  <a:cs typeface="Carlito"/>
                </a:rPr>
                <a:t>0</a:t>
              </a:r>
              <a:r>
                <a:rPr sz="2133" dirty="0">
                  <a:solidFill>
                    <a:srgbClr val="3399FF"/>
                  </a:solidFill>
                  <a:latin typeface="Carlito"/>
                  <a:cs typeface="Carlito"/>
                </a:rPr>
                <a:t>,</a:t>
              </a:r>
              <a:r>
                <a:rPr sz="2133" i="1" dirty="0">
                  <a:solidFill>
                    <a:srgbClr val="3DACFF"/>
                  </a:solidFill>
                  <a:latin typeface="Carlito"/>
                  <a:cs typeface="Carlito"/>
                </a:rPr>
                <a:t>n</a:t>
              </a:r>
              <a:r>
                <a:rPr lang="fr-FR" sz="2100" baseline="-21164" dirty="0">
                  <a:solidFill>
                    <a:srgbClr val="3DACFF"/>
                  </a:solidFill>
                  <a:latin typeface="Carlito"/>
                  <a:cs typeface="Carlito"/>
                </a:rPr>
                <a:t>1</a:t>
              </a:r>
              <a:r>
                <a:rPr sz="2133" dirty="0">
                  <a:solidFill>
                    <a:srgbClr val="3399FF"/>
                  </a:solidFill>
                  <a:latin typeface="Carlito"/>
                  <a:cs typeface="Carlito"/>
                </a:rPr>
                <a:t>)</a:t>
              </a:r>
              <a:endParaRPr sz="2133" dirty="0">
                <a:latin typeface="Carlito"/>
                <a:cs typeface="Carlito"/>
              </a:endParaRPr>
            </a:p>
          </p:txBody>
        </p:sp>
        <p:grpSp>
          <p:nvGrpSpPr>
            <p:cNvPr id="15" name="object 15"/>
            <p:cNvGrpSpPr/>
            <p:nvPr/>
          </p:nvGrpSpPr>
          <p:grpSpPr>
            <a:xfrm>
              <a:off x="9262770" y="698263"/>
              <a:ext cx="1551093" cy="519853"/>
              <a:chOff x="6947077" y="523697"/>
              <a:chExt cx="1163320" cy="389890"/>
            </a:xfrm>
          </p:grpSpPr>
          <p:sp>
            <p:nvSpPr>
              <p:cNvPr id="16" name="object 16"/>
              <p:cNvSpPr/>
              <p:nvPr/>
            </p:nvSpPr>
            <p:spPr>
              <a:xfrm>
                <a:off x="7886836" y="646544"/>
                <a:ext cx="218440" cy="219710"/>
              </a:xfrm>
              <a:custGeom>
                <a:avLst/>
                <a:gdLst/>
                <a:ahLst/>
                <a:cxnLst/>
                <a:rect l="l" t="t" r="r" b="b"/>
                <a:pathLst>
                  <a:path w="218440" h="219709">
                    <a:moveTo>
                      <a:pt x="218392" y="0"/>
                    </a:moveTo>
                    <a:lnTo>
                      <a:pt x="0" y="219696"/>
                    </a:lnTo>
                  </a:path>
                </a:pathLst>
              </a:custGeom>
              <a:ln w="9524">
                <a:solidFill>
                  <a:srgbClr val="000000"/>
                </a:solidFill>
              </a:ln>
            </p:spPr>
            <p:txBody>
              <a:bodyPr wrap="square" lIns="0" tIns="0" rIns="0" bIns="0" rtlCol="0"/>
              <a:lstStyle/>
              <a:p>
                <a:endParaRPr sz="2400"/>
              </a:p>
            </p:txBody>
          </p:sp>
          <p:sp>
            <p:nvSpPr>
              <p:cNvPr id="17" name="object 17"/>
              <p:cNvSpPr/>
              <p:nvPr/>
            </p:nvSpPr>
            <p:spPr>
              <a:xfrm>
                <a:off x="7868932" y="803351"/>
                <a:ext cx="81280" cy="81280"/>
              </a:xfrm>
              <a:custGeom>
                <a:avLst/>
                <a:gdLst/>
                <a:ahLst/>
                <a:cxnLst/>
                <a:rect l="l" t="t" r="r" b="b"/>
                <a:pathLst>
                  <a:path w="81279" h="81280">
                    <a:moveTo>
                      <a:pt x="26695" y="0"/>
                    </a:moveTo>
                    <a:lnTo>
                      <a:pt x="0" y="80911"/>
                    </a:lnTo>
                    <a:lnTo>
                      <a:pt x="80746" y="53721"/>
                    </a:lnTo>
                    <a:lnTo>
                      <a:pt x="26695" y="0"/>
                    </a:lnTo>
                    <a:close/>
                  </a:path>
                </a:pathLst>
              </a:custGeom>
              <a:solidFill>
                <a:srgbClr val="000000"/>
              </a:solidFill>
            </p:spPr>
            <p:txBody>
              <a:bodyPr wrap="square" lIns="0" tIns="0" rIns="0" bIns="0" rtlCol="0"/>
              <a:lstStyle/>
              <a:p>
                <a:endParaRPr sz="2400"/>
              </a:p>
            </p:txBody>
          </p:sp>
          <p:sp>
            <p:nvSpPr>
              <p:cNvPr id="18" name="object 18"/>
              <p:cNvSpPr/>
              <p:nvPr/>
            </p:nvSpPr>
            <p:spPr>
              <a:xfrm>
                <a:off x="6951840" y="528459"/>
                <a:ext cx="457200" cy="380365"/>
              </a:xfrm>
              <a:custGeom>
                <a:avLst/>
                <a:gdLst/>
                <a:ahLst/>
                <a:cxnLst/>
                <a:rect l="l" t="t" r="r" b="b"/>
                <a:pathLst>
                  <a:path w="457200" h="380365">
                    <a:moveTo>
                      <a:pt x="0" y="190166"/>
                    </a:moveTo>
                    <a:lnTo>
                      <a:pt x="6037" y="146563"/>
                    </a:lnTo>
                    <a:lnTo>
                      <a:pt x="23235" y="106536"/>
                    </a:lnTo>
                    <a:lnTo>
                      <a:pt x="50221" y="71227"/>
                    </a:lnTo>
                    <a:lnTo>
                      <a:pt x="85622" y="41777"/>
                    </a:lnTo>
                    <a:lnTo>
                      <a:pt x="128067" y="19328"/>
                    </a:lnTo>
                    <a:lnTo>
                      <a:pt x="176184" y="5022"/>
                    </a:lnTo>
                    <a:lnTo>
                      <a:pt x="228600" y="0"/>
                    </a:lnTo>
                    <a:lnTo>
                      <a:pt x="281015" y="5022"/>
                    </a:lnTo>
                    <a:lnTo>
                      <a:pt x="329132" y="19328"/>
                    </a:lnTo>
                    <a:lnTo>
                      <a:pt x="371577" y="41777"/>
                    </a:lnTo>
                    <a:lnTo>
                      <a:pt x="406979" y="71227"/>
                    </a:lnTo>
                    <a:lnTo>
                      <a:pt x="433964" y="106536"/>
                    </a:lnTo>
                    <a:lnTo>
                      <a:pt x="451162" y="146563"/>
                    </a:lnTo>
                    <a:lnTo>
                      <a:pt x="457199" y="190166"/>
                    </a:lnTo>
                    <a:lnTo>
                      <a:pt x="451162" y="233770"/>
                    </a:lnTo>
                    <a:lnTo>
                      <a:pt x="433964" y="273797"/>
                    </a:lnTo>
                    <a:lnTo>
                      <a:pt x="406979" y="309106"/>
                    </a:lnTo>
                    <a:lnTo>
                      <a:pt x="371577" y="338556"/>
                    </a:lnTo>
                    <a:lnTo>
                      <a:pt x="329132" y="361004"/>
                    </a:lnTo>
                    <a:lnTo>
                      <a:pt x="281015" y="375311"/>
                    </a:lnTo>
                    <a:lnTo>
                      <a:pt x="228600" y="380333"/>
                    </a:lnTo>
                    <a:lnTo>
                      <a:pt x="176184" y="375311"/>
                    </a:lnTo>
                    <a:lnTo>
                      <a:pt x="128067" y="361004"/>
                    </a:lnTo>
                    <a:lnTo>
                      <a:pt x="85622" y="338556"/>
                    </a:lnTo>
                    <a:lnTo>
                      <a:pt x="50221" y="309106"/>
                    </a:lnTo>
                    <a:lnTo>
                      <a:pt x="23235" y="273797"/>
                    </a:lnTo>
                    <a:lnTo>
                      <a:pt x="6037" y="233770"/>
                    </a:lnTo>
                    <a:lnTo>
                      <a:pt x="0" y="190166"/>
                    </a:lnTo>
                    <a:close/>
                  </a:path>
                </a:pathLst>
              </a:custGeom>
              <a:ln w="9524">
                <a:solidFill>
                  <a:srgbClr val="000000"/>
                </a:solidFill>
              </a:ln>
            </p:spPr>
            <p:txBody>
              <a:bodyPr wrap="square" lIns="0" tIns="0" rIns="0" bIns="0" rtlCol="0"/>
              <a:lstStyle/>
              <a:p>
                <a:endParaRPr sz="2400"/>
              </a:p>
            </p:txBody>
          </p:sp>
        </p:grpSp>
        <p:sp>
          <p:nvSpPr>
            <p:cNvPr id="19" name="object 19"/>
            <p:cNvSpPr txBox="1"/>
            <p:nvPr/>
          </p:nvSpPr>
          <p:spPr>
            <a:xfrm>
              <a:off x="9602417" y="868884"/>
              <a:ext cx="137160" cy="263320"/>
            </a:xfrm>
            <a:prstGeom prst="rect">
              <a:avLst/>
            </a:prstGeom>
          </p:spPr>
          <p:txBody>
            <a:bodyPr vert="horz" wrap="square" lIns="0" tIns="16933" rIns="0" bIns="0" rtlCol="0">
              <a:spAutoFit/>
            </a:bodyPr>
            <a:lstStyle/>
            <a:p>
              <a:pPr marL="16933">
                <a:spcBef>
                  <a:spcPts val="133"/>
                </a:spcBef>
              </a:pPr>
              <a:r>
                <a:rPr sz="1600" dirty="0">
                  <a:latin typeface="Carlito"/>
                  <a:cs typeface="Carlito"/>
                </a:rPr>
                <a:t>0</a:t>
              </a:r>
              <a:endParaRPr sz="1600">
                <a:latin typeface="Carlito"/>
                <a:cs typeface="Carlito"/>
              </a:endParaRPr>
            </a:p>
          </p:txBody>
        </p:sp>
        <p:sp>
          <p:nvSpPr>
            <p:cNvPr id="20" name="object 20"/>
            <p:cNvSpPr/>
            <p:nvPr/>
          </p:nvSpPr>
          <p:spPr>
            <a:xfrm>
              <a:off x="8020287" y="1798929"/>
              <a:ext cx="609600" cy="502920"/>
            </a:xfrm>
            <a:custGeom>
              <a:avLst/>
              <a:gdLst/>
              <a:ahLst/>
              <a:cxnLst/>
              <a:rect l="l" t="t" r="r" b="b"/>
              <a:pathLst>
                <a:path w="457200" h="377189">
                  <a:moveTo>
                    <a:pt x="0" y="188582"/>
                  </a:moveTo>
                  <a:lnTo>
                    <a:pt x="6037" y="145342"/>
                  </a:lnTo>
                  <a:lnTo>
                    <a:pt x="23235" y="105648"/>
                  </a:lnTo>
                  <a:lnTo>
                    <a:pt x="50220" y="70633"/>
                  </a:lnTo>
                  <a:lnTo>
                    <a:pt x="85622" y="41429"/>
                  </a:lnTo>
                  <a:lnTo>
                    <a:pt x="128067" y="19167"/>
                  </a:lnTo>
                  <a:lnTo>
                    <a:pt x="176184" y="4980"/>
                  </a:lnTo>
                  <a:lnTo>
                    <a:pt x="228599" y="0"/>
                  </a:lnTo>
                  <a:lnTo>
                    <a:pt x="281015" y="4980"/>
                  </a:lnTo>
                  <a:lnTo>
                    <a:pt x="329132" y="19167"/>
                  </a:lnTo>
                  <a:lnTo>
                    <a:pt x="371577" y="41429"/>
                  </a:lnTo>
                  <a:lnTo>
                    <a:pt x="406978" y="70633"/>
                  </a:lnTo>
                  <a:lnTo>
                    <a:pt x="433964" y="105648"/>
                  </a:lnTo>
                  <a:lnTo>
                    <a:pt x="451162" y="145342"/>
                  </a:lnTo>
                  <a:lnTo>
                    <a:pt x="457199" y="188582"/>
                  </a:lnTo>
                  <a:lnTo>
                    <a:pt x="451162" y="231823"/>
                  </a:lnTo>
                  <a:lnTo>
                    <a:pt x="433964" y="271516"/>
                  </a:lnTo>
                  <a:lnTo>
                    <a:pt x="406978" y="306531"/>
                  </a:lnTo>
                  <a:lnTo>
                    <a:pt x="371577" y="335736"/>
                  </a:lnTo>
                  <a:lnTo>
                    <a:pt x="329132" y="357997"/>
                  </a:lnTo>
                  <a:lnTo>
                    <a:pt x="281015" y="372185"/>
                  </a:lnTo>
                  <a:lnTo>
                    <a:pt x="228599" y="377165"/>
                  </a:lnTo>
                  <a:lnTo>
                    <a:pt x="176184" y="372185"/>
                  </a:lnTo>
                  <a:lnTo>
                    <a:pt x="128067" y="357997"/>
                  </a:lnTo>
                  <a:lnTo>
                    <a:pt x="85622" y="335736"/>
                  </a:lnTo>
                  <a:lnTo>
                    <a:pt x="50220" y="306531"/>
                  </a:lnTo>
                  <a:lnTo>
                    <a:pt x="23235" y="271516"/>
                  </a:lnTo>
                  <a:lnTo>
                    <a:pt x="6037" y="231823"/>
                  </a:lnTo>
                  <a:lnTo>
                    <a:pt x="0" y="188582"/>
                  </a:lnTo>
                  <a:close/>
                </a:path>
              </a:pathLst>
            </a:custGeom>
            <a:ln w="9524">
              <a:solidFill>
                <a:srgbClr val="000000"/>
              </a:solidFill>
            </a:ln>
          </p:spPr>
          <p:txBody>
            <a:bodyPr wrap="square" lIns="0" tIns="0" rIns="0" bIns="0" rtlCol="0"/>
            <a:lstStyle/>
            <a:p>
              <a:endParaRPr sz="2000"/>
            </a:p>
          </p:txBody>
        </p:sp>
        <p:sp>
          <p:nvSpPr>
            <p:cNvPr id="21" name="object 21"/>
            <p:cNvSpPr txBox="1"/>
            <p:nvPr/>
          </p:nvSpPr>
          <p:spPr>
            <a:xfrm>
              <a:off x="8336176" y="1947486"/>
              <a:ext cx="137160" cy="232542"/>
            </a:xfrm>
            <a:prstGeom prst="rect">
              <a:avLst/>
            </a:prstGeom>
          </p:spPr>
          <p:txBody>
            <a:bodyPr vert="horz" wrap="square" lIns="0" tIns="16933" rIns="0" bIns="0" rtlCol="0">
              <a:spAutoFit/>
            </a:bodyPr>
            <a:lstStyle/>
            <a:p>
              <a:pPr marL="16933">
                <a:spcBef>
                  <a:spcPts val="133"/>
                </a:spcBef>
              </a:pPr>
              <a:r>
                <a:rPr sz="1400" dirty="0">
                  <a:latin typeface="Carlito"/>
                  <a:cs typeface="Carlito"/>
                </a:rPr>
                <a:t>3</a:t>
              </a:r>
              <a:endParaRPr sz="1400">
                <a:latin typeface="Carlito"/>
                <a:cs typeface="Carlito"/>
              </a:endParaRPr>
            </a:p>
          </p:txBody>
        </p:sp>
        <p:sp>
          <p:nvSpPr>
            <p:cNvPr id="22" name="object 22"/>
            <p:cNvSpPr/>
            <p:nvPr/>
          </p:nvSpPr>
          <p:spPr>
            <a:xfrm>
              <a:off x="9341087" y="1798929"/>
              <a:ext cx="609600" cy="502920"/>
            </a:xfrm>
            <a:custGeom>
              <a:avLst/>
              <a:gdLst/>
              <a:ahLst/>
              <a:cxnLst/>
              <a:rect l="l" t="t" r="r" b="b"/>
              <a:pathLst>
                <a:path w="457200" h="377189">
                  <a:moveTo>
                    <a:pt x="0" y="188582"/>
                  </a:moveTo>
                  <a:lnTo>
                    <a:pt x="6037" y="145342"/>
                  </a:lnTo>
                  <a:lnTo>
                    <a:pt x="23235" y="105648"/>
                  </a:lnTo>
                  <a:lnTo>
                    <a:pt x="50220" y="70633"/>
                  </a:lnTo>
                  <a:lnTo>
                    <a:pt x="85622" y="41429"/>
                  </a:lnTo>
                  <a:lnTo>
                    <a:pt x="128067" y="19167"/>
                  </a:lnTo>
                  <a:lnTo>
                    <a:pt x="176184" y="4980"/>
                  </a:lnTo>
                  <a:lnTo>
                    <a:pt x="228599" y="0"/>
                  </a:lnTo>
                  <a:lnTo>
                    <a:pt x="281015" y="4980"/>
                  </a:lnTo>
                  <a:lnTo>
                    <a:pt x="329132" y="19167"/>
                  </a:lnTo>
                  <a:lnTo>
                    <a:pt x="371577" y="41429"/>
                  </a:lnTo>
                  <a:lnTo>
                    <a:pt x="406978" y="70633"/>
                  </a:lnTo>
                  <a:lnTo>
                    <a:pt x="433964" y="105648"/>
                  </a:lnTo>
                  <a:lnTo>
                    <a:pt x="451162" y="145342"/>
                  </a:lnTo>
                  <a:lnTo>
                    <a:pt x="457199" y="188582"/>
                  </a:lnTo>
                  <a:lnTo>
                    <a:pt x="451162" y="231823"/>
                  </a:lnTo>
                  <a:lnTo>
                    <a:pt x="433964" y="271516"/>
                  </a:lnTo>
                  <a:lnTo>
                    <a:pt x="406978" y="306531"/>
                  </a:lnTo>
                  <a:lnTo>
                    <a:pt x="371577" y="335736"/>
                  </a:lnTo>
                  <a:lnTo>
                    <a:pt x="329132" y="357997"/>
                  </a:lnTo>
                  <a:lnTo>
                    <a:pt x="281015" y="372185"/>
                  </a:lnTo>
                  <a:lnTo>
                    <a:pt x="228599" y="377165"/>
                  </a:lnTo>
                  <a:lnTo>
                    <a:pt x="176184" y="372185"/>
                  </a:lnTo>
                  <a:lnTo>
                    <a:pt x="128067" y="357997"/>
                  </a:lnTo>
                  <a:lnTo>
                    <a:pt x="85622" y="335736"/>
                  </a:lnTo>
                  <a:lnTo>
                    <a:pt x="50220" y="306531"/>
                  </a:lnTo>
                  <a:lnTo>
                    <a:pt x="23235" y="271516"/>
                  </a:lnTo>
                  <a:lnTo>
                    <a:pt x="6037" y="231823"/>
                  </a:lnTo>
                  <a:lnTo>
                    <a:pt x="0" y="188582"/>
                  </a:lnTo>
                  <a:close/>
                </a:path>
              </a:pathLst>
            </a:custGeom>
            <a:ln w="9524">
              <a:solidFill>
                <a:srgbClr val="000000"/>
              </a:solidFill>
            </a:ln>
          </p:spPr>
          <p:txBody>
            <a:bodyPr wrap="square" lIns="0" tIns="0" rIns="0" bIns="0" rtlCol="0"/>
            <a:lstStyle/>
            <a:p>
              <a:endParaRPr sz="2400"/>
            </a:p>
          </p:txBody>
        </p:sp>
        <p:sp>
          <p:nvSpPr>
            <p:cNvPr id="23" name="object 23"/>
            <p:cNvSpPr txBox="1"/>
            <p:nvPr/>
          </p:nvSpPr>
          <p:spPr>
            <a:xfrm>
              <a:off x="9515940" y="1785366"/>
              <a:ext cx="191347" cy="386430"/>
            </a:xfrm>
            <a:prstGeom prst="rect">
              <a:avLst/>
            </a:prstGeom>
          </p:spPr>
          <p:txBody>
            <a:bodyPr vert="horz" wrap="square" lIns="0" tIns="16933" rIns="0" bIns="0" rtlCol="0">
              <a:spAutoFit/>
            </a:bodyPr>
            <a:lstStyle/>
            <a:p>
              <a:pPr marL="16933">
                <a:spcBef>
                  <a:spcPts val="133"/>
                </a:spcBef>
              </a:pPr>
              <a:r>
                <a:rPr sz="2400" i="1" dirty="0">
                  <a:latin typeface="Carlito"/>
                  <a:cs typeface="Carlito"/>
                </a:rPr>
                <a:t>n</a:t>
              </a:r>
              <a:endParaRPr sz="2400">
                <a:latin typeface="Carlito"/>
                <a:cs typeface="Carlito"/>
              </a:endParaRPr>
            </a:p>
          </p:txBody>
        </p:sp>
        <p:sp>
          <p:nvSpPr>
            <p:cNvPr id="24" name="object 24"/>
            <p:cNvSpPr txBox="1"/>
            <p:nvPr/>
          </p:nvSpPr>
          <p:spPr>
            <a:xfrm>
              <a:off x="9672656" y="1963166"/>
              <a:ext cx="137160" cy="263320"/>
            </a:xfrm>
            <a:prstGeom prst="rect">
              <a:avLst/>
            </a:prstGeom>
          </p:spPr>
          <p:txBody>
            <a:bodyPr vert="horz" wrap="square" lIns="0" tIns="16933" rIns="0" bIns="0" rtlCol="0">
              <a:spAutoFit/>
            </a:bodyPr>
            <a:lstStyle/>
            <a:p>
              <a:pPr marL="16933">
                <a:spcBef>
                  <a:spcPts val="133"/>
                </a:spcBef>
              </a:pPr>
              <a:r>
                <a:rPr sz="1600" dirty="0">
                  <a:latin typeface="Carlito"/>
                  <a:cs typeface="Carlito"/>
                </a:rPr>
                <a:t>2</a:t>
              </a:r>
              <a:endParaRPr sz="1600">
                <a:latin typeface="Carlito"/>
                <a:cs typeface="Carlito"/>
              </a:endParaRPr>
            </a:p>
          </p:txBody>
        </p:sp>
        <p:sp>
          <p:nvSpPr>
            <p:cNvPr id="25" name="object 25"/>
            <p:cNvSpPr/>
            <p:nvPr/>
          </p:nvSpPr>
          <p:spPr>
            <a:xfrm>
              <a:off x="10996320" y="1844446"/>
              <a:ext cx="609600" cy="507153"/>
            </a:xfrm>
            <a:custGeom>
              <a:avLst/>
              <a:gdLst/>
              <a:ahLst/>
              <a:cxnLst/>
              <a:rect l="l" t="t" r="r" b="b"/>
              <a:pathLst>
                <a:path w="457200" h="380364">
                  <a:moveTo>
                    <a:pt x="0" y="190166"/>
                  </a:moveTo>
                  <a:lnTo>
                    <a:pt x="6037" y="146563"/>
                  </a:lnTo>
                  <a:lnTo>
                    <a:pt x="23235" y="106536"/>
                  </a:lnTo>
                  <a:lnTo>
                    <a:pt x="50221" y="71227"/>
                  </a:lnTo>
                  <a:lnTo>
                    <a:pt x="85622" y="41777"/>
                  </a:lnTo>
                  <a:lnTo>
                    <a:pt x="128067" y="19328"/>
                  </a:lnTo>
                  <a:lnTo>
                    <a:pt x="176184" y="5022"/>
                  </a:lnTo>
                  <a:lnTo>
                    <a:pt x="228600" y="0"/>
                  </a:lnTo>
                  <a:lnTo>
                    <a:pt x="281015" y="5022"/>
                  </a:lnTo>
                  <a:lnTo>
                    <a:pt x="329132" y="19328"/>
                  </a:lnTo>
                  <a:lnTo>
                    <a:pt x="371577" y="41777"/>
                  </a:lnTo>
                  <a:lnTo>
                    <a:pt x="406979" y="71227"/>
                  </a:lnTo>
                  <a:lnTo>
                    <a:pt x="433964" y="106536"/>
                  </a:lnTo>
                  <a:lnTo>
                    <a:pt x="451162" y="146563"/>
                  </a:lnTo>
                  <a:lnTo>
                    <a:pt x="457199" y="190166"/>
                  </a:lnTo>
                  <a:lnTo>
                    <a:pt x="451162" y="233770"/>
                  </a:lnTo>
                  <a:lnTo>
                    <a:pt x="433964" y="273797"/>
                  </a:lnTo>
                  <a:lnTo>
                    <a:pt x="406979" y="309106"/>
                  </a:lnTo>
                  <a:lnTo>
                    <a:pt x="371577" y="338556"/>
                  </a:lnTo>
                  <a:lnTo>
                    <a:pt x="329132" y="361004"/>
                  </a:lnTo>
                  <a:lnTo>
                    <a:pt x="281015" y="375311"/>
                  </a:lnTo>
                  <a:lnTo>
                    <a:pt x="228600" y="380333"/>
                  </a:lnTo>
                  <a:lnTo>
                    <a:pt x="176184" y="375311"/>
                  </a:lnTo>
                  <a:lnTo>
                    <a:pt x="128067" y="361004"/>
                  </a:lnTo>
                  <a:lnTo>
                    <a:pt x="85622" y="338556"/>
                  </a:lnTo>
                  <a:lnTo>
                    <a:pt x="50221" y="309106"/>
                  </a:lnTo>
                  <a:lnTo>
                    <a:pt x="23235" y="273797"/>
                  </a:lnTo>
                  <a:lnTo>
                    <a:pt x="6037" y="233770"/>
                  </a:lnTo>
                  <a:lnTo>
                    <a:pt x="0" y="190166"/>
                  </a:lnTo>
                  <a:close/>
                </a:path>
              </a:pathLst>
            </a:custGeom>
            <a:ln w="9524">
              <a:solidFill>
                <a:srgbClr val="000000"/>
              </a:solidFill>
            </a:ln>
          </p:spPr>
          <p:txBody>
            <a:bodyPr wrap="square" lIns="0" tIns="0" rIns="0" bIns="0" rtlCol="0"/>
            <a:lstStyle/>
            <a:p>
              <a:endParaRPr sz="2400"/>
            </a:p>
          </p:txBody>
        </p:sp>
        <p:sp>
          <p:nvSpPr>
            <p:cNvPr id="26" name="object 26"/>
            <p:cNvSpPr txBox="1"/>
            <p:nvPr/>
          </p:nvSpPr>
          <p:spPr>
            <a:xfrm>
              <a:off x="11139035" y="1845886"/>
              <a:ext cx="361527" cy="386430"/>
            </a:xfrm>
            <a:prstGeom prst="rect">
              <a:avLst/>
            </a:prstGeom>
          </p:spPr>
          <p:txBody>
            <a:bodyPr vert="horz" wrap="square" lIns="0" tIns="16933" rIns="0" bIns="0" rtlCol="0">
              <a:spAutoFit/>
            </a:bodyPr>
            <a:lstStyle/>
            <a:p>
              <a:pPr marL="50799">
                <a:spcBef>
                  <a:spcPts val="133"/>
                </a:spcBef>
              </a:pPr>
              <a:r>
                <a:rPr sz="2400" i="1" dirty="0">
                  <a:latin typeface="Carlito"/>
                  <a:cs typeface="Carlito"/>
                </a:rPr>
                <a:t>n</a:t>
              </a:r>
              <a:r>
                <a:rPr sz="2400" baseline="-20833" dirty="0">
                  <a:latin typeface="Carlito"/>
                  <a:cs typeface="Carlito"/>
                </a:rPr>
                <a:t>1</a:t>
              </a:r>
              <a:endParaRPr sz="2400" baseline="-20833">
                <a:latin typeface="Carlito"/>
                <a:cs typeface="Carlito"/>
              </a:endParaRPr>
            </a:p>
          </p:txBody>
        </p:sp>
        <p:sp>
          <p:nvSpPr>
            <p:cNvPr id="27" name="object 27"/>
            <p:cNvSpPr/>
            <p:nvPr/>
          </p:nvSpPr>
          <p:spPr>
            <a:xfrm>
              <a:off x="9269120" y="2795609"/>
              <a:ext cx="609600" cy="505460"/>
            </a:xfrm>
            <a:custGeom>
              <a:avLst/>
              <a:gdLst/>
              <a:ahLst/>
              <a:cxnLst/>
              <a:rect l="l" t="t" r="r" b="b"/>
              <a:pathLst>
                <a:path w="457200" h="379094">
                  <a:moveTo>
                    <a:pt x="0" y="189374"/>
                  </a:moveTo>
                  <a:lnTo>
                    <a:pt x="6037" y="145952"/>
                  </a:lnTo>
                  <a:lnTo>
                    <a:pt x="23235" y="106092"/>
                  </a:lnTo>
                  <a:lnTo>
                    <a:pt x="50221" y="70930"/>
                  </a:lnTo>
                  <a:lnTo>
                    <a:pt x="85622" y="41603"/>
                  </a:lnTo>
                  <a:lnTo>
                    <a:pt x="128067" y="19248"/>
                  </a:lnTo>
                  <a:lnTo>
                    <a:pt x="176184" y="5001"/>
                  </a:lnTo>
                  <a:lnTo>
                    <a:pt x="228600" y="0"/>
                  </a:lnTo>
                  <a:lnTo>
                    <a:pt x="281015" y="5001"/>
                  </a:lnTo>
                  <a:lnTo>
                    <a:pt x="329132" y="19248"/>
                  </a:lnTo>
                  <a:lnTo>
                    <a:pt x="371577" y="41603"/>
                  </a:lnTo>
                  <a:lnTo>
                    <a:pt x="406979" y="70930"/>
                  </a:lnTo>
                  <a:lnTo>
                    <a:pt x="433964" y="106092"/>
                  </a:lnTo>
                  <a:lnTo>
                    <a:pt x="451162" y="145952"/>
                  </a:lnTo>
                  <a:lnTo>
                    <a:pt x="457199" y="189374"/>
                  </a:lnTo>
                  <a:lnTo>
                    <a:pt x="451162" y="232796"/>
                  </a:lnTo>
                  <a:lnTo>
                    <a:pt x="433964" y="272657"/>
                  </a:lnTo>
                  <a:lnTo>
                    <a:pt x="406979" y="307819"/>
                  </a:lnTo>
                  <a:lnTo>
                    <a:pt x="371577" y="337146"/>
                  </a:lnTo>
                  <a:lnTo>
                    <a:pt x="329132" y="359501"/>
                  </a:lnTo>
                  <a:lnTo>
                    <a:pt x="281015" y="373748"/>
                  </a:lnTo>
                  <a:lnTo>
                    <a:pt x="228600" y="378749"/>
                  </a:lnTo>
                  <a:lnTo>
                    <a:pt x="176184" y="373748"/>
                  </a:lnTo>
                  <a:lnTo>
                    <a:pt x="128067" y="359501"/>
                  </a:lnTo>
                  <a:lnTo>
                    <a:pt x="85622" y="337146"/>
                  </a:lnTo>
                  <a:lnTo>
                    <a:pt x="50221" y="307819"/>
                  </a:lnTo>
                  <a:lnTo>
                    <a:pt x="23235" y="272657"/>
                  </a:lnTo>
                  <a:lnTo>
                    <a:pt x="6037" y="232796"/>
                  </a:lnTo>
                  <a:lnTo>
                    <a:pt x="0" y="189374"/>
                  </a:lnTo>
                  <a:close/>
                </a:path>
              </a:pathLst>
            </a:custGeom>
            <a:ln w="9524">
              <a:solidFill>
                <a:srgbClr val="000000"/>
              </a:solidFill>
            </a:ln>
          </p:spPr>
          <p:txBody>
            <a:bodyPr wrap="square" lIns="0" tIns="0" rIns="0" bIns="0" rtlCol="0"/>
            <a:lstStyle/>
            <a:p>
              <a:endParaRPr sz="2400"/>
            </a:p>
          </p:txBody>
        </p:sp>
        <p:sp>
          <p:nvSpPr>
            <p:cNvPr id="28" name="object 28"/>
            <p:cNvSpPr txBox="1"/>
            <p:nvPr/>
          </p:nvSpPr>
          <p:spPr>
            <a:xfrm>
              <a:off x="9445701" y="2772494"/>
              <a:ext cx="191347" cy="386430"/>
            </a:xfrm>
            <a:prstGeom prst="rect">
              <a:avLst/>
            </a:prstGeom>
          </p:spPr>
          <p:txBody>
            <a:bodyPr vert="horz" wrap="square" lIns="0" tIns="16933" rIns="0" bIns="0" rtlCol="0">
              <a:spAutoFit/>
            </a:bodyPr>
            <a:lstStyle/>
            <a:p>
              <a:pPr marL="16933">
                <a:spcBef>
                  <a:spcPts val="133"/>
                </a:spcBef>
              </a:pPr>
              <a:r>
                <a:rPr sz="2400" i="1" dirty="0">
                  <a:latin typeface="Carlito"/>
                  <a:cs typeface="Carlito"/>
                </a:rPr>
                <a:t>n</a:t>
              </a:r>
              <a:endParaRPr sz="2400">
                <a:latin typeface="Carlito"/>
                <a:cs typeface="Carlito"/>
              </a:endParaRPr>
            </a:p>
          </p:txBody>
        </p:sp>
        <p:sp>
          <p:nvSpPr>
            <p:cNvPr id="29" name="object 29"/>
            <p:cNvSpPr/>
            <p:nvPr/>
          </p:nvSpPr>
          <p:spPr>
            <a:xfrm>
              <a:off x="9239487" y="3983059"/>
              <a:ext cx="609600" cy="505460"/>
            </a:xfrm>
            <a:custGeom>
              <a:avLst/>
              <a:gdLst/>
              <a:ahLst/>
              <a:cxnLst/>
              <a:rect l="l" t="t" r="r" b="b"/>
              <a:pathLst>
                <a:path w="457200" h="379095">
                  <a:moveTo>
                    <a:pt x="0" y="189374"/>
                  </a:moveTo>
                  <a:lnTo>
                    <a:pt x="6037" y="145952"/>
                  </a:lnTo>
                  <a:lnTo>
                    <a:pt x="23235" y="106092"/>
                  </a:lnTo>
                  <a:lnTo>
                    <a:pt x="50220" y="70930"/>
                  </a:lnTo>
                  <a:lnTo>
                    <a:pt x="85622" y="41603"/>
                  </a:lnTo>
                  <a:lnTo>
                    <a:pt x="128067" y="19248"/>
                  </a:lnTo>
                  <a:lnTo>
                    <a:pt x="176184" y="5001"/>
                  </a:lnTo>
                  <a:lnTo>
                    <a:pt x="228599" y="0"/>
                  </a:lnTo>
                  <a:lnTo>
                    <a:pt x="281015" y="5001"/>
                  </a:lnTo>
                  <a:lnTo>
                    <a:pt x="329132" y="19248"/>
                  </a:lnTo>
                  <a:lnTo>
                    <a:pt x="371577" y="41603"/>
                  </a:lnTo>
                  <a:lnTo>
                    <a:pt x="406978" y="70930"/>
                  </a:lnTo>
                  <a:lnTo>
                    <a:pt x="433964" y="106092"/>
                  </a:lnTo>
                  <a:lnTo>
                    <a:pt x="451162" y="145952"/>
                  </a:lnTo>
                  <a:lnTo>
                    <a:pt x="457199" y="189374"/>
                  </a:lnTo>
                  <a:lnTo>
                    <a:pt x="451162" y="232796"/>
                  </a:lnTo>
                  <a:lnTo>
                    <a:pt x="433964" y="272657"/>
                  </a:lnTo>
                  <a:lnTo>
                    <a:pt x="406978" y="307819"/>
                  </a:lnTo>
                  <a:lnTo>
                    <a:pt x="371577" y="337146"/>
                  </a:lnTo>
                  <a:lnTo>
                    <a:pt x="329132" y="359501"/>
                  </a:lnTo>
                  <a:lnTo>
                    <a:pt x="281015" y="373748"/>
                  </a:lnTo>
                  <a:lnTo>
                    <a:pt x="228599" y="378749"/>
                  </a:lnTo>
                  <a:lnTo>
                    <a:pt x="176184" y="373748"/>
                  </a:lnTo>
                  <a:lnTo>
                    <a:pt x="128067" y="359501"/>
                  </a:lnTo>
                  <a:lnTo>
                    <a:pt x="85622" y="337146"/>
                  </a:lnTo>
                  <a:lnTo>
                    <a:pt x="50220" y="307819"/>
                  </a:lnTo>
                  <a:lnTo>
                    <a:pt x="23235" y="272657"/>
                  </a:lnTo>
                  <a:lnTo>
                    <a:pt x="6037" y="232796"/>
                  </a:lnTo>
                  <a:lnTo>
                    <a:pt x="0" y="189374"/>
                  </a:lnTo>
                  <a:close/>
                </a:path>
              </a:pathLst>
            </a:custGeom>
            <a:ln w="9524">
              <a:solidFill>
                <a:srgbClr val="000000"/>
              </a:solidFill>
            </a:ln>
          </p:spPr>
          <p:txBody>
            <a:bodyPr wrap="square" lIns="0" tIns="0" rIns="0" bIns="0" rtlCol="0"/>
            <a:lstStyle/>
            <a:p>
              <a:endParaRPr sz="2400"/>
            </a:p>
          </p:txBody>
        </p:sp>
        <p:sp>
          <p:nvSpPr>
            <p:cNvPr id="30" name="object 30"/>
            <p:cNvSpPr txBox="1"/>
            <p:nvPr/>
          </p:nvSpPr>
          <p:spPr>
            <a:xfrm>
              <a:off x="9411835" y="3957693"/>
              <a:ext cx="361527" cy="386430"/>
            </a:xfrm>
            <a:prstGeom prst="rect">
              <a:avLst/>
            </a:prstGeom>
          </p:spPr>
          <p:txBody>
            <a:bodyPr vert="horz" wrap="square" lIns="0" tIns="16933" rIns="0" bIns="0" rtlCol="0">
              <a:spAutoFit/>
            </a:bodyPr>
            <a:lstStyle/>
            <a:p>
              <a:pPr marL="50799">
                <a:spcBef>
                  <a:spcPts val="133"/>
                </a:spcBef>
              </a:pPr>
              <a:r>
                <a:rPr sz="2400" i="1" dirty="0">
                  <a:latin typeface="Carlito"/>
                  <a:cs typeface="Carlito"/>
                </a:rPr>
                <a:t>n</a:t>
              </a:r>
              <a:r>
                <a:rPr sz="2400" baseline="-20833" dirty="0">
                  <a:latin typeface="Carlito"/>
                  <a:cs typeface="Carlito"/>
                </a:rPr>
                <a:t>6</a:t>
              </a:r>
              <a:endParaRPr sz="2400" baseline="-20833">
                <a:latin typeface="Carlito"/>
                <a:cs typeface="Carlito"/>
              </a:endParaRPr>
            </a:p>
          </p:txBody>
        </p:sp>
        <p:sp>
          <p:nvSpPr>
            <p:cNvPr id="31" name="object 31"/>
            <p:cNvSpPr/>
            <p:nvPr/>
          </p:nvSpPr>
          <p:spPr>
            <a:xfrm>
              <a:off x="10966687" y="2841397"/>
              <a:ext cx="609600" cy="507153"/>
            </a:xfrm>
            <a:custGeom>
              <a:avLst/>
              <a:gdLst/>
              <a:ahLst/>
              <a:cxnLst/>
              <a:rect l="l" t="t" r="r" b="b"/>
              <a:pathLst>
                <a:path w="457200" h="380364">
                  <a:moveTo>
                    <a:pt x="0" y="190166"/>
                  </a:moveTo>
                  <a:lnTo>
                    <a:pt x="6037" y="146563"/>
                  </a:lnTo>
                  <a:lnTo>
                    <a:pt x="23235" y="106536"/>
                  </a:lnTo>
                  <a:lnTo>
                    <a:pt x="50220" y="71227"/>
                  </a:lnTo>
                  <a:lnTo>
                    <a:pt x="85622" y="41777"/>
                  </a:lnTo>
                  <a:lnTo>
                    <a:pt x="128067" y="19328"/>
                  </a:lnTo>
                  <a:lnTo>
                    <a:pt x="176184" y="5022"/>
                  </a:lnTo>
                  <a:lnTo>
                    <a:pt x="228599" y="0"/>
                  </a:lnTo>
                  <a:lnTo>
                    <a:pt x="281015" y="5022"/>
                  </a:lnTo>
                  <a:lnTo>
                    <a:pt x="329132" y="19328"/>
                  </a:lnTo>
                  <a:lnTo>
                    <a:pt x="371577" y="41777"/>
                  </a:lnTo>
                  <a:lnTo>
                    <a:pt x="406978" y="71227"/>
                  </a:lnTo>
                  <a:lnTo>
                    <a:pt x="433964" y="106536"/>
                  </a:lnTo>
                  <a:lnTo>
                    <a:pt x="451162" y="146563"/>
                  </a:lnTo>
                  <a:lnTo>
                    <a:pt x="457199" y="190166"/>
                  </a:lnTo>
                  <a:lnTo>
                    <a:pt x="451162" y="233770"/>
                  </a:lnTo>
                  <a:lnTo>
                    <a:pt x="433964" y="273797"/>
                  </a:lnTo>
                  <a:lnTo>
                    <a:pt x="406978" y="309106"/>
                  </a:lnTo>
                  <a:lnTo>
                    <a:pt x="371577" y="338556"/>
                  </a:lnTo>
                  <a:lnTo>
                    <a:pt x="329132" y="361004"/>
                  </a:lnTo>
                  <a:lnTo>
                    <a:pt x="281015" y="375311"/>
                  </a:lnTo>
                  <a:lnTo>
                    <a:pt x="228599" y="380333"/>
                  </a:lnTo>
                  <a:lnTo>
                    <a:pt x="176184" y="375311"/>
                  </a:lnTo>
                  <a:lnTo>
                    <a:pt x="128067" y="361004"/>
                  </a:lnTo>
                  <a:lnTo>
                    <a:pt x="85622" y="338556"/>
                  </a:lnTo>
                  <a:lnTo>
                    <a:pt x="50220" y="309106"/>
                  </a:lnTo>
                  <a:lnTo>
                    <a:pt x="23235" y="273797"/>
                  </a:lnTo>
                  <a:lnTo>
                    <a:pt x="6037" y="233770"/>
                  </a:lnTo>
                  <a:lnTo>
                    <a:pt x="0" y="190166"/>
                  </a:lnTo>
                  <a:close/>
                </a:path>
              </a:pathLst>
            </a:custGeom>
            <a:ln w="9524">
              <a:solidFill>
                <a:srgbClr val="000000"/>
              </a:solidFill>
            </a:ln>
          </p:spPr>
          <p:txBody>
            <a:bodyPr wrap="square" lIns="0" tIns="0" rIns="0" bIns="0" rtlCol="0"/>
            <a:lstStyle/>
            <a:p>
              <a:endParaRPr sz="2400"/>
            </a:p>
          </p:txBody>
        </p:sp>
        <p:sp>
          <p:nvSpPr>
            <p:cNvPr id="32" name="object 32"/>
            <p:cNvSpPr txBox="1"/>
            <p:nvPr/>
          </p:nvSpPr>
          <p:spPr>
            <a:xfrm>
              <a:off x="11139035" y="2849406"/>
              <a:ext cx="361527" cy="386430"/>
            </a:xfrm>
            <a:prstGeom prst="rect">
              <a:avLst/>
            </a:prstGeom>
          </p:spPr>
          <p:txBody>
            <a:bodyPr vert="horz" wrap="square" lIns="0" tIns="16933" rIns="0" bIns="0" rtlCol="0">
              <a:spAutoFit/>
            </a:bodyPr>
            <a:lstStyle/>
            <a:p>
              <a:pPr marL="50799">
                <a:spcBef>
                  <a:spcPts val="133"/>
                </a:spcBef>
              </a:pPr>
              <a:r>
                <a:rPr sz="2400" i="1" dirty="0">
                  <a:latin typeface="Carlito"/>
                  <a:cs typeface="Carlito"/>
                </a:rPr>
                <a:t>n</a:t>
              </a:r>
              <a:r>
                <a:rPr sz="2400" baseline="-20833" dirty="0">
                  <a:latin typeface="Carlito"/>
                  <a:cs typeface="Carlito"/>
                </a:rPr>
                <a:t>5</a:t>
              </a:r>
            </a:p>
          </p:txBody>
        </p:sp>
        <p:grpSp>
          <p:nvGrpSpPr>
            <p:cNvPr id="33" name="object 33"/>
            <p:cNvGrpSpPr/>
            <p:nvPr/>
          </p:nvGrpSpPr>
          <p:grpSpPr>
            <a:xfrm>
              <a:off x="8411074" y="1078433"/>
              <a:ext cx="2943013" cy="3067473"/>
              <a:chOff x="6308305" y="808824"/>
              <a:chExt cx="2207260" cy="2300605"/>
            </a:xfrm>
          </p:grpSpPr>
          <p:sp>
            <p:nvSpPr>
              <p:cNvPr id="34" name="object 34"/>
              <p:cNvSpPr/>
              <p:nvPr/>
            </p:nvSpPr>
            <p:spPr>
              <a:xfrm>
                <a:off x="7165399" y="885634"/>
                <a:ext cx="15240" cy="457834"/>
              </a:xfrm>
              <a:custGeom>
                <a:avLst/>
                <a:gdLst/>
                <a:ahLst/>
                <a:cxnLst/>
                <a:rect l="l" t="t" r="r" b="b"/>
                <a:pathLst>
                  <a:path w="15240" h="457834">
                    <a:moveTo>
                      <a:pt x="15040" y="0"/>
                    </a:moveTo>
                    <a:lnTo>
                      <a:pt x="0" y="457358"/>
                    </a:lnTo>
                  </a:path>
                </a:pathLst>
              </a:custGeom>
              <a:ln w="9524">
                <a:solidFill>
                  <a:srgbClr val="000000"/>
                </a:solidFill>
              </a:ln>
            </p:spPr>
            <p:txBody>
              <a:bodyPr wrap="square" lIns="0" tIns="0" rIns="0" bIns="0" rtlCol="0"/>
              <a:lstStyle/>
              <a:p>
                <a:endParaRPr sz="2400"/>
              </a:p>
            </p:txBody>
          </p:sp>
          <p:sp>
            <p:nvSpPr>
              <p:cNvPr id="35" name="object 35"/>
              <p:cNvSpPr/>
              <p:nvPr/>
            </p:nvSpPr>
            <p:spPr>
              <a:xfrm>
                <a:off x="7128992" y="1290967"/>
                <a:ext cx="76200" cy="77470"/>
              </a:xfrm>
              <a:custGeom>
                <a:avLst/>
                <a:gdLst/>
                <a:ahLst/>
                <a:cxnLst/>
                <a:rect l="l" t="t" r="r" b="b"/>
                <a:pathLst>
                  <a:path w="76200" h="77469">
                    <a:moveTo>
                      <a:pt x="0" y="0"/>
                    </a:moveTo>
                    <a:lnTo>
                      <a:pt x="35572" y="77419"/>
                    </a:lnTo>
                    <a:lnTo>
                      <a:pt x="76149" y="2514"/>
                    </a:lnTo>
                    <a:lnTo>
                      <a:pt x="0" y="0"/>
                    </a:lnTo>
                    <a:close/>
                  </a:path>
                </a:pathLst>
              </a:custGeom>
              <a:solidFill>
                <a:srgbClr val="000000"/>
              </a:solidFill>
            </p:spPr>
            <p:txBody>
              <a:bodyPr wrap="square" lIns="0" tIns="0" rIns="0" bIns="0" rtlCol="0"/>
              <a:lstStyle/>
              <a:p>
                <a:endParaRPr sz="2400"/>
              </a:p>
            </p:txBody>
          </p:sp>
          <p:sp>
            <p:nvSpPr>
              <p:cNvPr id="36" name="object 36"/>
              <p:cNvSpPr/>
              <p:nvPr/>
            </p:nvSpPr>
            <p:spPr>
              <a:xfrm>
                <a:off x="7363320" y="830948"/>
                <a:ext cx="984250" cy="570230"/>
              </a:xfrm>
              <a:custGeom>
                <a:avLst/>
                <a:gdLst/>
                <a:ahLst/>
                <a:cxnLst/>
                <a:rect l="l" t="t" r="r" b="b"/>
                <a:pathLst>
                  <a:path w="984250" h="570230">
                    <a:moveTo>
                      <a:pt x="0" y="0"/>
                    </a:moveTo>
                    <a:lnTo>
                      <a:pt x="983702" y="569879"/>
                    </a:lnTo>
                  </a:path>
                </a:pathLst>
              </a:custGeom>
              <a:ln w="9524">
                <a:solidFill>
                  <a:srgbClr val="000000"/>
                </a:solidFill>
              </a:ln>
            </p:spPr>
            <p:txBody>
              <a:bodyPr wrap="square" lIns="0" tIns="0" rIns="0" bIns="0" rtlCol="0"/>
              <a:lstStyle/>
              <a:p>
                <a:endParaRPr sz="2400"/>
              </a:p>
            </p:txBody>
          </p:sp>
          <p:sp>
            <p:nvSpPr>
              <p:cNvPr id="37" name="object 37"/>
              <p:cNvSpPr/>
              <p:nvPr/>
            </p:nvSpPr>
            <p:spPr>
              <a:xfrm>
                <a:off x="8283968" y="1342390"/>
                <a:ext cx="85090" cy="71755"/>
              </a:xfrm>
              <a:custGeom>
                <a:avLst/>
                <a:gdLst/>
                <a:ahLst/>
                <a:cxnLst/>
                <a:rect l="l" t="t" r="r" b="b"/>
                <a:pathLst>
                  <a:path w="85090" h="71755">
                    <a:moveTo>
                      <a:pt x="38188" y="0"/>
                    </a:moveTo>
                    <a:lnTo>
                      <a:pt x="0" y="65938"/>
                    </a:lnTo>
                    <a:lnTo>
                      <a:pt x="85026" y="71170"/>
                    </a:lnTo>
                    <a:lnTo>
                      <a:pt x="38188" y="0"/>
                    </a:lnTo>
                    <a:close/>
                  </a:path>
                </a:pathLst>
              </a:custGeom>
              <a:solidFill>
                <a:srgbClr val="000000"/>
              </a:solidFill>
            </p:spPr>
            <p:txBody>
              <a:bodyPr wrap="square" lIns="0" tIns="0" rIns="0" bIns="0" rtlCol="0"/>
              <a:lstStyle/>
              <a:p>
                <a:endParaRPr sz="2400"/>
              </a:p>
            </p:txBody>
          </p:sp>
          <p:sp>
            <p:nvSpPr>
              <p:cNvPr id="38" name="object 38"/>
              <p:cNvSpPr/>
              <p:nvPr/>
            </p:nvSpPr>
            <p:spPr>
              <a:xfrm>
                <a:off x="6360788" y="813587"/>
                <a:ext cx="591185" cy="553085"/>
              </a:xfrm>
              <a:custGeom>
                <a:avLst/>
                <a:gdLst/>
                <a:ahLst/>
                <a:cxnLst/>
                <a:rect l="l" t="t" r="r" b="b"/>
                <a:pathLst>
                  <a:path w="591184" h="553085">
                    <a:moveTo>
                      <a:pt x="591051" y="0"/>
                    </a:moveTo>
                    <a:lnTo>
                      <a:pt x="0" y="552956"/>
                    </a:lnTo>
                  </a:path>
                </a:pathLst>
              </a:custGeom>
              <a:ln w="9524">
                <a:solidFill>
                  <a:srgbClr val="000000"/>
                </a:solidFill>
              </a:ln>
            </p:spPr>
            <p:txBody>
              <a:bodyPr wrap="square" lIns="0" tIns="0" rIns="0" bIns="0" rtlCol="0"/>
              <a:lstStyle/>
              <a:p>
                <a:endParaRPr sz="2400"/>
              </a:p>
            </p:txBody>
          </p:sp>
          <p:sp>
            <p:nvSpPr>
              <p:cNvPr id="39" name="object 39"/>
              <p:cNvSpPr/>
              <p:nvPr/>
            </p:nvSpPr>
            <p:spPr>
              <a:xfrm>
                <a:off x="6342240" y="1304010"/>
                <a:ext cx="656590" cy="309245"/>
              </a:xfrm>
              <a:custGeom>
                <a:avLst/>
                <a:gdLst/>
                <a:ahLst/>
                <a:cxnLst/>
                <a:rect l="l" t="t" r="r" b="b"/>
                <a:pathLst>
                  <a:path w="656590" h="309244">
                    <a:moveTo>
                      <a:pt x="81673" y="55651"/>
                    </a:moveTo>
                    <a:lnTo>
                      <a:pt x="29616" y="0"/>
                    </a:lnTo>
                    <a:lnTo>
                      <a:pt x="0" y="79883"/>
                    </a:lnTo>
                    <a:lnTo>
                      <a:pt x="81673" y="55651"/>
                    </a:lnTo>
                    <a:close/>
                  </a:path>
                  <a:path w="656590" h="309244">
                    <a:moveTo>
                      <a:pt x="656297" y="270878"/>
                    </a:moveTo>
                    <a:lnTo>
                      <a:pt x="580212" y="232537"/>
                    </a:lnTo>
                    <a:lnTo>
                      <a:pt x="579970" y="308737"/>
                    </a:lnTo>
                    <a:lnTo>
                      <a:pt x="656297" y="270878"/>
                    </a:lnTo>
                    <a:close/>
                  </a:path>
                </a:pathLst>
              </a:custGeom>
              <a:solidFill>
                <a:srgbClr val="000000"/>
              </a:solidFill>
            </p:spPr>
            <p:txBody>
              <a:bodyPr wrap="square" lIns="0" tIns="0" rIns="0" bIns="0" rtlCol="0"/>
              <a:lstStyle/>
              <a:p>
                <a:endParaRPr sz="2400"/>
              </a:p>
            </p:txBody>
          </p:sp>
          <p:sp>
            <p:nvSpPr>
              <p:cNvPr id="40" name="object 40"/>
              <p:cNvSpPr/>
              <p:nvPr/>
            </p:nvSpPr>
            <p:spPr>
              <a:xfrm>
                <a:off x="6313068" y="1739049"/>
                <a:ext cx="664845" cy="439420"/>
              </a:xfrm>
              <a:custGeom>
                <a:avLst/>
                <a:gdLst/>
                <a:ahLst/>
                <a:cxnLst/>
                <a:rect l="l" t="t" r="r" b="b"/>
                <a:pathLst>
                  <a:path w="664845" h="439419">
                    <a:moveTo>
                      <a:pt x="0" y="0"/>
                    </a:moveTo>
                    <a:lnTo>
                      <a:pt x="664608" y="439226"/>
                    </a:lnTo>
                  </a:path>
                </a:pathLst>
              </a:custGeom>
              <a:ln w="9524">
                <a:solidFill>
                  <a:srgbClr val="000000"/>
                </a:solidFill>
              </a:ln>
            </p:spPr>
            <p:txBody>
              <a:bodyPr wrap="square" lIns="0" tIns="0" rIns="0" bIns="0" rtlCol="0"/>
              <a:lstStyle/>
              <a:p>
                <a:endParaRPr sz="2400"/>
              </a:p>
            </p:txBody>
          </p:sp>
          <p:sp>
            <p:nvSpPr>
              <p:cNvPr id="41" name="object 41"/>
              <p:cNvSpPr/>
              <p:nvPr/>
            </p:nvSpPr>
            <p:spPr>
              <a:xfrm>
                <a:off x="6914298" y="2118486"/>
                <a:ext cx="85090" cy="74295"/>
              </a:xfrm>
              <a:custGeom>
                <a:avLst/>
                <a:gdLst/>
                <a:ahLst/>
                <a:cxnLst/>
                <a:rect l="l" t="t" r="r" b="b"/>
                <a:pathLst>
                  <a:path w="85090" h="74294">
                    <a:moveTo>
                      <a:pt x="42011" y="0"/>
                    </a:moveTo>
                    <a:lnTo>
                      <a:pt x="0" y="63563"/>
                    </a:lnTo>
                    <a:lnTo>
                      <a:pt x="84569" y="73787"/>
                    </a:lnTo>
                    <a:lnTo>
                      <a:pt x="42011" y="0"/>
                    </a:lnTo>
                    <a:close/>
                  </a:path>
                </a:pathLst>
              </a:custGeom>
              <a:solidFill>
                <a:srgbClr val="000000"/>
              </a:solidFill>
            </p:spPr>
            <p:txBody>
              <a:bodyPr wrap="square" lIns="0" tIns="0" rIns="0" bIns="0" rtlCol="0"/>
              <a:lstStyle/>
              <a:p>
                <a:endParaRPr sz="2400"/>
              </a:p>
            </p:txBody>
          </p:sp>
          <p:sp>
            <p:nvSpPr>
              <p:cNvPr id="42" name="object 42"/>
              <p:cNvSpPr/>
              <p:nvPr/>
            </p:nvSpPr>
            <p:spPr>
              <a:xfrm>
                <a:off x="7164565" y="1738680"/>
                <a:ext cx="16510" cy="337820"/>
              </a:xfrm>
              <a:custGeom>
                <a:avLst/>
                <a:gdLst/>
                <a:ahLst/>
                <a:cxnLst/>
                <a:rect l="l" t="t" r="r" b="b"/>
                <a:pathLst>
                  <a:path w="16509" h="337819">
                    <a:moveTo>
                      <a:pt x="0" y="0"/>
                    </a:moveTo>
                    <a:lnTo>
                      <a:pt x="16240" y="337372"/>
                    </a:lnTo>
                  </a:path>
                </a:pathLst>
              </a:custGeom>
              <a:ln w="9524">
                <a:solidFill>
                  <a:srgbClr val="000000"/>
                </a:solidFill>
              </a:ln>
            </p:spPr>
            <p:txBody>
              <a:bodyPr wrap="square" lIns="0" tIns="0" rIns="0" bIns="0" rtlCol="0"/>
              <a:lstStyle/>
              <a:p>
                <a:endParaRPr sz="2400"/>
              </a:p>
            </p:txBody>
          </p:sp>
          <p:sp>
            <p:nvSpPr>
              <p:cNvPr id="43" name="object 43"/>
              <p:cNvSpPr/>
              <p:nvPr/>
            </p:nvSpPr>
            <p:spPr>
              <a:xfrm>
                <a:off x="7140308" y="2023478"/>
                <a:ext cx="76200" cy="78105"/>
              </a:xfrm>
              <a:custGeom>
                <a:avLst/>
                <a:gdLst/>
                <a:ahLst/>
                <a:cxnLst/>
                <a:rect l="l" t="t" r="r" b="b"/>
                <a:pathLst>
                  <a:path w="76200" h="78105">
                    <a:moveTo>
                      <a:pt x="76111" y="0"/>
                    </a:moveTo>
                    <a:lnTo>
                      <a:pt x="0" y="3670"/>
                    </a:lnTo>
                    <a:lnTo>
                      <a:pt x="41719" y="77939"/>
                    </a:lnTo>
                    <a:lnTo>
                      <a:pt x="76111" y="0"/>
                    </a:lnTo>
                    <a:close/>
                  </a:path>
                </a:pathLst>
              </a:custGeom>
              <a:solidFill>
                <a:srgbClr val="000000"/>
              </a:solidFill>
            </p:spPr>
            <p:txBody>
              <a:bodyPr wrap="square" lIns="0" tIns="0" rIns="0" bIns="0" rtlCol="0"/>
              <a:lstStyle/>
              <a:p>
                <a:endParaRPr sz="2400"/>
              </a:p>
            </p:txBody>
          </p:sp>
          <p:sp>
            <p:nvSpPr>
              <p:cNvPr id="44" name="object 44"/>
              <p:cNvSpPr/>
              <p:nvPr/>
            </p:nvSpPr>
            <p:spPr>
              <a:xfrm>
                <a:off x="7180439" y="2489517"/>
                <a:ext cx="1905" cy="492125"/>
              </a:xfrm>
              <a:custGeom>
                <a:avLst/>
                <a:gdLst/>
                <a:ahLst/>
                <a:cxnLst/>
                <a:rect l="l" t="t" r="r" b="b"/>
                <a:pathLst>
                  <a:path w="1904" h="492125">
                    <a:moveTo>
                      <a:pt x="0" y="0"/>
                    </a:moveTo>
                    <a:lnTo>
                      <a:pt x="1509" y="492124"/>
                    </a:lnTo>
                  </a:path>
                </a:pathLst>
              </a:custGeom>
              <a:ln w="9524">
                <a:solidFill>
                  <a:srgbClr val="000000"/>
                </a:solidFill>
              </a:ln>
            </p:spPr>
            <p:txBody>
              <a:bodyPr wrap="square" lIns="0" tIns="0" rIns="0" bIns="0" rtlCol="0"/>
              <a:lstStyle/>
              <a:p>
                <a:endParaRPr sz="2400"/>
              </a:p>
            </p:txBody>
          </p:sp>
          <p:sp>
            <p:nvSpPr>
              <p:cNvPr id="45" name="object 45"/>
              <p:cNvSpPr/>
              <p:nvPr/>
            </p:nvSpPr>
            <p:spPr>
              <a:xfrm>
                <a:off x="7143686" y="2930728"/>
                <a:ext cx="76200" cy="76835"/>
              </a:xfrm>
              <a:custGeom>
                <a:avLst/>
                <a:gdLst/>
                <a:ahLst/>
                <a:cxnLst/>
                <a:rect l="l" t="t" r="r" b="b"/>
                <a:pathLst>
                  <a:path w="76200" h="76835">
                    <a:moveTo>
                      <a:pt x="76200" y="0"/>
                    </a:moveTo>
                    <a:lnTo>
                      <a:pt x="0" y="228"/>
                    </a:lnTo>
                    <a:lnTo>
                      <a:pt x="38341" y="76314"/>
                    </a:lnTo>
                    <a:lnTo>
                      <a:pt x="76200" y="0"/>
                    </a:lnTo>
                    <a:close/>
                  </a:path>
                </a:pathLst>
              </a:custGeom>
              <a:solidFill>
                <a:srgbClr val="000000"/>
              </a:solidFill>
            </p:spPr>
            <p:txBody>
              <a:bodyPr wrap="square" lIns="0" tIns="0" rIns="0" bIns="0" rtlCol="0"/>
              <a:lstStyle/>
              <a:p>
                <a:endParaRPr sz="2400"/>
              </a:p>
            </p:txBody>
          </p:sp>
          <p:sp>
            <p:nvSpPr>
              <p:cNvPr id="46" name="object 46"/>
              <p:cNvSpPr/>
              <p:nvPr/>
            </p:nvSpPr>
            <p:spPr>
              <a:xfrm>
                <a:off x="8475840" y="1759318"/>
                <a:ext cx="1905" cy="363855"/>
              </a:xfrm>
              <a:custGeom>
                <a:avLst/>
                <a:gdLst/>
                <a:ahLst/>
                <a:cxnLst/>
                <a:rect l="l" t="t" r="r" b="b"/>
                <a:pathLst>
                  <a:path w="1904" h="363855">
                    <a:moveTo>
                      <a:pt x="0" y="0"/>
                    </a:moveTo>
                    <a:lnTo>
                      <a:pt x="1483" y="363537"/>
                    </a:lnTo>
                  </a:path>
                </a:pathLst>
              </a:custGeom>
              <a:ln w="9524">
                <a:solidFill>
                  <a:srgbClr val="000000"/>
                </a:solidFill>
              </a:ln>
            </p:spPr>
            <p:txBody>
              <a:bodyPr wrap="square" lIns="0" tIns="0" rIns="0" bIns="0" rtlCol="0"/>
              <a:lstStyle/>
              <a:p>
                <a:endParaRPr sz="2400"/>
              </a:p>
            </p:txBody>
          </p:sp>
          <p:sp>
            <p:nvSpPr>
              <p:cNvPr id="47" name="object 47"/>
              <p:cNvSpPr/>
              <p:nvPr/>
            </p:nvSpPr>
            <p:spPr>
              <a:xfrm>
                <a:off x="8439010" y="2071903"/>
                <a:ext cx="76200" cy="76835"/>
              </a:xfrm>
              <a:custGeom>
                <a:avLst/>
                <a:gdLst/>
                <a:ahLst/>
                <a:cxnLst/>
                <a:rect l="l" t="t" r="r" b="b"/>
                <a:pathLst>
                  <a:path w="76200" h="76835">
                    <a:moveTo>
                      <a:pt x="76200" y="0"/>
                    </a:moveTo>
                    <a:lnTo>
                      <a:pt x="0" y="317"/>
                    </a:lnTo>
                    <a:lnTo>
                      <a:pt x="38417" y="76352"/>
                    </a:lnTo>
                    <a:lnTo>
                      <a:pt x="76200" y="0"/>
                    </a:lnTo>
                    <a:close/>
                  </a:path>
                </a:pathLst>
              </a:custGeom>
              <a:solidFill>
                <a:srgbClr val="000000"/>
              </a:solidFill>
            </p:spPr>
            <p:txBody>
              <a:bodyPr wrap="square" lIns="0" tIns="0" rIns="0" bIns="0" rtlCol="0"/>
              <a:lstStyle/>
              <a:p>
                <a:endParaRPr sz="2400"/>
              </a:p>
            </p:txBody>
          </p:sp>
          <p:sp>
            <p:nvSpPr>
              <p:cNvPr id="48" name="object 48"/>
              <p:cNvSpPr/>
              <p:nvPr/>
            </p:nvSpPr>
            <p:spPr>
              <a:xfrm>
                <a:off x="7385770" y="2504173"/>
                <a:ext cx="967105" cy="591820"/>
              </a:xfrm>
              <a:custGeom>
                <a:avLst/>
                <a:gdLst/>
                <a:ahLst/>
                <a:cxnLst/>
                <a:rect l="l" t="t" r="r" b="b"/>
                <a:pathLst>
                  <a:path w="967104" h="591819">
                    <a:moveTo>
                      <a:pt x="966713" y="0"/>
                    </a:moveTo>
                    <a:lnTo>
                      <a:pt x="0" y="591792"/>
                    </a:lnTo>
                  </a:path>
                </a:pathLst>
              </a:custGeom>
              <a:ln w="9524">
                <a:solidFill>
                  <a:srgbClr val="000000"/>
                </a:solidFill>
              </a:ln>
            </p:spPr>
            <p:txBody>
              <a:bodyPr wrap="square" lIns="0" tIns="0" rIns="0" bIns="0" rtlCol="0"/>
              <a:lstStyle/>
              <a:p>
                <a:endParaRPr sz="2400"/>
              </a:p>
            </p:txBody>
          </p:sp>
          <p:sp>
            <p:nvSpPr>
              <p:cNvPr id="49" name="object 49"/>
              <p:cNvSpPr/>
              <p:nvPr/>
            </p:nvSpPr>
            <p:spPr>
              <a:xfrm>
                <a:off x="7364107" y="3036951"/>
                <a:ext cx="85090" cy="72390"/>
              </a:xfrm>
              <a:custGeom>
                <a:avLst/>
                <a:gdLst/>
                <a:ahLst/>
                <a:cxnLst/>
                <a:rect l="l" t="t" r="r" b="b"/>
                <a:pathLst>
                  <a:path w="85090" h="72389">
                    <a:moveTo>
                      <a:pt x="45097" y="0"/>
                    </a:moveTo>
                    <a:lnTo>
                      <a:pt x="0" y="72275"/>
                    </a:lnTo>
                    <a:lnTo>
                      <a:pt x="84886" y="64985"/>
                    </a:lnTo>
                    <a:lnTo>
                      <a:pt x="45097" y="0"/>
                    </a:lnTo>
                    <a:close/>
                  </a:path>
                </a:pathLst>
              </a:custGeom>
              <a:solidFill>
                <a:srgbClr val="000000"/>
              </a:solidFill>
            </p:spPr>
            <p:txBody>
              <a:bodyPr wrap="square" lIns="0" tIns="0" rIns="0" bIns="0" rtlCol="0"/>
              <a:lstStyle/>
              <a:p>
                <a:endParaRPr sz="2400"/>
              </a:p>
            </p:txBody>
          </p:sp>
        </p:grpSp>
        <p:sp>
          <p:nvSpPr>
            <p:cNvPr id="50" name="object 50"/>
            <p:cNvSpPr txBox="1"/>
            <p:nvPr/>
          </p:nvSpPr>
          <p:spPr>
            <a:xfrm>
              <a:off x="10313806" y="1021978"/>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3</a:t>
              </a:r>
              <a:endParaRPr sz="2400">
                <a:latin typeface="Carlito"/>
                <a:cs typeface="Carlito"/>
              </a:endParaRPr>
            </a:p>
          </p:txBody>
        </p:sp>
        <p:sp>
          <p:nvSpPr>
            <p:cNvPr id="51" name="object 51"/>
            <p:cNvSpPr txBox="1"/>
            <p:nvPr/>
          </p:nvSpPr>
          <p:spPr>
            <a:xfrm>
              <a:off x="8637116" y="1061500"/>
              <a:ext cx="684107" cy="1496991"/>
            </a:xfrm>
            <a:prstGeom prst="rect">
              <a:avLst/>
            </a:prstGeom>
          </p:spPr>
          <p:txBody>
            <a:bodyPr vert="horz" wrap="square" lIns="0" tIns="16933" rIns="0" bIns="0" rtlCol="0">
              <a:spAutoFit/>
            </a:bodyPr>
            <a:lstStyle/>
            <a:p>
              <a:pPr marL="55032">
                <a:spcBef>
                  <a:spcPts val="133"/>
                </a:spcBef>
              </a:pPr>
              <a:r>
                <a:rPr sz="2400" dirty="0">
                  <a:solidFill>
                    <a:srgbClr val="4F81BD"/>
                  </a:solidFill>
                  <a:latin typeface="Carlito"/>
                  <a:cs typeface="Carlito"/>
                </a:rPr>
                <a:t>2</a:t>
              </a:r>
              <a:endParaRPr sz="2400" dirty="0">
                <a:latin typeface="Carlito"/>
                <a:cs typeface="Carlito"/>
              </a:endParaRPr>
            </a:p>
            <a:p>
              <a:pPr marL="16933">
                <a:spcBef>
                  <a:spcPts val="2107"/>
                </a:spcBef>
                <a:tabLst>
                  <a:tab pos="666310" algn="l"/>
                </a:tabLst>
              </a:pPr>
              <a:r>
                <a:rPr sz="2400" u="sng" dirty="0">
                  <a:solidFill>
                    <a:srgbClr val="4F81BD"/>
                  </a:solidFill>
                  <a:uFill>
                    <a:solidFill>
                      <a:srgbClr val="000000"/>
                    </a:solidFill>
                  </a:uFill>
                  <a:latin typeface="Times New Roman"/>
                  <a:cs typeface="Times New Roman"/>
                </a:rPr>
                <a:t> </a:t>
              </a:r>
              <a:r>
                <a:rPr sz="2400" u="sng" spc="267" dirty="0">
                  <a:solidFill>
                    <a:srgbClr val="4F81BD"/>
                  </a:solidFill>
                  <a:uFill>
                    <a:solidFill>
                      <a:srgbClr val="000000"/>
                    </a:solidFill>
                  </a:uFill>
                  <a:latin typeface="Times New Roman"/>
                  <a:cs typeface="Times New Roman"/>
                </a:rPr>
                <a:t> </a:t>
              </a:r>
              <a:r>
                <a:rPr sz="2400" u="sng" dirty="0">
                  <a:solidFill>
                    <a:srgbClr val="4F81BD"/>
                  </a:solidFill>
                  <a:uFill>
                    <a:solidFill>
                      <a:srgbClr val="000000"/>
                    </a:solidFill>
                  </a:uFill>
                  <a:latin typeface="Carlito"/>
                  <a:cs typeface="Carlito"/>
                </a:rPr>
                <a:t>1	</a:t>
              </a:r>
              <a:endParaRPr sz="2400" dirty="0">
                <a:latin typeface="Carlito"/>
                <a:cs typeface="Carlito"/>
              </a:endParaRPr>
            </a:p>
            <a:p>
              <a:pPr marL="55032">
                <a:spcBef>
                  <a:spcPts val="760"/>
                </a:spcBef>
              </a:pPr>
              <a:r>
                <a:rPr sz="2400" dirty="0">
                  <a:solidFill>
                    <a:srgbClr val="4F81BD"/>
                  </a:solidFill>
                  <a:latin typeface="Carlito"/>
                  <a:cs typeface="Carlito"/>
                </a:rPr>
                <a:t>1</a:t>
              </a:r>
              <a:endParaRPr sz="2400" dirty="0">
                <a:latin typeface="Carlito"/>
                <a:cs typeface="Carlito"/>
              </a:endParaRPr>
            </a:p>
          </p:txBody>
        </p:sp>
        <p:sp>
          <p:nvSpPr>
            <p:cNvPr id="52" name="object 52"/>
            <p:cNvSpPr txBox="1"/>
            <p:nvPr/>
          </p:nvSpPr>
          <p:spPr>
            <a:xfrm>
              <a:off x="11332785" y="2333938"/>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7</a:t>
              </a:r>
              <a:endParaRPr sz="2400">
                <a:latin typeface="Carlito"/>
                <a:cs typeface="Carlito"/>
              </a:endParaRPr>
            </a:p>
          </p:txBody>
        </p:sp>
        <p:sp>
          <p:nvSpPr>
            <p:cNvPr id="53" name="object 53"/>
            <p:cNvSpPr txBox="1"/>
            <p:nvPr/>
          </p:nvSpPr>
          <p:spPr>
            <a:xfrm>
              <a:off x="9644143" y="2308656"/>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2</a:t>
              </a:r>
              <a:endParaRPr sz="2400">
                <a:latin typeface="Carlito"/>
                <a:cs typeface="Carlito"/>
              </a:endParaRPr>
            </a:p>
          </p:txBody>
        </p:sp>
        <p:sp>
          <p:nvSpPr>
            <p:cNvPr id="54" name="object 54"/>
            <p:cNvSpPr txBox="1"/>
            <p:nvPr/>
          </p:nvSpPr>
          <p:spPr>
            <a:xfrm>
              <a:off x="9602418" y="2840780"/>
              <a:ext cx="207433" cy="909650"/>
            </a:xfrm>
            <a:prstGeom prst="rect">
              <a:avLst/>
            </a:prstGeom>
          </p:spPr>
          <p:txBody>
            <a:bodyPr vert="horz" wrap="square" lIns="0" tIns="126153" rIns="0" bIns="0" rtlCol="0">
              <a:spAutoFit/>
            </a:bodyPr>
            <a:lstStyle/>
            <a:p>
              <a:pPr marL="16933">
                <a:spcBef>
                  <a:spcPts val="993"/>
                </a:spcBef>
              </a:pPr>
              <a:r>
                <a:rPr sz="1600" dirty="0">
                  <a:latin typeface="Carlito"/>
                  <a:cs typeface="Carlito"/>
                </a:rPr>
                <a:t>4</a:t>
              </a:r>
              <a:endParaRPr sz="1600">
                <a:latin typeface="Carlito"/>
                <a:cs typeface="Carlito"/>
              </a:endParaRPr>
            </a:p>
            <a:p>
              <a:pPr marL="35559">
                <a:spcBef>
                  <a:spcPts val="1292"/>
                </a:spcBef>
              </a:pPr>
              <a:r>
                <a:rPr sz="2400" dirty="0">
                  <a:solidFill>
                    <a:srgbClr val="4F81BD"/>
                  </a:solidFill>
                  <a:latin typeface="Carlito"/>
                  <a:cs typeface="Carlito"/>
                </a:rPr>
                <a:t>4</a:t>
              </a:r>
              <a:endParaRPr sz="2400">
                <a:latin typeface="Carlito"/>
                <a:cs typeface="Carlito"/>
              </a:endParaRPr>
            </a:p>
          </p:txBody>
        </p:sp>
        <p:sp>
          <p:nvSpPr>
            <p:cNvPr id="55" name="object 55"/>
            <p:cNvSpPr txBox="1"/>
            <p:nvPr/>
          </p:nvSpPr>
          <p:spPr>
            <a:xfrm>
              <a:off x="10481090" y="3626899"/>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4</a:t>
              </a:r>
              <a:endParaRPr sz="2400">
                <a:latin typeface="Carlito"/>
                <a:cs typeface="Carlito"/>
              </a:endParaRPr>
            </a:p>
          </p:txBody>
        </p:sp>
        <p:sp>
          <p:nvSpPr>
            <p:cNvPr id="56" name="object 56"/>
            <p:cNvSpPr txBox="1"/>
            <p:nvPr/>
          </p:nvSpPr>
          <p:spPr>
            <a:xfrm>
              <a:off x="9589906" y="1222231"/>
              <a:ext cx="188807" cy="386430"/>
            </a:xfrm>
            <a:prstGeom prst="rect">
              <a:avLst/>
            </a:prstGeom>
          </p:spPr>
          <p:txBody>
            <a:bodyPr vert="horz" wrap="square" lIns="0" tIns="16933" rIns="0" bIns="0" rtlCol="0">
              <a:spAutoFit/>
            </a:bodyPr>
            <a:lstStyle/>
            <a:p>
              <a:pPr marL="16933">
                <a:spcBef>
                  <a:spcPts val="133"/>
                </a:spcBef>
              </a:pPr>
              <a:r>
                <a:rPr sz="2400" dirty="0">
                  <a:solidFill>
                    <a:srgbClr val="4F81BD"/>
                  </a:solidFill>
                  <a:latin typeface="Carlito"/>
                  <a:cs typeface="Carlito"/>
                </a:rPr>
                <a:t>4</a:t>
              </a:r>
              <a:endParaRPr sz="2400">
                <a:latin typeface="Carlito"/>
                <a:cs typeface="Carlito"/>
              </a:endParaRPr>
            </a:p>
          </p:txBody>
        </p:sp>
        <p:sp>
          <p:nvSpPr>
            <p:cNvPr id="57" name="object 57"/>
            <p:cNvSpPr txBox="1"/>
            <p:nvPr/>
          </p:nvSpPr>
          <p:spPr>
            <a:xfrm>
              <a:off x="9445701" y="266585"/>
              <a:ext cx="231987" cy="812979"/>
            </a:xfrm>
            <a:prstGeom prst="rect">
              <a:avLst/>
            </a:prstGeom>
          </p:spPr>
          <p:txBody>
            <a:bodyPr vert="horz" wrap="square" lIns="0" tIns="63500" rIns="0" bIns="0" rtlCol="0">
              <a:spAutoFit/>
            </a:bodyPr>
            <a:lstStyle/>
            <a:p>
              <a:pPr marL="76198">
                <a:spcBef>
                  <a:spcPts val="500"/>
                </a:spcBef>
              </a:pPr>
              <a:r>
                <a:rPr sz="2133" i="1" dirty="0">
                  <a:solidFill>
                    <a:srgbClr val="CC00CC"/>
                  </a:solidFill>
                  <a:latin typeface="Carlito"/>
                  <a:cs typeface="Carlito"/>
                </a:rPr>
                <a:t>9</a:t>
              </a:r>
              <a:endParaRPr sz="2133">
                <a:latin typeface="Carlito"/>
                <a:cs typeface="Carlito"/>
              </a:endParaRPr>
            </a:p>
            <a:p>
              <a:pPr marL="16933">
                <a:spcBef>
                  <a:spcPts val="413"/>
                </a:spcBef>
              </a:pPr>
              <a:r>
                <a:rPr sz="2400" i="1" dirty="0">
                  <a:latin typeface="Carlito"/>
                  <a:cs typeface="Carlito"/>
                </a:rPr>
                <a:t>n</a:t>
              </a:r>
              <a:endParaRPr sz="2400">
                <a:latin typeface="Carlito"/>
                <a:cs typeface="Carlito"/>
              </a:endParaRPr>
            </a:p>
          </p:txBody>
        </p:sp>
        <p:sp>
          <p:nvSpPr>
            <p:cNvPr id="58" name="object 58"/>
            <p:cNvSpPr txBox="1"/>
            <p:nvPr/>
          </p:nvSpPr>
          <p:spPr>
            <a:xfrm>
              <a:off x="7921718" y="1553938"/>
              <a:ext cx="448733" cy="594179"/>
            </a:xfrm>
            <a:prstGeom prst="rect">
              <a:avLst/>
            </a:prstGeom>
          </p:spPr>
          <p:txBody>
            <a:bodyPr vert="horz" wrap="square" lIns="0" tIns="16933" rIns="0" bIns="0" rtlCol="0">
              <a:spAutoFit/>
            </a:bodyPr>
            <a:lstStyle/>
            <a:p>
              <a:pPr marL="16933">
                <a:lnSpc>
                  <a:spcPts val="2127"/>
                </a:lnSpc>
                <a:spcBef>
                  <a:spcPts val="133"/>
                </a:spcBef>
              </a:pPr>
              <a:r>
                <a:rPr sz="2133" i="1" dirty="0">
                  <a:solidFill>
                    <a:srgbClr val="CC00CC"/>
                  </a:solidFill>
                  <a:latin typeface="Carlito"/>
                  <a:cs typeface="Carlito"/>
                </a:rPr>
                <a:t>5</a:t>
              </a:r>
              <a:endParaRPr sz="2133">
                <a:latin typeface="Carlito"/>
                <a:cs typeface="Carlito"/>
              </a:endParaRPr>
            </a:p>
            <a:p>
              <a:pPr marL="274313">
                <a:lnSpc>
                  <a:spcPts val="2447"/>
                </a:lnSpc>
              </a:pPr>
              <a:r>
                <a:rPr sz="2400" i="1" dirty="0">
                  <a:latin typeface="Carlito"/>
                  <a:cs typeface="Carlito"/>
                </a:rPr>
                <a:t>n</a:t>
              </a:r>
              <a:endParaRPr sz="2400">
                <a:latin typeface="Carlito"/>
                <a:cs typeface="Carlito"/>
              </a:endParaRPr>
            </a:p>
          </p:txBody>
        </p:sp>
        <p:sp>
          <p:nvSpPr>
            <p:cNvPr id="59" name="object 59"/>
            <p:cNvSpPr txBox="1"/>
            <p:nvPr/>
          </p:nvSpPr>
          <p:spPr>
            <a:xfrm>
              <a:off x="11580369" y="1629139"/>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2</a:t>
              </a:r>
              <a:endParaRPr sz="2133">
                <a:latin typeface="Carlito"/>
                <a:cs typeface="Carlito"/>
              </a:endParaRPr>
            </a:p>
          </p:txBody>
        </p:sp>
        <p:sp>
          <p:nvSpPr>
            <p:cNvPr id="60" name="object 60"/>
            <p:cNvSpPr txBox="1"/>
            <p:nvPr/>
          </p:nvSpPr>
          <p:spPr>
            <a:xfrm>
              <a:off x="9933974" y="1596931"/>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2</a:t>
              </a:r>
              <a:endParaRPr sz="2133" dirty="0">
                <a:latin typeface="Carlito"/>
                <a:cs typeface="Carlito"/>
              </a:endParaRPr>
            </a:p>
          </p:txBody>
        </p:sp>
        <p:sp>
          <p:nvSpPr>
            <p:cNvPr id="61" name="object 61"/>
            <p:cNvSpPr txBox="1"/>
            <p:nvPr/>
          </p:nvSpPr>
          <p:spPr>
            <a:xfrm>
              <a:off x="9861161" y="2641854"/>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3</a:t>
              </a:r>
              <a:endParaRPr sz="2133">
                <a:latin typeface="Carlito"/>
                <a:cs typeface="Carlito"/>
              </a:endParaRPr>
            </a:p>
          </p:txBody>
        </p:sp>
        <p:sp>
          <p:nvSpPr>
            <p:cNvPr id="62" name="object 62"/>
            <p:cNvSpPr txBox="1"/>
            <p:nvPr/>
          </p:nvSpPr>
          <p:spPr>
            <a:xfrm>
              <a:off x="9131504" y="3787801"/>
              <a:ext cx="171873" cy="324875"/>
            </a:xfrm>
            <a:prstGeom prst="rect">
              <a:avLst/>
            </a:prstGeom>
          </p:spPr>
          <p:txBody>
            <a:bodyPr vert="horz" wrap="square" lIns="0" tIns="16933" rIns="0" bIns="0" rtlCol="0">
              <a:spAutoFit/>
            </a:bodyPr>
            <a:lstStyle/>
            <a:p>
              <a:pPr marL="16933">
                <a:spcBef>
                  <a:spcPts val="133"/>
                </a:spcBef>
              </a:pPr>
              <a:r>
                <a:rPr sz="2000" i="1" dirty="0">
                  <a:solidFill>
                    <a:srgbClr val="CC00CC"/>
                  </a:solidFill>
                  <a:latin typeface="Carlito"/>
                  <a:cs typeface="Carlito"/>
                </a:rPr>
                <a:t>0</a:t>
              </a:r>
              <a:endParaRPr sz="2000">
                <a:latin typeface="Carlito"/>
                <a:cs typeface="Carlito"/>
              </a:endParaRPr>
            </a:p>
          </p:txBody>
        </p:sp>
        <p:sp>
          <p:nvSpPr>
            <p:cNvPr id="63" name="object 63"/>
            <p:cNvSpPr txBox="1"/>
            <p:nvPr/>
          </p:nvSpPr>
          <p:spPr>
            <a:xfrm>
              <a:off x="11595965" y="2697853"/>
              <a:ext cx="171873" cy="345330"/>
            </a:xfrm>
            <a:prstGeom prst="rect">
              <a:avLst/>
            </a:prstGeom>
          </p:spPr>
          <p:txBody>
            <a:bodyPr vert="horz" wrap="square" lIns="0" tIns="16933" rIns="0" bIns="0" rtlCol="0">
              <a:spAutoFit/>
            </a:bodyPr>
            <a:lstStyle/>
            <a:p>
              <a:pPr marL="16933">
                <a:spcBef>
                  <a:spcPts val="133"/>
                </a:spcBef>
              </a:pPr>
              <a:r>
                <a:rPr sz="2133" i="1" dirty="0">
                  <a:solidFill>
                    <a:srgbClr val="CC00CC"/>
                  </a:solidFill>
                  <a:latin typeface="Carlito"/>
                  <a:cs typeface="Carlito"/>
                </a:rPr>
                <a:t>2</a:t>
              </a:r>
              <a:endParaRPr sz="2133">
                <a:latin typeface="Carlito"/>
                <a:cs typeface="Carlito"/>
              </a:endParaRPr>
            </a:p>
          </p:txBody>
        </p:sp>
      </p:grpSp>
      <p:sp>
        <p:nvSpPr>
          <p:cNvPr id="67" name="Titre 59"/>
          <p:cNvSpPr>
            <a:spLocks noGrp="1"/>
          </p:cNvSpPr>
          <p:nvPr>
            <p:ph type="title"/>
          </p:nvPr>
        </p:nvSpPr>
        <p:spPr>
          <a:xfrm>
            <a:off x="227055" y="267602"/>
            <a:ext cx="10058400" cy="1450757"/>
          </a:xfrm>
        </p:spPr>
        <p:txBody>
          <a:bodyPr/>
          <a:lstStyle/>
          <a:p>
            <a:r>
              <a:rPr lang="fr-FR" b="0" dirty="0">
                <a:solidFill>
                  <a:schemeClr val="tx1"/>
                </a:solidFill>
              </a:rPr>
              <a:t>A * (Exemple)</a:t>
            </a:r>
          </a:p>
        </p:txBody>
      </p:sp>
    </p:spTree>
    <p:extLst>
      <p:ext uri="{BB962C8B-B14F-4D97-AF65-F5344CB8AC3E}">
        <p14:creationId xmlns:p14="http://schemas.microsoft.com/office/powerpoint/2010/main" val="20786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pPr marL="355600" indent="-342900">
              <a:lnSpc>
                <a:spcPct val="100000"/>
              </a:lnSpc>
              <a:spcBef>
                <a:spcPts val="580"/>
              </a:spcBef>
              <a:buClr>
                <a:srgbClr val="0000FF"/>
              </a:buClr>
              <a:buSzPct val="125000"/>
              <a:buFont typeface="Trebuchet MS"/>
              <a:buChar char="●"/>
              <a:tabLst>
                <a:tab pos="354965" algn="l"/>
                <a:tab pos="355600" algn="l"/>
              </a:tabLst>
            </a:pPr>
            <a:r>
              <a:rPr lang="fr-FR" sz="2800" b="1" spc="-5" dirty="0">
                <a:cs typeface="Carlito"/>
              </a:rPr>
              <a:t>Best-First-</a:t>
            </a:r>
            <a:r>
              <a:rPr lang="fr-FR" sz="2800" b="1" spc="-5" dirty="0" err="1">
                <a:cs typeface="Carlito"/>
              </a:rPr>
              <a:t>Search</a:t>
            </a:r>
            <a:endParaRPr lang="fr-FR" sz="2800" b="1" spc="-5" dirty="0">
              <a:cs typeface="Carlito"/>
            </a:endParaRPr>
          </a:p>
          <a:p>
            <a:pPr marL="721360" indent="-342900">
              <a:lnSpc>
                <a:spcPct val="100000"/>
              </a:lnSpc>
              <a:spcBef>
                <a:spcPts val="430"/>
              </a:spcBef>
              <a:buFont typeface="Wingdings" panose="05000000000000000000" pitchFamily="2" charset="2"/>
              <a:buChar char="Ø"/>
            </a:pPr>
            <a:r>
              <a:rPr lang="fr-FR" spc="-5" dirty="0">
                <a:cs typeface="Carlito"/>
              </a:rPr>
              <a:t>Variante </a:t>
            </a:r>
            <a:r>
              <a:rPr lang="fr-FR" dirty="0">
                <a:cs typeface="Carlito"/>
              </a:rPr>
              <a:t>plus </a:t>
            </a:r>
            <a:r>
              <a:rPr lang="fr-FR" spc="-5" dirty="0">
                <a:cs typeface="Carlito"/>
              </a:rPr>
              <a:t>générale où </a:t>
            </a:r>
            <a:r>
              <a:rPr lang="fr-FR" i="1" dirty="0">
                <a:cs typeface="Carlito"/>
              </a:rPr>
              <a:t>f </a:t>
            </a:r>
            <a:r>
              <a:rPr lang="fr-FR" dirty="0">
                <a:cs typeface="Carlito"/>
              </a:rPr>
              <a:t>peut </a:t>
            </a:r>
            <a:r>
              <a:rPr lang="fr-FR" spc="-5" dirty="0">
                <a:cs typeface="Carlito"/>
              </a:rPr>
              <a:t>prendre </a:t>
            </a:r>
            <a:r>
              <a:rPr lang="fr-FR" dirty="0">
                <a:cs typeface="Carlito"/>
              </a:rPr>
              <a:t>une </a:t>
            </a:r>
            <a:r>
              <a:rPr lang="fr-FR" spc="-5" dirty="0">
                <a:cs typeface="Carlito"/>
              </a:rPr>
              <a:t>forme</a:t>
            </a:r>
            <a:r>
              <a:rPr lang="fr-FR" spc="25" dirty="0">
                <a:cs typeface="Carlito"/>
              </a:rPr>
              <a:t> </a:t>
            </a:r>
            <a:r>
              <a:rPr lang="fr-FR" spc="-5" dirty="0">
                <a:cs typeface="Carlito"/>
              </a:rPr>
              <a:t>quelconque</a:t>
            </a:r>
            <a:endParaRPr lang="fr-FR" dirty="0">
              <a:cs typeface="Carlito"/>
            </a:endParaRPr>
          </a:p>
          <a:p>
            <a:pPr marL="721360" indent="-342900">
              <a:lnSpc>
                <a:spcPct val="100000"/>
              </a:lnSpc>
              <a:spcBef>
                <a:spcPts val="430"/>
              </a:spcBef>
              <a:buFont typeface="Wingdings" panose="05000000000000000000" pitchFamily="2" charset="2"/>
              <a:buChar char="Ø"/>
            </a:pPr>
            <a:r>
              <a:rPr lang="fr-FR" dirty="0">
                <a:cs typeface="Carlito"/>
              </a:rPr>
              <a:t>A* est un cas spécial de Best-First-</a:t>
            </a:r>
            <a:r>
              <a:rPr lang="fr-FR" dirty="0" err="1">
                <a:cs typeface="Carlito"/>
              </a:rPr>
              <a:t>Search</a:t>
            </a:r>
            <a:r>
              <a:rPr lang="fr-FR" spc="-295" dirty="0">
                <a:cs typeface="Carlito"/>
              </a:rPr>
              <a:t>, </a:t>
            </a:r>
            <a:r>
              <a:rPr lang="fr-FR" dirty="0">
                <a:cs typeface="Carlito"/>
              </a:rPr>
              <a:t>où </a:t>
            </a:r>
            <a:r>
              <a:rPr lang="fr-FR" i="1" spc="-5" dirty="0">
                <a:cs typeface="Carlito"/>
              </a:rPr>
              <a:t>f</a:t>
            </a:r>
            <a:r>
              <a:rPr lang="fr-FR" spc="-5" dirty="0">
                <a:cs typeface="Carlito"/>
              </a:rPr>
              <a:t>(</a:t>
            </a:r>
            <a:r>
              <a:rPr lang="fr-FR" i="1" spc="-5" dirty="0">
                <a:cs typeface="Carlito"/>
              </a:rPr>
              <a:t>n</a:t>
            </a:r>
            <a:r>
              <a:rPr lang="fr-FR" spc="-5" dirty="0">
                <a:cs typeface="Carlito"/>
              </a:rPr>
              <a:t>) </a:t>
            </a:r>
            <a:r>
              <a:rPr lang="fr-FR" dirty="0">
                <a:cs typeface="Carlito"/>
              </a:rPr>
              <a:t>= </a:t>
            </a:r>
            <a:r>
              <a:rPr lang="fr-FR" i="1" dirty="0">
                <a:cs typeface="Carlito"/>
              </a:rPr>
              <a:t>g</a:t>
            </a:r>
            <a:r>
              <a:rPr lang="fr-FR" dirty="0">
                <a:cs typeface="Carlito"/>
              </a:rPr>
              <a:t>(</a:t>
            </a:r>
            <a:r>
              <a:rPr lang="fr-FR" i="1" dirty="0">
                <a:cs typeface="Carlito"/>
              </a:rPr>
              <a:t>n</a:t>
            </a:r>
            <a:r>
              <a:rPr lang="fr-FR" dirty="0">
                <a:cs typeface="Carlito"/>
              </a:rPr>
              <a:t>) +</a:t>
            </a:r>
            <a:r>
              <a:rPr lang="fr-FR" spc="-55" dirty="0">
                <a:cs typeface="Carlito"/>
              </a:rPr>
              <a:t> </a:t>
            </a:r>
            <a:r>
              <a:rPr lang="fr-FR" i="1" dirty="0">
                <a:cs typeface="Carlito"/>
              </a:rPr>
              <a:t>h</a:t>
            </a:r>
            <a:r>
              <a:rPr lang="fr-FR" dirty="0">
                <a:cs typeface="Carlito"/>
              </a:rPr>
              <a:t>(</a:t>
            </a:r>
            <a:r>
              <a:rPr lang="fr-FR" i="1" dirty="0">
                <a:cs typeface="Carlito"/>
              </a:rPr>
              <a:t>n</a:t>
            </a:r>
            <a:r>
              <a:rPr lang="fr-FR" dirty="0">
                <a:cs typeface="Carlito"/>
              </a:rPr>
              <a:t>)</a:t>
            </a:r>
          </a:p>
          <a:p>
            <a:pPr marL="355600" indent="-342900">
              <a:lnSpc>
                <a:spcPct val="100000"/>
              </a:lnSpc>
              <a:spcBef>
                <a:spcPts val="580"/>
              </a:spcBef>
              <a:buClr>
                <a:srgbClr val="0000FF"/>
              </a:buClr>
              <a:buSzPct val="125000"/>
              <a:buFont typeface="Trebuchet MS"/>
              <a:buChar char="●"/>
              <a:tabLst>
                <a:tab pos="354965" algn="l"/>
                <a:tab pos="355600" algn="l"/>
              </a:tabLst>
            </a:pPr>
            <a:r>
              <a:rPr lang="fr-FR" sz="2800" b="1" spc="-5" dirty="0" err="1">
                <a:cs typeface="Carlito"/>
              </a:rPr>
              <a:t>Greedy</a:t>
            </a:r>
            <a:r>
              <a:rPr lang="fr-FR" sz="2800" b="1" spc="-5" dirty="0">
                <a:cs typeface="Carlito"/>
              </a:rPr>
              <a:t> Best-First-</a:t>
            </a:r>
            <a:r>
              <a:rPr lang="fr-FR" sz="2800" b="1" spc="-5" dirty="0" err="1">
                <a:cs typeface="Carlito"/>
              </a:rPr>
              <a:t>Search</a:t>
            </a:r>
            <a:endParaRPr lang="fr-FR" sz="2800" b="1" spc="-5" dirty="0">
              <a:cs typeface="Carlito"/>
            </a:endParaRPr>
          </a:p>
          <a:p>
            <a:pPr marL="721360" indent="-342900">
              <a:lnSpc>
                <a:spcPct val="100000"/>
              </a:lnSpc>
              <a:spcBef>
                <a:spcPts val="455"/>
              </a:spcBef>
              <a:buFont typeface="Wingdings" panose="05000000000000000000" pitchFamily="2" charset="2"/>
              <a:buChar char="Ø"/>
            </a:pPr>
            <a:r>
              <a:rPr lang="fr-FR" dirty="0">
                <a:cs typeface="Carlito"/>
              </a:rPr>
              <a:t>c’est un Best-First-</a:t>
            </a:r>
            <a:r>
              <a:rPr lang="fr-FR" dirty="0" err="1">
                <a:cs typeface="Carlito"/>
              </a:rPr>
              <a:t>Search</a:t>
            </a:r>
            <a:r>
              <a:rPr lang="fr-FR" dirty="0">
                <a:cs typeface="Carlito"/>
              </a:rPr>
              <a:t>  </a:t>
            </a:r>
            <a:r>
              <a:rPr lang="fr-FR" spc="-5" dirty="0">
                <a:cs typeface="Carlito"/>
              </a:rPr>
              <a:t>où </a:t>
            </a:r>
            <a:r>
              <a:rPr lang="fr-FR" i="1" dirty="0">
                <a:cs typeface="Carlito"/>
              </a:rPr>
              <a:t>f</a:t>
            </a:r>
            <a:r>
              <a:rPr lang="fr-FR" dirty="0">
                <a:cs typeface="Carlito"/>
              </a:rPr>
              <a:t>(</a:t>
            </a:r>
            <a:r>
              <a:rPr lang="fr-FR" i="1" dirty="0">
                <a:cs typeface="Carlito"/>
              </a:rPr>
              <a:t>n</a:t>
            </a:r>
            <a:r>
              <a:rPr lang="fr-FR" dirty="0">
                <a:cs typeface="Carlito"/>
              </a:rPr>
              <a:t>) =</a:t>
            </a:r>
            <a:r>
              <a:rPr lang="fr-FR" spc="10" dirty="0">
                <a:cs typeface="Carlito"/>
              </a:rPr>
              <a:t> </a:t>
            </a:r>
            <a:r>
              <a:rPr lang="fr-FR" i="1" dirty="0">
                <a:cs typeface="Carlito"/>
              </a:rPr>
              <a:t>h</a:t>
            </a:r>
            <a:r>
              <a:rPr lang="fr-FR" dirty="0">
                <a:cs typeface="Carlito"/>
              </a:rPr>
              <a:t>(</a:t>
            </a:r>
            <a:r>
              <a:rPr lang="fr-FR" i="1" dirty="0">
                <a:cs typeface="Carlito"/>
              </a:rPr>
              <a:t>n</a:t>
            </a:r>
            <a:r>
              <a:rPr lang="fr-FR" dirty="0">
                <a:cs typeface="Carlito"/>
              </a:rPr>
              <a:t>)</a:t>
            </a:r>
          </a:p>
          <a:p>
            <a:pPr marL="721360" indent="-342900">
              <a:lnSpc>
                <a:spcPct val="100000"/>
              </a:lnSpc>
              <a:spcBef>
                <a:spcPts val="455"/>
              </a:spcBef>
              <a:buFont typeface="Wingdings" panose="05000000000000000000" pitchFamily="2" charset="2"/>
              <a:buChar char="Ø"/>
            </a:pPr>
            <a:r>
              <a:rPr lang="fr-FR" dirty="0">
                <a:cs typeface="Carlito"/>
              </a:rPr>
              <a:t>n’est pas </a:t>
            </a:r>
            <a:r>
              <a:rPr lang="fr-FR" spc="-5" dirty="0">
                <a:cs typeface="Carlito"/>
              </a:rPr>
              <a:t>garanti </a:t>
            </a:r>
            <a:r>
              <a:rPr lang="fr-FR" dirty="0">
                <a:cs typeface="Carlito"/>
              </a:rPr>
              <a:t>de </a:t>
            </a:r>
            <a:r>
              <a:rPr lang="fr-FR" spc="-5" dirty="0">
                <a:cs typeface="Carlito"/>
              </a:rPr>
              <a:t>trouver </a:t>
            </a:r>
            <a:r>
              <a:rPr lang="fr-FR" dirty="0">
                <a:cs typeface="Carlito"/>
              </a:rPr>
              <a:t>un </a:t>
            </a:r>
            <a:r>
              <a:rPr lang="fr-FR" spc="-5" dirty="0">
                <a:cs typeface="Carlito"/>
              </a:rPr>
              <a:t>chemin </a:t>
            </a:r>
            <a:r>
              <a:rPr lang="fr-FR" dirty="0">
                <a:cs typeface="Carlito"/>
              </a:rPr>
              <a:t>qui est </a:t>
            </a:r>
            <a:r>
              <a:rPr lang="fr-FR" spc="-5" dirty="0">
                <a:cs typeface="Carlito"/>
              </a:rPr>
              <a:t>optimal, mais marche parfois  </a:t>
            </a:r>
            <a:r>
              <a:rPr lang="fr-FR" dirty="0">
                <a:cs typeface="Carlito"/>
              </a:rPr>
              <a:t>bien en</a:t>
            </a:r>
            <a:r>
              <a:rPr lang="fr-FR" spc="-5" dirty="0">
                <a:cs typeface="Carlito"/>
              </a:rPr>
              <a:t> pratique</a:t>
            </a:r>
            <a:endParaRPr lang="fr-FR" dirty="0">
              <a:cs typeface="Carlito"/>
            </a:endParaRPr>
          </a:p>
          <a:p>
            <a:endParaRPr lang="fr-FR" dirty="0"/>
          </a:p>
        </p:txBody>
      </p:sp>
      <p:sp>
        <p:nvSpPr>
          <p:cNvPr id="5" name="Espace réservé de la date 4"/>
          <p:cNvSpPr>
            <a:spLocks noGrp="1"/>
          </p:cNvSpPr>
          <p:nvPr>
            <p:ph type="dt" sz="half" idx="6"/>
          </p:nvPr>
        </p:nvSpPr>
        <p:spPr/>
        <p:txBody>
          <a:bodyPr/>
          <a:lstStyle/>
          <a:p>
            <a:fld id="{214A1213-1EC5-4A5F-9466-A2A4EC8B72AA}" type="datetime1">
              <a:rPr lang="en-US" smtClean="0"/>
              <a:t>1/14/2025</a:t>
            </a:fld>
            <a:endParaRPr lang="en-US"/>
          </a:p>
        </p:txBody>
      </p:sp>
      <p:sp>
        <p:nvSpPr>
          <p:cNvPr id="6" name="Espace réservé du numéro de diapositive 5"/>
          <p:cNvSpPr>
            <a:spLocks noGrp="1"/>
          </p:cNvSpPr>
          <p:nvPr>
            <p:ph type="sldNum" sz="quarter" idx="7"/>
          </p:nvPr>
        </p:nvSpPr>
        <p:spPr/>
        <p:txBody>
          <a:bodyPr/>
          <a:lstStyle/>
          <a:p>
            <a:pPr marL="50799">
              <a:spcBef>
                <a:spcPts val="40"/>
              </a:spcBef>
            </a:pPr>
            <a:fld id="{81D60167-4931-47E6-BA6A-407CBD079E47}" type="slidenum">
              <a:rPr lang="fr-FR" smtClean="0"/>
              <a:pPr marL="50799">
                <a:spcBef>
                  <a:spcPts val="40"/>
                </a:spcBef>
              </a:pPr>
              <a:t>25</a:t>
            </a:fld>
            <a:endParaRPr lang="fr-FR" dirty="0"/>
          </a:p>
        </p:txBody>
      </p:sp>
      <p:sp>
        <p:nvSpPr>
          <p:cNvPr id="7" name="Titre 59"/>
          <p:cNvSpPr>
            <a:spLocks noGrp="1"/>
          </p:cNvSpPr>
          <p:nvPr>
            <p:ph type="title"/>
          </p:nvPr>
        </p:nvSpPr>
        <p:spPr>
          <a:xfrm>
            <a:off x="844275" y="267602"/>
            <a:ext cx="10058400" cy="1450757"/>
          </a:xfrm>
        </p:spPr>
        <p:txBody>
          <a:bodyPr/>
          <a:lstStyle/>
          <a:p>
            <a:r>
              <a:rPr lang="fr-FR" b="0" dirty="0">
                <a:solidFill>
                  <a:schemeClr val="tx1"/>
                </a:solidFill>
              </a:rPr>
              <a:t>A * (Extensions)</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610" y="4381524"/>
            <a:ext cx="5081739" cy="1782915"/>
          </a:xfrm>
          <a:prstGeom prst="rect">
            <a:avLst/>
          </a:prstGeom>
        </p:spPr>
      </p:pic>
    </p:spTree>
    <p:extLst>
      <p:ext uri="{BB962C8B-B14F-4D97-AF65-F5344CB8AC3E}">
        <p14:creationId xmlns:p14="http://schemas.microsoft.com/office/powerpoint/2010/main" val="3651570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38457-2550-A0B4-BFCA-6234F15932F2}"/>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697FEA1C-B398-7B33-36C4-B5707EDDC854}"/>
              </a:ext>
            </a:extLst>
          </p:cNvPr>
          <p:cNvSpPr>
            <a:spLocks noGrp="1"/>
          </p:cNvSpPr>
          <p:nvPr>
            <p:ph idx="1"/>
          </p:nvPr>
        </p:nvSpPr>
        <p:spPr>
          <a:xfrm>
            <a:off x="1097280" y="1737360"/>
            <a:ext cx="6956475" cy="4572000"/>
          </a:xfrm>
        </p:spPr>
        <p:txBody>
          <a:bodyPr>
            <a:noAutofit/>
          </a:bodyPr>
          <a:lstStyle/>
          <a:p>
            <a:pPr marL="342900" lvl="0" indent="-342900">
              <a:lnSpc>
                <a:spcPct val="107000"/>
              </a:lnSpc>
              <a:spcAft>
                <a:spcPts val="800"/>
              </a:spcAft>
              <a:buFont typeface="+mj-lt"/>
              <a:buAutoNum type="arabicPeriod"/>
              <a:tabLst>
                <a:tab pos="457200" algn="l"/>
              </a:tabLst>
            </a:pPr>
            <a:r>
              <a:rPr lang="fr-FR" dirty="0">
                <a:solidFill>
                  <a:schemeClr val="bg1">
                    <a:lumMod val="75000"/>
                  </a:schemeClr>
                </a:solidFill>
                <a:ea typeface="Times New Roman" panose="02020603050405020304" pitchFamily="18" charset="0"/>
                <a:cs typeface="Times New Roman" panose="02020603050405020304" pitchFamily="18" charset="0"/>
              </a:rPr>
              <a:t>Introduction aux méthodes d'optimisation</a:t>
            </a:r>
          </a:p>
          <a:p>
            <a:pPr marL="342900" lvl="0" indent="-342900">
              <a:lnSpc>
                <a:spcPct val="107000"/>
              </a:lnSpc>
              <a:spcAft>
                <a:spcPts val="800"/>
              </a:spcAft>
              <a:buFont typeface="+mj-lt"/>
              <a:buAutoNum type="arabicPeriod"/>
              <a:tabLst>
                <a:tab pos="457200" algn="l"/>
              </a:tabLst>
            </a:pPr>
            <a:r>
              <a:rPr lang="fr-FR" dirty="0">
                <a:solidFill>
                  <a:schemeClr val="bg1">
                    <a:lumMod val="75000"/>
                  </a:schemeClr>
                </a:solidFill>
                <a:ea typeface="Times New Roman" panose="02020603050405020304" pitchFamily="18" charset="0"/>
                <a:cs typeface="Times New Roman" panose="02020603050405020304" pitchFamily="18" charset="0"/>
              </a:rPr>
              <a:t>Méthodes exactes de résolution</a:t>
            </a:r>
          </a:p>
          <a:p>
            <a:pPr marL="342900" lvl="0" indent="-342900">
              <a:lnSpc>
                <a:spcPct val="107000"/>
              </a:lnSpc>
              <a:spcAft>
                <a:spcPts val="800"/>
              </a:spcAft>
              <a:buFont typeface="+mj-lt"/>
              <a:buAutoNum type="arabicPeriod"/>
              <a:tabLst>
                <a:tab pos="457200" algn="l"/>
              </a:tabLst>
            </a:pPr>
            <a:r>
              <a:rPr lang="fr-FR"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Méthodes approchées de résolution</a:t>
            </a:r>
          </a:p>
          <a:p>
            <a:pPr marL="635508" lvl="1" indent="-342900">
              <a:lnSpc>
                <a:spcPct val="107000"/>
              </a:lnSpc>
              <a:spcAft>
                <a:spcPts val="800"/>
              </a:spcAft>
              <a:buFont typeface="Wingdings" panose="05000000000000000000" pitchFamily="2" charset="2"/>
              <a:buChar char="§"/>
              <a:tabLst>
                <a:tab pos="457200" algn="l"/>
              </a:tabLst>
            </a:pPr>
            <a:r>
              <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Algorithmes d’approximation</a:t>
            </a:r>
          </a:p>
          <a:p>
            <a:pPr marL="635508" lvl="1" indent="-342900">
              <a:lnSpc>
                <a:spcPct val="107000"/>
              </a:lnSpc>
              <a:spcAft>
                <a:spcPts val="800"/>
              </a:spcAft>
              <a:buFont typeface="Wingdings" panose="05000000000000000000" pitchFamily="2" charset="2"/>
              <a:buChar char="§"/>
              <a:tabLst>
                <a:tab pos="457200" algn="l"/>
              </a:tabLst>
            </a:pPr>
            <a:r>
              <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S-Meta-heuristiques</a:t>
            </a:r>
            <a:endParaRPr lang="fr-FR"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Wingdings" panose="05000000000000000000" pitchFamily="2" charset="2"/>
              <a:buChar char="§"/>
              <a:tabLst>
                <a:tab pos="457200" algn="l"/>
              </a:tabLst>
            </a:pPr>
            <a:r>
              <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P-Meta-heuristiques</a:t>
            </a:r>
            <a:endParaRPr lang="fr-FR"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07000"/>
              </a:lnSpc>
              <a:spcAft>
                <a:spcPts val="800"/>
              </a:spcAft>
              <a:buFont typeface="+mj-lt"/>
              <a:buAutoNum type="arabicPeriod" startAt="4"/>
              <a:tabLst>
                <a:tab pos="457200" algn="l"/>
              </a:tabLst>
            </a:pPr>
            <a:r>
              <a:rPr lang="fr-FR" dirty="0">
                <a:solidFill>
                  <a:schemeClr val="bg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Introduction à l'apprentissage automatique</a:t>
            </a:r>
            <a:endParaRPr lang="fr-FR" dirty="0">
              <a:solidFill>
                <a:schemeClr val="bg1">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457200" lvl="0" indent="-457200">
              <a:lnSpc>
                <a:spcPct val="107000"/>
              </a:lnSpc>
              <a:spcAft>
                <a:spcPts val="800"/>
              </a:spcAft>
              <a:buFont typeface="+mj-lt"/>
              <a:buAutoNum type="arabicPeriod" startAt="4"/>
              <a:tabLst>
                <a:tab pos="457200" algn="l"/>
              </a:tabLst>
            </a:pPr>
            <a:r>
              <a:rPr lang="fr-FR" dirty="0">
                <a:solidFill>
                  <a:schemeClr val="bg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Introduction à la recherche opérationnelle </a:t>
            </a:r>
            <a:endParaRPr lang="fr-FR" dirty="0">
              <a:solidFill>
                <a:schemeClr val="bg1">
                  <a:lumMod val="75000"/>
                </a:schemeClr>
              </a:solidFill>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fr-FR" sz="1400" dirty="0">
              <a:latin typeface="+mj-lt"/>
            </a:endParaRPr>
          </a:p>
        </p:txBody>
      </p:sp>
      <p:sp>
        <p:nvSpPr>
          <p:cNvPr id="4" name="Espace réservé de la date 3"/>
          <p:cNvSpPr>
            <a:spLocks noGrp="1"/>
          </p:cNvSpPr>
          <p:nvPr>
            <p:ph type="dt" sz="half" idx="10"/>
          </p:nvPr>
        </p:nvSpPr>
        <p:spPr/>
        <p:txBody>
          <a:bodyPr/>
          <a:lstStyle/>
          <a:p>
            <a:fld id="{86B2262F-6592-42EE-97F5-E0D848D4FBBE}"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26</a:t>
            </a:fld>
            <a:endParaRPr lang="fr-FR"/>
          </a:p>
        </p:txBody>
      </p:sp>
    </p:spTree>
    <p:extLst>
      <p:ext uri="{BB962C8B-B14F-4D97-AF65-F5344CB8AC3E}">
        <p14:creationId xmlns:p14="http://schemas.microsoft.com/office/powerpoint/2010/main" val="134444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lnSpc>
                <a:spcPct val="107000"/>
              </a:lnSpc>
              <a:spcAft>
                <a:spcPts val="800"/>
              </a:spcAft>
              <a:tabLst>
                <a:tab pos="457200" algn="l"/>
              </a:tabLst>
            </a:pPr>
            <a:r>
              <a:rPr lang="fr-FR"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Méthodes approchées de résolution</a:t>
            </a:r>
            <a:endParaRPr lang="fr-FR"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27</a:t>
            </a:fld>
            <a:endParaRPr lang="fr-FR"/>
          </a:p>
        </p:txBody>
      </p:sp>
      <p:sp>
        <p:nvSpPr>
          <p:cNvPr id="9" name="Espace réservé du contenu 8"/>
          <p:cNvSpPr>
            <a:spLocks noGrp="1"/>
          </p:cNvSpPr>
          <p:nvPr>
            <p:ph idx="1"/>
          </p:nvPr>
        </p:nvSpPr>
        <p:spPr/>
        <p:txBody>
          <a:bodyPr>
            <a:normAutofit fontScale="92500" lnSpcReduction="10000"/>
          </a:bodyPr>
          <a:lstStyle/>
          <a:p>
            <a:pPr>
              <a:buFont typeface="Wingdings" panose="05000000000000000000" pitchFamily="2" charset="2"/>
              <a:buChar char="Ø"/>
            </a:pPr>
            <a:r>
              <a:rPr lang="fr-FR" b="1" i="1" dirty="0">
                <a:solidFill>
                  <a:schemeClr val="tx1"/>
                </a:solidFill>
              </a:rPr>
              <a:t>Les méthodes approchées </a:t>
            </a:r>
            <a:r>
              <a:rPr lang="fr-FR" dirty="0">
                <a:solidFill>
                  <a:schemeClr val="tx1"/>
                </a:solidFill>
              </a:rPr>
              <a:t>de résolution produisent des </a:t>
            </a:r>
            <a:r>
              <a:rPr lang="fr-FR" b="1" dirty="0">
                <a:solidFill>
                  <a:schemeClr val="tx1"/>
                </a:solidFill>
              </a:rPr>
              <a:t>solutions de bonne qualité </a:t>
            </a:r>
            <a:r>
              <a:rPr lang="fr-FR" dirty="0">
                <a:solidFill>
                  <a:schemeClr val="tx1"/>
                </a:solidFill>
              </a:rPr>
              <a:t>en un </a:t>
            </a:r>
            <a:r>
              <a:rPr lang="fr-FR" b="1" dirty="0">
                <a:solidFill>
                  <a:schemeClr val="tx1"/>
                </a:solidFill>
              </a:rPr>
              <a:t>temps raisonnable</a:t>
            </a:r>
            <a:r>
              <a:rPr lang="fr-FR" dirty="0">
                <a:solidFill>
                  <a:schemeClr val="tx1"/>
                </a:solidFill>
              </a:rPr>
              <a:t>. Elles sont pratiques pour résoudre des instances de </a:t>
            </a:r>
            <a:r>
              <a:rPr lang="fr-FR" b="1" dirty="0">
                <a:solidFill>
                  <a:schemeClr val="tx1"/>
                </a:solidFill>
              </a:rPr>
              <a:t>problèmes de grandes tailles</a:t>
            </a:r>
            <a:r>
              <a:rPr lang="fr-FR" dirty="0">
                <a:solidFill>
                  <a:schemeClr val="tx1"/>
                </a:solidFill>
              </a:rPr>
              <a:t>, mais elles ne garantissent pas de trouver </a:t>
            </a:r>
            <a:r>
              <a:rPr lang="fr-FR" b="1" dirty="0">
                <a:solidFill>
                  <a:schemeClr val="tx1"/>
                </a:solidFill>
              </a:rPr>
              <a:t>l’optimum global</a:t>
            </a:r>
            <a:r>
              <a:rPr lang="fr-FR" dirty="0">
                <a:solidFill>
                  <a:schemeClr val="tx1"/>
                </a:solidFill>
              </a:rPr>
              <a:t>.</a:t>
            </a:r>
          </a:p>
          <a:p>
            <a:pPr>
              <a:buFont typeface="Wingdings" panose="05000000000000000000" pitchFamily="2" charset="2"/>
              <a:buChar char="Ø"/>
            </a:pPr>
            <a:r>
              <a:rPr lang="fr-FR" dirty="0">
                <a:solidFill>
                  <a:schemeClr val="tx1"/>
                </a:solidFill>
              </a:rPr>
              <a:t> </a:t>
            </a:r>
            <a:r>
              <a:rPr lang="fr-FR" b="1" dirty="0">
                <a:solidFill>
                  <a:schemeClr val="tx1"/>
                </a:solidFill>
              </a:rPr>
              <a:t>Une heuristique </a:t>
            </a:r>
            <a:r>
              <a:rPr lang="fr-FR" dirty="0">
                <a:solidFill>
                  <a:schemeClr val="tx1"/>
                </a:solidFill>
              </a:rPr>
              <a:t>est une fonction utilisée pour évaluer l'estimation du coût pour atteindre une solution d'un problème de recherche. </a:t>
            </a:r>
            <a:endParaRPr lang="fr-FR" dirty="0"/>
          </a:p>
          <a:p>
            <a:pPr>
              <a:buFont typeface="Wingdings" panose="05000000000000000000" pitchFamily="2" charset="2"/>
              <a:buChar char="Ø"/>
            </a:pPr>
            <a:r>
              <a:rPr lang="fr-FR" i="1" dirty="0">
                <a:solidFill>
                  <a:schemeClr val="tx1"/>
                </a:solidFill>
              </a:rPr>
              <a:t>Les </a:t>
            </a:r>
            <a:r>
              <a:rPr lang="fr-FR" b="1" i="1" dirty="0">
                <a:solidFill>
                  <a:schemeClr val="tx1"/>
                </a:solidFill>
              </a:rPr>
              <a:t>heuristiques</a:t>
            </a:r>
            <a:r>
              <a:rPr lang="fr-FR" i="1" dirty="0">
                <a:solidFill>
                  <a:schemeClr val="tx1"/>
                </a:solidFill>
              </a:rPr>
              <a:t> </a:t>
            </a:r>
            <a:r>
              <a:rPr lang="fr-FR" dirty="0">
                <a:solidFill>
                  <a:schemeClr val="tx1"/>
                </a:solidFill>
              </a:rPr>
              <a:t>sont divisées, quant à elles, en deux groupes : les </a:t>
            </a:r>
            <a:r>
              <a:rPr lang="fr-FR" b="1" i="1" dirty="0">
                <a:solidFill>
                  <a:schemeClr val="tx1"/>
                </a:solidFill>
              </a:rPr>
              <a:t>heuristiques dédiées</a:t>
            </a:r>
            <a:r>
              <a:rPr lang="fr-FR" dirty="0">
                <a:solidFill>
                  <a:schemeClr val="tx1"/>
                </a:solidFill>
              </a:rPr>
              <a:t> à un problème donné et les </a:t>
            </a:r>
            <a:r>
              <a:rPr lang="fr-FR" b="1" i="1" dirty="0">
                <a:solidFill>
                  <a:schemeClr val="tx1"/>
                </a:solidFill>
              </a:rPr>
              <a:t>méta-heuristiques</a:t>
            </a:r>
            <a:r>
              <a:rPr lang="fr-FR" i="1" dirty="0">
                <a:solidFill>
                  <a:schemeClr val="tx1"/>
                </a:solidFill>
              </a:rPr>
              <a:t> </a:t>
            </a:r>
            <a:r>
              <a:rPr lang="fr-FR" dirty="0">
                <a:solidFill>
                  <a:schemeClr val="tx1"/>
                </a:solidFill>
              </a:rPr>
              <a:t>qui sont des méthodes génériques non dédiées à un problème spécifique. </a:t>
            </a:r>
          </a:p>
          <a:p>
            <a:pPr>
              <a:buFont typeface="Wingdings" panose="05000000000000000000" pitchFamily="2" charset="2"/>
              <a:buChar char="Ø"/>
            </a:pPr>
            <a:r>
              <a:rPr lang="fr-FR" dirty="0">
                <a:solidFill>
                  <a:schemeClr val="tx1"/>
                </a:solidFill>
              </a:rPr>
              <a:t>On parle de deux type de méta-heuristiques:</a:t>
            </a:r>
            <a:endParaRPr lang="fr-FR" dirty="0"/>
          </a:p>
          <a:p>
            <a:pPr lvl="1">
              <a:buFont typeface="Wingdings" panose="05000000000000000000" pitchFamily="2" charset="2"/>
              <a:buChar char="Ø"/>
            </a:pPr>
            <a:r>
              <a:rPr lang="fr-FR" dirty="0">
                <a:solidFill>
                  <a:schemeClr val="tx1"/>
                </a:solidFill>
              </a:rPr>
              <a:t> </a:t>
            </a:r>
            <a:r>
              <a:rPr lang="fr-FR" b="1" dirty="0">
                <a:solidFill>
                  <a:schemeClr val="tx1"/>
                </a:solidFill>
              </a:rPr>
              <a:t>Les méta-heuristiques à base de solution unique </a:t>
            </a:r>
            <a:r>
              <a:rPr lang="fr-FR" dirty="0">
                <a:solidFill>
                  <a:schemeClr val="tx1"/>
                </a:solidFill>
              </a:rPr>
              <a:t>consistent à manipuler et améliorer une seule solution, tant que cela est possible. </a:t>
            </a:r>
          </a:p>
          <a:p>
            <a:pPr lvl="1">
              <a:buFont typeface="Wingdings" panose="05000000000000000000" pitchFamily="2" charset="2"/>
              <a:buChar char="Ø"/>
            </a:pPr>
            <a:r>
              <a:rPr lang="fr-FR" dirty="0">
                <a:solidFill>
                  <a:schemeClr val="tx1"/>
                </a:solidFill>
              </a:rPr>
              <a:t> </a:t>
            </a:r>
            <a:r>
              <a:rPr lang="fr-FR" b="1" dirty="0">
                <a:solidFill>
                  <a:schemeClr val="tx1"/>
                </a:solidFill>
              </a:rPr>
              <a:t>Les méta-heuristiques à base de population de solutions </a:t>
            </a:r>
            <a:r>
              <a:rPr lang="fr-FR" dirty="0">
                <a:solidFill>
                  <a:schemeClr val="tx1"/>
                </a:solidFill>
              </a:rPr>
              <a:t>permettent de générer un ensemble de solutions, nommé </a:t>
            </a:r>
            <a:r>
              <a:rPr lang="fr-FR" b="1" dirty="0">
                <a:solidFill>
                  <a:schemeClr val="tx1"/>
                </a:solidFill>
              </a:rPr>
              <a:t>population,</a:t>
            </a:r>
            <a:r>
              <a:rPr lang="fr-FR" dirty="0">
                <a:solidFill>
                  <a:schemeClr val="tx1"/>
                </a:solidFill>
              </a:rPr>
              <a:t> qui évoluent en parallèle.</a:t>
            </a:r>
            <a:endParaRPr lang="fr-FR" dirty="0"/>
          </a:p>
          <a:p>
            <a:endParaRPr lang="fr-FR" dirty="0"/>
          </a:p>
        </p:txBody>
      </p:sp>
    </p:spTree>
    <p:extLst>
      <p:ext uri="{BB962C8B-B14F-4D97-AF65-F5344CB8AC3E}">
        <p14:creationId xmlns:p14="http://schemas.microsoft.com/office/powerpoint/2010/main" val="228833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Algorithmes d’approximation</a:t>
            </a:r>
            <a:br>
              <a:rPr lang="fr-FR" dirty="0"/>
            </a:br>
            <a:r>
              <a:rPr lang="fr-FR" sz="4000" dirty="0"/>
              <a:t>La descente de gradient</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28</a:t>
            </a:fld>
            <a:endParaRPr lang="fr-FR"/>
          </a:p>
        </p:txBody>
      </p:sp>
      <p:sp>
        <p:nvSpPr>
          <p:cNvPr id="9" name="Espace réservé du contenu 8"/>
          <p:cNvSpPr>
            <a:spLocks noGrp="1"/>
          </p:cNvSpPr>
          <p:nvPr>
            <p:ph idx="1"/>
          </p:nvPr>
        </p:nvSpPr>
        <p:spPr>
          <a:xfrm>
            <a:off x="1097280" y="1845734"/>
            <a:ext cx="10058400" cy="4475056"/>
          </a:xfrm>
        </p:spPr>
        <p:txBody>
          <a:bodyPr>
            <a:normAutofit/>
          </a:bodyPr>
          <a:lstStyle/>
          <a:p>
            <a:pPr>
              <a:buFont typeface="Wingdings" panose="05000000000000000000" pitchFamily="2" charset="2"/>
              <a:buChar char="Ø"/>
            </a:pPr>
            <a:r>
              <a:rPr lang="fr-FR" dirty="0"/>
              <a:t>La méthode </a:t>
            </a:r>
            <a:r>
              <a:rPr lang="fr-FR" b="1" dirty="0"/>
              <a:t>de descente de gradient </a:t>
            </a:r>
            <a:r>
              <a:rPr lang="fr-FR" dirty="0"/>
              <a:t>est une méthode d'optimisation itérative qui permet de trouver un minimum local ou un maximum local d'une fonction. </a:t>
            </a:r>
          </a:p>
          <a:p>
            <a:pPr>
              <a:buFont typeface="Wingdings" panose="05000000000000000000" pitchFamily="2" charset="2"/>
              <a:buChar char="Ø"/>
            </a:pPr>
            <a:r>
              <a:rPr lang="fr-FR" dirty="0"/>
              <a:t>Elle n'est </a:t>
            </a:r>
            <a:r>
              <a:rPr lang="fr-FR" b="1" dirty="0"/>
              <a:t>pas garantie de donner une solution exacte</a:t>
            </a:r>
            <a:r>
              <a:rPr lang="fr-FR" dirty="0"/>
              <a:t>, mais plutôt une </a:t>
            </a:r>
            <a:r>
              <a:rPr lang="fr-FR" b="1" dirty="0"/>
              <a:t>solution approchée </a:t>
            </a:r>
            <a:r>
              <a:rPr lang="fr-FR" dirty="0"/>
              <a:t>qui peut être très proche de la solution optimale. </a:t>
            </a:r>
          </a:p>
          <a:p>
            <a:pPr>
              <a:buFont typeface="Wingdings" panose="05000000000000000000" pitchFamily="2" charset="2"/>
              <a:buChar char="Ø"/>
            </a:pPr>
            <a:r>
              <a:rPr lang="fr-FR" dirty="0"/>
              <a:t>Elle est souvent utilisée pour résoudre des problèmes de </a:t>
            </a:r>
            <a:r>
              <a:rPr lang="fr-FR" b="1" dirty="0"/>
              <a:t>programmation non-linéaire (NLP)</a:t>
            </a:r>
            <a:r>
              <a:rPr lang="fr-FR" dirty="0"/>
              <a:t> et est particulièrement utile pour les fonctions qui ont </a:t>
            </a:r>
            <a:r>
              <a:rPr lang="fr-FR" b="1" dirty="0"/>
              <a:t>des dérivées continues </a:t>
            </a:r>
            <a:r>
              <a:rPr lang="fr-FR" dirty="0"/>
              <a:t>et qui sont relativement simples à calculer. </a:t>
            </a:r>
          </a:p>
        </p:txBody>
      </p:sp>
    </p:spTree>
    <p:extLst>
      <p:ext uri="{BB962C8B-B14F-4D97-AF65-F5344CB8AC3E}">
        <p14:creationId xmlns:p14="http://schemas.microsoft.com/office/powerpoint/2010/main" val="431543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C3BA48-5C02-4631-8361-7A751E5433A1}"/>
              </a:ext>
            </a:extLst>
          </p:cNvPr>
          <p:cNvSpPr>
            <a:spLocks noGrp="1"/>
          </p:cNvSpPr>
          <p:nvPr>
            <p:ph type="title"/>
          </p:nvPr>
        </p:nvSpPr>
        <p:spPr/>
        <p:txBody>
          <a:bodyPr/>
          <a:lstStyle/>
          <a:p>
            <a:r>
              <a:rPr lang="fr-FR" dirty="0"/>
              <a:t>Descente de gradient:</a:t>
            </a:r>
            <a:br>
              <a:rPr lang="fr-FR" dirty="0"/>
            </a:br>
            <a:r>
              <a:rPr lang="fr-FR" dirty="0"/>
              <a:t>Exemple</a:t>
            </a:r>
          </a:p>
        </p:txBody>
      </p:sp>
      <p:sp>
        <p:nvSpPr>
          <p:cNvPr id="4" name="Espace réservé de la date 3">
            <a:extLst>
              <a:ext uri="{FF2B5EF4-FFF2-40B4-BE49-F238E27FC236}">
                <a16:creationId xmlns:a16="http://schemas.microsoft.com/office/drawing/2014/main" id="{01C217C7-FC56-4B36-8C16-ECFF1BAA906B}"/>
              </a:ext>
            </a:extLst>
          </p:cNvPr>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a:extLst>
              <a:ext uri="{FF2B5EF4-FFF2-40B4-BE49-F238E27FC236}">
                <a16:creationId xmlns:a16="http://schemas.microsoft.com/office/drawing/2014/main" id="{76D306CE-1529-4F2B-AA2F-F16DB290D51B}"/>
              </a:ext>
            </a:extLst>
          </p:cNvPr>
          <p:cNvSpPr>
            <a:spLocks noGrp="1"/>
          </p:cNvSpPr>
          <p:nvPr>
            <p:ph type="ftr" sz="quarter" idx="11"/>
          </p:nvPr>
        </p:nvSpPr>
        <p:spPr/>
        <p:txBody>
          <a:bodyPr/>
          <a:lstStyle/>
          <a:p>
            <a:r>
              <a:rPr lang="fr-FR"/>
              <a:t>Khadija ARFAOUI</a:t>
            </a:r>
          </a:p>
        </p:txBody>
      </p:sp>
      <p:sp>
        <p:nvSpPr>
          <p:cNvPr id="6" name="Espace réservé du numéro de diapositive 5">
            <a:extLst>
              <a:ext uri="{FF2B5EF4-FFF2-40B4-BE49-F238E27FC236}">
                <a16:creationId xmlns:a16="http://schemas.microsoft.com/office/drawing/2014/main" id="{F78124F4-C038-4C75-A54E-07E1774498FE}"/>
              </a:ext>
            </a:extLst>
          </p:cNvPr>
          <p:cNvSpPr>
            <a:spLocks noGrp="1"/>
          </p:cNvSpPr>
          <p:nvPr>
            <p:ph type="sldNum" sz="quarter" idx="12"/>
          </p:nvPr>
        </p:nvSpPr>
        <p:spPr/>
        <p:txBody>
          <a:bodyPr/>
          <a:lstStyle/>
          <a:p>
            <a:fld id="{7FE333A7-FB75-40F1-9724-F423BB264AF4}" type="slidenum">
              <a:rPr lang="fr-FR" smtClean="0"/>
              <a:t>29</a:t>
            </a:fld>
            <a:endParaRPr lang="fr-FR"/>
          </a:p>
        </p:txBody>
      </p:sp>
      <mc:AlternateContent xmlns:mc="http://schemas.openxmlformats.org/markup-compatibility/2006">
        <mc:Choice xmlns:a14="http://schemas.microsoft.com/office/drawing/2010/main" Requires="a14">
          <p:sp>
            <p:nvSpPr>
              <p:cNvPr id="11" name="Espace réservé du contenu 10">
                <a:extLst>
                  <a:ext uri="{FF2B5EF4-FFF2-40B4-BE49-F238E27FC236}">
                    <a16:creationId xmlns:a16="http://schemas.microsoft.com/office/drawing/2014/main" id="{BBFF0155-317C-4663-ADB3-ACF5AC412C96}"/>
                  </a:ext>
                </a:extLst>
              </p:cNvPr>
              <p:cNvSpPr>
                <a:spLocks noGrp="1"/>
              </p:cNvSpPr>
              <p:nvPr>
                <p:ph idx="1"/>
              </p:nvPr>
            </p:nvSpPr>
            <p:spPr>
              <a:xfrm>
                <a:off x="1097280" y="1845734"/>
                <a:ext cx="10058400" cy="4023360"/>
              </a:xfrm>
            </p:spPr>
            <p:txBody>
              <a:bodyPr>
                <a:normAutofit/>
              </a:bodyPr>
              <a:lstStyle/>
              <a:p>
                <a:r>
                  <a:rPr lang="fr-FR" b="1" dirty="0"/>
                  <a:t>Exemple : Trouver la meilleure température pour cuire une pizza</a:t>
                </a:r>
              </a:p>
              <a:p>
                <a:r>
                  <a:rPr lang="fr-FR" dirty="0"/>
                  <a:t>Imaginez que vous voulez cuire une pizza, et que vous devez choisir la </a:t>
                </a:r>
                <a:r>
                  <a:rPr lang="fr-FR" b="1" dirty="0"/>
                  <a:t>meilleure température</a:t>
                </a:r>
                <a:r>
                  <a:rPr lang="fr-FR" dirty="0"/>
                  <a:t> pour obtenir une pizza parfaite (ni trop cuite, ni pas assez). Vous essayez différentes températures, et après chaque tentative, vous notez la qualité de la pizza sur une échelle de 0 à 100%.</a:t>
                </a:r>
              </a:p>
              <a:p>
                <a:r>
                  <a:rPr lang="fr-FR" dirty="0"/>
                  <a:t>Votre objectif : Trouver </a:t>
                </a:r>
                <a:r>
                  <a:rPr lang="fr-FR" b="1" dirty="0"/>
                  <a:t>la température optimale</a:t>
                </a:r>
                <a:r>
                  <a:rPr lang="fr-FR" dirty="0"/>
                  <a:t> qui donne la meilleure qualité.</a:t>
                </a:r>
              </a:p>
              <a:p>
                <a:r>
                  <a:rPr lang="fr-FR" b="1" dirty="0"/>
                  <a:t>Définir une fonction de qualité :</a:t>
                </a:r>
                <a:r>
                  <a:rPr lang="fr-FR" dirty="0"/>
                  <a:t> La fonction « Q(T) » ici représente la relation entre la température (T) et la qualité de la pizza (Q). Par exemple :</a:t>
                </a:r>
              </a:p>
              <a:p>
                <a14:m>
                  <m:oMath xmlns:m="http://schemas.openxmlformats.org/officeDocument/2006/math">
                    <m:r>
                      <a:rPr lang="fr-FR" b="1" i="1" smtClean="0">
                        <a:latin typeface="Cambria Math" panose="02040503050406030204" pitchFamily="18" charset="0"/>
                      </a:rPr>
                      <m:t>𝑸</m:t>
                    </m:r>
                    <m:d>
                      <m:dPr>
                        <m:ctrlPr>
                          <a:rPr lang="fr-FR" b="1" i="1" smtClean="0">
                            <a:latin typeface="Cambria Math" panose="02040503050406030204" pitchFamily="18" charset="0"/>
                          </a:rPr>
                        </m:ctrlPr>
                      </m:dPr>
                      <m:e>
                        <m:r>
                          <a:rPr lang="fr-FR" b="1" i="1" smtClean="0">
                            <a:latin typeface="Cambria Math" panose="02040503050406030204" pitchFamily="18" charset="0"/>
                          </a:rPr>
                          <m:t>𝑻</m:t>
                        </m:r>
                      </m:e>
                    </m:d>
                    <m:r>
                      <a:rPr lang="fr-FR" b="1" i="1" smtClean="0">
                        <a:latin typeface="Cambria Math" panose="02040503050406030204" pitchFamily="18" charset="0"/>
                      </a:rPr>
                      <m:t>=−</m:t>
                    </m:r>
                    <m:sSup>
                      <m:sSupPr>
                        <m:ctrlPr>
                          <a:rPr lang="fr-FR" b="1" i="1" smtClean="0">
                            <a:latin typeface="Cambria Math" panose="02040503050406030204" pitchFamily="18" charset="0"/>
                          </a:rPr>
                        </m:ctrlPr>
                      </m:sSupPr>
                      <m:e>
                        <m:r>
                          <a:rPr lang="fr-FR" b="1" i="1" smtClean="0">
                            <a:latin typeface="Cambria Math" panose="02040503050406030204" pitchFamily="18" charset="0"/>
                          </a:rPr>
                          <m:t>(</m:t>
                        </m:r>
                        <m:r>
                          <a:rPr lang="fr-FR" b="1" i="1" smtClean="0">
                            <a:latin typeface="Cambria Math" panose="02040503050406030204" pitchFamily="18" charset="0"/>
                          </a:rPr>
                          <m:t>𝑻</m:t>
                        </m:r>
                        <m:r>
                          <a:rPr lang="fr-FR" b="1" i="1" smtClean="0">
                            <a:latin typeface="Cambria Math" panose="02040503050406030204" pitchFamily="18" charset="0"/>
                          </a:rPr>
                          <m:t>−</m:t>
                        </m:r>
                        <m:r>
                          <a:rPr lang="fr-FR" b="1" i="1" smtClean="0">
                            <a:latin typeface="Cambria Math" panose="02040503050406030204" pitchFamily="18" charset="0"/>
                          </a:rPr>
                          <m:t>𝟐𝟎𝟎</m:t>
                        </m:r>
                        <m:r>
                          <a:rPr lang="fr-FR" b="1" i="1" smtClean="0">
                            <a:latin typeface="Cambria Math" panose="02040503050406030204" pitchFamily="18" charset="0"/>
                          </a:rPr>
                          <m:t>)</m:t>
                        </m:r>
                      </m:e>
                      <m:sup>
                        <m:r>
                          <a:rPr lang="fr-FR" b="1" i="1" smtClean="0">
                            <a:latin typeface="Cambria Math" panose="02040503050406030204" pitchFamily="18" charset="0"/>
                          </a:rPr>
                          <m:t>𝟐</m:t>
                        </m:r>
                      </m:sup>
                    </m:sSup>
                    <m:r>
                      <a:rPr lang="fr-FR" b="1" i="1" smtClean="0">
                        <a:latin typeface="Cambria Math" panose="02040503050406030204" pitchFamily="18" charset="0"/>
                      </a:rPr>
                      <m:t>+</m:t>
                    </m:r>
                    <m:r>
                      <a:rPr lang="fr-FR" b="1" i="1" smtClean="0">
                        <a:latin typeface="Cambria Math" panose="02040503050406030204" pitchFamily="18" charset="0"/>
                      </a:rPr>
                      <m:t>𝟏𝟎𝟎</m:t>
                    </m:r>
                  </m:oMath>
                </a14:m>
                <a:endParaRPr lang="fr-FR" b="1" dirty="0"/>
              </a:p>
            </p:txBody>
          </p:sp>
        </mc:Choice>
        <mc:Fallback>
          <p:sp>
            <p:nvSpPr>
              <p:cNvPr id="11" name="Espace réservé du contenu 10">
                <a:extLst>
                  <a:ext uri="{FF2B5EF4-FFF2-40B4-BE49-F238E27FC236}">
                    <a16:creationId xmlns:a16="http://schemas.microsoft.com/office/drawing/2014/main" id="{BBFF0155-317C-4663-ADB3-ACF5AC412C96}"/>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1515" t="-1667" r="-788"/>
                </a:stretch>
              </a:blipFill>
            </p:spPr>
            <p:txBody>
              <a:bodyPr/>
              <a:lstStyle/>
              <a:p>
                <a:r>
                  <a:rPr lang="fr-FR">
                    <a:noFill/>
                  </a:rPr>
                  <a:t> </a:t>
                </a:r>
              </a:p>
            </p:txBody>
          </p:sp>
        </mc:Fallback>
      </mc:AlternateContent>
    </p:spTree>
    <p:extLst>
      <p:ext uri="{BB962C8B-B14F-4D97-AF65-F5344CB8AC3E}">
        <p14:creationId xmlns:p14="http://schemas.microsoft.com/office/powerpoint/2010/main" val="201989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Objectifs du cours</a:t>
            </a:r>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Ø"/>
            </a:pPr>
            <a:r>
              <a:rPr lang="fr-FR" sz="2800" dirty="0"/>
              <a:t>Comprendre les concepts fondamentaux de l'optimisation</a:t>
            </a:r>
          </a:p>
          <a:p>
            <a:pPr>
              <a:buFont typeface="Wingdings" panose="05000000000000000000" pitchFamily="2" charset="2"/>
              <a:buChar char="Ø"/>
            </a:pPr>
            <a:r>
              <a:rPr lang="fr-FR" sz="2800" dirty="0"/>
              <a:t> Apprendre à modéliser mathématiquement un problème d’optimisation </a:t>
            </a:r>
          </a:p>
          <a:p>
            <a:pPr>
              <a:buFont typeface="Wingdings" panose="05000000000000000000" pitchFamily="2" charset="2"/>
              <a:buChar char="Ø"/>
            </a:pPr>
            <a:r>
              <a:rPr lang="fr-FR" sz="2800" dirty="0"/>
              <a:t>Apprendre à utiliser différentes méthodes pour résoudre des problèmes d'optimisation</a:t>
            </a:r>
          </a:p>
          <a:p>
            <a:pPr>
              <a:buFont typeface="Wingdings" panose="05000000000000000000" pitchFamily="2" charset="2"/>
              <a:buChar char="Ø"/>
            </a:pPr>
            <a:r>
              <a:rPr lang="fr-FR" sz="2800" dirty="0"/>
              <a:t>Comprendre les avantages et les limites de différentes méthodes d'optimisation en fonction du type de problème à résoudre.</a:t>
            </a:r>
          </a:p>
          <a:p>
            <a:pPr>
              <a:buFont typeface="Wingdings" panose="05000000000000000000" pitchFamily="2" charset="2"/>
              <a:buChar char="Ø"/>
            </a:pPr>
            <a:r>
              <a:rPr lang="fr-FR" sz="2800" dirty="0"/>
              <a:t>Apprendre à utiliser des logiciels de résolution d'optimisation pour résoudre des problèmes réels.</a:t>
            </a:r>
          </a:p>
          <a:p>
            <a:pPr marL="0" indent="0">
              <a:buNone/>
            </a:pPr>
            <a:endParaRPr lang="fr-FR" dirty="0"/>
          </a:p>
        </p:txBody>
      </p:sp>
      <p:sp>
        <p:nvSpPr>
          <p:cNvPr id="4" name="Espace réservé de la date 3"/>
          <p:cNvSpPr>
            <a:spLocks noGrp="1"/>
          </p:cNvSpPr>
          <p:nvPr>
            <p:ph type="dt" sz="half" idx="10"/>
          </p:nvPr>
        </p:nvSpPr>
        <p:spPr/>
        <p:txBody>
          <a:bodyPr/>
          <a:lstStyle/>
          <a:p>
            <a:fld id="{BD2A3924-BC73-4029-8E6E-0D80E820145B}"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a:t>
            </a:fld>
            <a:endParaRPr lang="fr-FR"/>
          </a:p>
        </p:txBody>
      </p:sp>
    </p:spTree>
    <p:extLst>
      <p:ext uri="{BB962C8B-B14F-4D97-AF65-F5344CB8AC3E}">
        <p14:creationId xmlns:p14="http://schemas.microsoft.com/office/powerpoint/2010/main" val="575561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2"/>
          <a:stretch>
            <a:fillRect/>
          </a:stretch>
        </p:blipFill>
        <p:spPr>
          <a:xfrm>
            <a:off x="1335506" y="1948976"/>
            <a:ext cx="7844589" cy="4052643"/>
          </a:xfrm>
          <a:prstGeom prst="rect">
            <a:avLst/>
          </a:prstGeom>
        </p:spPr>
      </p:pic>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30</a:t>
            </a:fld>
            <a:endParaRPr lang="fr-FR"/>
          </a:p>
        </p:txBody>
      </p:sp>
      <p:sp>
        <p:nvSpPr>
          <p:cNvPr id="8" name="Titre 1"/>
          <p:cNvSpPr>
            <a:spLocks noGrp="1"/>
          </p:cNvSpPr>
          <p:nvPr>
            <p:ph type="title"/>
          </p:nvPr>
        </p:nvSpPr>
        <p:spPr/>
        <p:txBody>
          <a:bodyPr/>
          <a:lstStyle/>
          <a:p>
            <a:r>
              <a:rPr lang="fr-FR" dirty="0"/>
              <a:t>Algorithmes d’approximation</a:t>
            </a:r>
            <a:br>
              <a:rPr lang="fr-FR" dirty="0"/>
            </a:br>
            <a:r>
              <a:rPr lang="fr-FR" sz="4000" dirty="0"/>
              <a:t>La descente de gradient</a:t>
            </a:r>
          </a:p>
        </p:txBody>
      </p:sp>
    </p:spTree>
    <p:extLst>
      <p:ext uri="{BB962C8B-B14F-4D97-AF65-F5344CB8AC3E}">
        <p14:creationId xmlns:p14="http://schemas.microsoft.com/office/powerpoint/2010/main" val="221437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C3BD98-E4BF-47E7-BC12-C41DE9D5416B}"/>
              </a:ext>
            </a:extLst>
          </p:cNvPr>
          <p:cNvSpPr>
            <a:spLocks noGrp="1"/>
          </p:cNvSpPr>
          <p:nvPr>
            <p:ph type="title"/>
          </p:nvPr>
        </p:nvSpPr>
        <p:spPr/>
        <p:txBody>
          <a:bodyPr/>
          <a:lstStyle/>
          <a:p>
            <a:r>
              <a:rPr lang="fr-FR" dirty="0"/>
              <a:t>Descente de gradient</a:t>
            </a:r>
            <a:br>
              <a:rPr lang="fr-FR" dirty="0"/>
            </a:br>
            <a:r>
              <a:rPr lang="fr-FR" dirty="0"/>
              <a:t>Solution pour l’exemple:</a:t>
            </a:r>
          </a:p>
        </p:txBody>
      </p:sp>
      <p:sp>
        <p:nvSpPr>
          <p:cNvPr id="4" name="Espace réservé de la date 3">
            <a:extLst>
              <a:ext uri="{FF2B5EF4-FFF2-40B4-BE49-F238E27FC236}">
                <a16:creationId xmlns:a16="http://schemas.microsoft.com/office/drawing/2014/main" id="{07128747-57CE-40D4-AAA3-E307D8C9F418}"/>
              </a:ext>
            </a:extLst>
          </p:cNvPr>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a:extLst>
              <a:ext uri="{FF2B5EF4-FFF2-40B4-BE49-F238E27FC236}">
                <a16:creationId xmlns:a16="http://schemas.microsoft.com/office/drawing/2014/main" id="{5D883065-3422-4838-8B2E-B598F7C69737}"/>
              </a:ext>
            </a:extLst>
          </p:cNvPr>
          <p:cNvSpPr>
            <a:spLocks noGrp="1"/>
          </p:cNvSpPr>
          <p:nvPr>
            <p:ph type="ftr" sz="quarter" idx="11"/>
          </p:nvPr>
        </p:nvSpPr>
        <p:spPr/>
        <p:txBody>
          <a:bodyPr/>
          <a:lstStyle/>
          <a:p>
            <a:r>
              <a:rPr lang="fr-FR"/>
              <a:t>Khadija ARFAOUI</a:t>
            </a:r>
          </a:p>
        </p:txBody>
      </p:sp>
      <p:sp>
        <p:nvSpPr>
          <p:cNvPr id="6" name="Espace réservé du numéro de diapositive 5">
            <a:extLst>
              <a:ext uri="{FF2B5EF4-FFF2-40B4-BE49-F238E27FC236}">
                <a16:creationId xmlns:a16="http://schemas.microsoft.com/office/drawing/2014/main" id="{CB854D86-22D0-4684-896B-79C8D166AD62}"/>
              </a:ext>
            </a:extLst>
          </p:cNvPr>
          <p:cNvSpPr>
            <a:spLocks noGrp="1"/>
          </p:cNvSpPr>
          <p:nvPr>
            <p:ph type="sldNum" sz="quarter" idx="12"/>
          </p:nvPr>
        </p:nvSpPr>
        <p:spPr/>
        <p:txBody>
          <a:bodyPr/>
          <a:lstStyle/>
          <a:p>
            <a:fld id="{7FE333A7-FB75-40F1-9724-F423BB264AF4}" type="slidenum">
              <a:rPr lang="fr-FR" smtClean="0"/>
              <a:t>31</a:t>
            </a:fld>
            <a:endParaRPr lang="fr-FR"/>
          </a:p>
        </p:txBody>
      </p:sp>
      <p:sp>
        <p:nvSpPr>
          <p:cNvPr id="8" name="Rectangle 1">
            <a:extLst>
              <a:ext uri="{FF2B5EF4-FFF2-40B4-BE49-F238E27FC236}">
                <a16:creationId xmlns:a16="http://schemas.microsoft.com/office/drawing/2014/main" id="{436C21E8-0259-47AE-BEE8-7DDB03450E19}"/>
              </a:ext>
            </a:extLst>
          </p:cNvPr>
          <p:cNvSpPr>
            <a:spLocks noGrp="1" noChangeArrowheads="1"/>
          </p:cNvSpPr>
          <p:nvPr>
            <p:ph idx="1"/>
          </p:nvPr>
        </p:nvSpPr>
        <p:spPr bwMode="auto">
          <a:xfrm>
            <a:off x="219862" y="1964587"/>
            <a:ext cx="853727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Prendre un point de départ :</a:t>
            </a:r>
            <a:r>
              <a:rPr kumimoji="0" lang="fr-FR" altLang="fr-FR" sz="1800" b="0" i="0" u="none" strike="noStrike" cap="none" normalizeH="0" baseline="0" dirty="0">
                <a:ln>
                  <a:noFill/>
                </a:ln>
                <a:solidFill>
                  <a:schemeClr val="tx1"/>
                </a:solidFill>
                <a:effectLst/>
                <a:latin typeface="Arial" panose="020B0604020202020204" pitchFamily="34" charset="0"/>
              </a:rPr>
              <a:t> Supposons que vous commencez à tester la température à 150°C.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Calculer la pente (le gradient) :</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92608" lvl="1" indent="0" eaLnBrk="0" fontAlgn="base" hangingPunct="0">
              <a:lnSpc>
                <a:spcPct val="100000"/>
              </a:lnSpc>
              <a:spcBef>
                <a:spcPct val="0"/>
              </a:spcBef>
              <a:spcAft>
                <a:spcPct val="0"/>
              </a:spcAft>
              <a:buClrTx/>
              <a:buFontTx/>
              <a:buChar char="•"/>
            </a:pPr>
            <a:r>
              <a:rPr kumimoji="0" lang="fr-FR" altLang="fr-FR" sz="1600" b="0" i="0" u="none" strike="noStrike" cap="none" normalizeH="0" baseline="0" dirty="0">
                <a:ln>
                  <a:noFill/>
                </a:ln>
                <a:solidFill>
                  <a:schemeClr val="tx1"/>
                </a:solidFill>
                <a:effectLst/>
                <a:latin typeface="Arial" panose="020B0604020202020204" pitchFamily="34" charset="0"/>
              </a:rPr>
              <a:t>Vous regardez si la qualité augmente ou diminue si vous ajustez un peu la température.</a:t>
            </a:r>
          </a:p>
          <a:p>
            <a:pPr marL="292608" lvl="1" indent="0" eaLnBrk="0" fontAlgn="base" hangingPunct="0">
              <a:lnSpc>
                <a:spcPct val="100000"/>
              </a:lnSpc>
              <a:spcBef>
                <a:spcPct val="0"/>
              </a:spcBef>
              <a:spcAft>
                <a:spcPct val="0"/>
              </a:spcAft>
              <a:buClrTx/>
              <a:buFontTx/>
              <a:buChar char="•"/>
            </a:pPr>
            <a:r>
              <a:rPr kumimoji="0" lang="fr-FR" altLang="fr-FR" sz="1600" b="0" i="0" u="none" strike="noStrike" cap="none" normalizeH="0" baseline="0" dirty="0">
                <a:ln>
                  <a:noFill/>
                </a:ln>
                <a:solidFill>
                  <a:schemeClr val="tx1"/>
                </a:solidFill>
                <a:effectLst/>
                <a:latin typeface="Arial" panose="020B0604020202020204" pitchFamily="34" charset="0"/>
              </a:rPr>
              <a:t>Si la qualité augmente quand vous augmentez la température, vous continuez dans cette direction. Sinon, vous diminuez la température.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Faire des ajustements :</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92608" lvl="1" indent="0" eaLnBrk="0" fontAlgn="base" hangingPunct="0">
              <a:lnSpc>
                <a:spcPct val="100000"/>
              </a:lnSpc>
              <a:spcBef>
                <a:spcPct val="0"/>
              </a:spcBef>
              <a:spcAft>
                <a:spcPct val="0"/>
              </a:spcAft>
              <a:buClrTx/>
              <a:buFontTx/>
              <a:buChar char="•"/>
            </a:pPr>
            <a:r>
              <a:rPr kumimoji="0" lang="fr-FR" altLang="fr-FR" sz="1600" b="0" i="0" u="none" strike="noStrike" cap="none" normalizeH="0" baseline="0" dirty="0">
                <a:ln>
                  <a:noFill/>
                </a:ln>
                <a:solidFill>
                  <a:schemeClr val="tx1"/>
                </a:solidFill>
                <a:effectLst/>
                <a:latin typeface="Arial" panose="020B0604020202020204" pitchFamily="34" charset="0"/>
              </a:rPr>
              <a:t>Vous ajustez la température en fonction de la pente.</a:t>
            </a:r>
          </a:p>
          <a:p>
            <a:pPr marL="292608" lvl="1" indent="0" eaLnBrk="0" fontAlgn="base" hangingPunct="0">
              <a:lnSpc>
                <a:spcPct val="100000"/>
              </a:lnSpc>
              <a:spcBef>
                <a:spcPct val="0"/>
              </a:spcBef>
              <a:spcAft>
                <a:spcPct val="0"/>
              </a:spcAft>
              <a:buClrTx/>
              <a:buFontTx/>
              <a:buChar char="•"/>
            </a:pPr>
            <a:r>
              <a:rPr kumimoji="0" lang="fr-FR" altLang="fr-FR" sz="1600" b="0" i="0" u="none" strike="noStrike" cap="none" normalizeH="0" baseline="0" dirty="0">
                <a:ln>
                  <a:noFill/>
                </a:ln>
                <a:solidFill>
                  <a:schemeClr val="tx1"/>
                </a:solidFill>
                <a:effectLst/>
                <a:latin typeface="Arial" panose="020B0604020202020204" pitchFamily="34" charset="0"/>
              </a:rPr>
              <a:t>Par exemple, si la pente indique qu’il faut augmenter la température, vous faites un pas en avant (par exemple, ajouter 10°C).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Répéter jusqu’à convergence :</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92608" lvl="1" indent="0" eaLnBrk="0" fontAlgn="base" hangingPunct="0">
              <a:lnSpc>
                <a:spcPct val="100000"/>
              </a:lnSpc>
              <a:spcBef>
                <a:spcPct val="0"/>
              </a:spcBef>
              <a:spcAft>
                <a:spcPct val="0"/>
              </a:spcAft>
              <a:buClrTx/>
              <a:buFontTx/>
              <a:buChar char="•"/>
            </a:pPr>
            <a:r>
              <a:rPr kumimoji="0" lang="fr-FR" altLang="fr-FR" sz="1600" b="0" i="0" u="none" strike="noStrike" cap="none" normalizeH="0" baseline="0" dirty="0">
                <a:ln>
                  <a:noFill/>
                </a:ln>
                <a:solidFill>
                  <a:schemeClr val="tx1"/>
                </a:solidFill>
                <a:effectLst/>
                <a:latin typeface="Arial" panose="020B0604020202020204" pitchFamily="34" charset="0"/>
              </a:rPr>
              <a:t>Vous continuez à ajuster la température jusqu’à ce que la qualité de la pizza soit proche de son maximum.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388EED1A-E891-489E-B02C-0BB2D803731F}"/>
              </a:ext>
            </a:extLst>
          </p:cNvPr>
          <p:cNvPicPr>
            <a:picLocks noChangeAspect="1"/>
          </p:cNvPicPr>
          <p:nvPr/>
        </p:nvPicPr>
        <p:blipFill>
          <a:blip r:embed="rId2"/>
          <a:stretch>
            <a:fillRect/>
          </a:stretch>
        </p:blipFill>
        <p:spPr>
          <a:xfrm>
            <a:off x="8912527" y="286603"/>
            <a:ext cx="3120571" cy="5697415"/>
          </a:xfrm>
          <a:prstGeom prst="rect">
            <a:avLst/>
          </a:prstGeom>
        </p:spPr>
      </p:pic>
    </p:spTree>
    <p:extLst>
      <p:ext uri="{BB962C8B-B14F-4D97-AF65-F5344CB8AC3E}">
        <p14:creationId xmlns:p14="http://schemas.microsoft.com/office/powerpoint/2010/main" val="396221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Algorithmes d’approximation</a:t>
            </a:r>
            <a:br>
              <a:rPr lang="fr-FR" dirty="0"/>
            </a:br>
            <a:r>
              <a:rPr lang="fr-FR" sz="4000" dirty="0"/>
              <a:t>La descente de gradient</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b="1" dirty="0"/>
              <a:t> Avantages: </a:t>
            </a:r>
            <a:br>
              <a:rPr lang="fr-FR" dirty="0"/>
            </a:br>
            <a:r>
              <a:rPr lang="fr-FR" dirty="0"/>
              <a:t>- La méthode de gradient à pas constant est une méthode d'optimisation </a:t>
            </a:r>
            <a:r>
              <a:rPr lang="fr-FR" b="1" dirty="0"/>
              <a:t>relativement simple </a:t>
            </a:r>
            <a:r>
              <a:rPr lang="fr-FR" dirty="0"/>
              <a:t>et </a:t>
            </a:r>
            <a:r>
              <a:rPr lang="fr-FR" b="1" dirty="0"/>
              <a:t>facile à mettre en œuvre</a:t>
            </a:r>
            <a:r>
              <a:rPr lang="fr-FR" dirty="0"/>
              <a:t>. </a:t>
            </a:r>
            <a:br>
              <a:rPr lang="fr-FR" dirty="0"/>
            </a:br>
            <a:r>
              <a:rPr lang="fr-FR" dirty="0"/>
              <a:t>- La méthode est </a:t>
            </a:r>
            <a:r>
              <a:rPr lang="fr-FR" b="1" dirty="0"/>
              <a:t>efficace</a:t>
            </a:r>
            <a:r>
              <a:rPr lang="fr-FR" dirty="0"/>
              <a:t> et peut être appliquée à de nombreux problèmes d'optimisation. </a:t>
            </a:r>
            <a:br>
              <a:rPr lang="fr-FR" dirty="0"/>
            </a:br>
            <a:r>
              <a:rPr lang="fr-FR" dirty="0"/>
              <a:t>- La méthode est capable de trouver un minimum ou un maximum local. </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32</a:t>
            </a:fld>
            <a:endParaRPr lang="fr-FR"/>
          </a:p>
        </p:txBody>
      </p:sp>
    </p:spTree>
    <p:extLst>
      <p:ext uri="{BB962C8B-B14F-4D97-AF65-F5344CB8AC3E}">
        <p14:creationId xmlns:p14="http://schemas.microsoft.com/office/powerpoint/2010/main" val="988373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Algorithmes d’approximation</a:t>
            </a:r>
            <a:br>
              <a:rPr lang="fr-FR" dirty="0"/>
            </a:br>
            <a:r>
              <a:rPr lang="fr-FR" sz="4000" dirty="0"/>
              <a:t>La descente de gradient</a:t>
            </a:r>
            <a:endParaRPr lang="fr-FR" dirty="0"/>
          </a:p>
        </p:txBody>
      </p:sp>
      <p:sp>
        <p:nvSpPr>
          <p:cNvPr id="3" name="Espace réservé du contenu 2"/>
          <p:cNvSpPr>
            <a:spLocks noGrp="1"/>
          </p:cNvSpPr>
          <p:nvPr>
            <p:ph idx="1"/>
          </p:nvPr>
        </p:nvSpPr>
        <p:spPr>
          <a:xfrm>
            <a:off x="1097280" y="1845734"/>
            <a:ext cx="5181660" cy="4023360"/>
          </a:xfrm>
        </p:spPr>
        <p:txBody>
          <a:bodyPr>
            <a:normAutofit/>
          </a:bodyPr>
          <a:lstStyle/>
          <a:p>
            <a:pPr>
              <a:buFont typeface="Wingdings" panose="05000000000000000000" pitchFamily="2" charset="2"/>
              <a:buChar char="q"/>
            </a:pPr>
            <a:r>
              <a:rPr lang="fr-FR" b="1" dirty="0">
                <a:solidFill>
                  <a:schemeClr val="tx1"/>
                </a:solidFill>
              </a:rPr>
              <a:t>Inconvénients: </a:t>
            </a:r>
            <a:br>
              <a:rPr lang="fr-FR" dirty="0"/>
            </a:br>
            <a:r>
              <a:rPr lang="fr-FR" dirty="0"/>
              <a:t>- La méthode est très sensible aux choix des paramètres initiaux et peut s'enliser dans un minimum ou maximum local </a:t>
            </a:r>
            <a:r>
              <a:rPr lang="fr-FR" dirty="0">
                <a:sym typeface="Wingdings" panose="05000000000000000000" pitchFamily="2" charset="2"/>
              </a:rPr>
              <a:t> </a:t>
            </a:r>
            <a:r>
              <a:rPr lang="fr-FR" b="1" dirty="0">
                <a:sym typeface="Wingdings" panose="05000000000000000000" pitchFamily="2" charset="2"/>
              </a:rPr>
              <a:t>P</a:t>
            </a:r>
            <a:r>
              <a:rPr lang="fr-FR" b="1" dirty="0"/>
              <a:t>roblème de convergence prématuré</a:t>
            </a:r>
            <a:br>
              <a:rPr lang="fr-FR" dirty="0"/>
            </a:br>
            <a:r>
              <a:rPr lang="fr-FR" dirty="0"/>
              <a:t>- La méthode peut être lente et nécessiter un grand nombre d'itérations pour converger vers un minimum ou un maximum global. </a:t>
            </a:r>
            <a:br>
              <a:rPr lang="fr-FR" dirty="0"/>
            </a:br>
            <a:r>
              <a:rPr lang="fr-FR" dirty="0"/>
              <a:t>- La méthode ne fonctionne pas bien pour les fonctions non différentiables.</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33</a:t>
            </a:fld>
            <a:endParaRPr lang="fr-FR"/>
          </a:p>
        </p:txBody>
      </p:sp>
      <p:pic>
        <p:nvPicPr>
          <p:cNvPr id="7" name="Image 6">
            <a:extLst>
              <a:ext uri="{FF2B5EF4-FFF2-40B4-BE49-F238E27FC236}">
                <a16:creationId xmlns:a16="http://schemas.microsoft.com/office/drawing/2014/main" id="{775CD45B-452F-40C3-B34C-8BC99211AB55}"/>
              </a:ext>
            </a:extLst>
          </p:cNvPr>
          <p:cNvPicPr>
            <a:picLocks noChangeAspect="1"/>
          </p:cNvPicPr>
          <p:nvPr/>
        </p:nvPicPr>
        <p:blipFill>
          <a:blip r:embed="rId3"/>
          <a:stretch>
            <a:fillRect/>
          </a:stretch>
        </p:blipFill>
        <p:spPr>
          <a:xfrm>
            <a:off x="6278940" y="1932088"/>
            <a:ext cx="5143897" cy="3188553"/>
          </a:xfrm>
          <a:prstGeom prst="rect">
            <a:avLst/>
          </a:prstGeom>
        </p:spPr>
      </p:pic>
    </p:spTree>
    <p:extLst>
      <p:ext uri="{BB962C8B-B14F-4D97-AF65-F5344CB8AC3E}">
        <p14:creationId xmlns:p14="http://schemas.microsoft.com/office/powerpoint/2010/main" val="439048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Autres algorithmes</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34</a:t>
            </a:fld>
            <a:endParaRPr lang="fr-FR"/>
          </a:p>
        </p:txBody>
      </p:sp>
      <p:sp>
        <p:nvSpPr>
          <p:cNvPr id="8" name="Rectangle 1"/>
          <p:cNvSpPr>
            <a:spLocks noGrp="1" noChangeArrowheads="1"/>
          </p:cNvSpPr>
          <p:nvPr>
            <p:ph idx="1"/>
          </p:nvPr>
        </p:nvSpPr>
        <p:spPr bwMode="auto">
          <a:xfrm>
            <a:off x="1211580" y="1938752"/>
            <a:ext cx="853821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fr-FR" altLang="fr-FR" b="0" i="0" u="none" strike="noStrike" cap="none" normalizeH="0" baseline="0" dirty="0">
                <a:ln>
                  <a:noFill/>
                </a:ln>
                <a:solidFill>
                  <a:schemeClr val="tx1"/>
                </a:solidFill>
                <a:effectLst/>
                <a:latin typeface="Arial" panose="020B0604020202020204" pitchFamily="34" charset="0"/>
              </a:rPr>
              <a:t>Méthode de la recherche de direction de :</a:t>
            </a:r>
          </a:p>
          <a:p>
            <a:pPr marL="0" lvl="0" indent="0" eaLnBrk="0" fontAlgn="base" hangingPunct="0">
              <a:lnSpc>
                <a:spcPct val="100000"/>
              </a:lnSpc>
              <a:spcBef>
                <a:spcPct val="0"/>
              </a:spcBef>
              <a:spcAft>
                <a:spcPct val="0"/>
              </a:spcAft>
              <a:buClrTx/>
              <a:buSzTx/>
              <a:buNone/>
            </a:pPr>
            <a:endParaRPr kumimoji="0" lang="fr-FR" altLang="fr-FR"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Wingdings" panose="05000000000000000000" pitchFamily="2" charset="2"/>
              <a:buChar char="§"/>
            </a:pPr>
            <a:r>
              <a:rPr lang="fr-FR" altLang="fr-FR" sz="2000" b="1" dirty="0">
                <a:solidFill>
                  <a:schemeClr val="tx1"/>
                </a:solidFill>
                <a:latin typeface="Arial" panose="020B0604020202020204" pitchFamily="34" charset="0"/>
              </a:rPr>
              <a:t> Newton </a:t>
            </a:r>
            <a:r>
              <a:rPr lang="fr-FR" altLang="fr-FR" sz="2000" dirty="0">
                <a:solidFill>
                  <a:schemeClr val="tx1"/>
                </a:solidFill>
                <a:latin typeface="Arial" panose="020B0604020202020204" pitchFamily="34" charset="0"/>
              </a:rPr>
              <a:t>(dérivée seconde)</a:t>
            </a:r>
          </a:p>
          <a:p>
            <a:pPr lvl="1" eaLnBrk="0" fontAlgn="base" hangingPunct="0">
              <a:lnSpc>
                <a:spcPct val="100000"/>
              </a:lnSpc>
              <a:spcBef>
                <a:spcPct val="0"/>
              </a:spcBef>
              <a:spcAft>
                <a:spcPct val="0"/>
              </a:spcAft>
              <a:buClrTx/>
              <a:buFont typeface="Wingdings" panose="05000000000000000000" pitchFamily="2" charset="2"/>
              <a:buChar char="§"/>
            </a:pPr>
            <a:r>
              <a:rPr lang="fr-FR" altLang="fr-FR" sz="2000" b="1" dirty="0">
                <a:solidFill>
                  <a:schemeClr val="tx1"/>
                </a:solidFill>
                <a:latin typeface="Arial" panose="020B0604020202020204" pitchFamily="34" charset="0"/>
              </a:rPr>
              <a:t>Quasi-Newton </a:t>
            </a:r>
            <a:r>
              <a:rPr lang="fr-FR" altLang="fr-FR" sz="2000" dirty="0">
                <a:solidFill>
                  <a:schemeClr val="tx1"/>
                </a:solidFill>
                <a:latin typeface="Arial" panose="020B0604020202020204" pitchFamily="34" charset="0"/>
              </a:rPr>
              <a:t>(approximation de la dérivée seconde)</a:t>
            </a:r>
            <a:endParaRPr kumimoji="0" lang="fr-FR" altLang="fr-FR" sz="200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Wingdings" panose="05000000000000000000" pitchFamily="2" charset="2"/>
              <a:buChar char="§"/>
            </a:pPr>
            <a:r>
              <a:rPr kumimoji="0" lang="fr-FR" altLang="fr-FR" sz="2000" b="1" i="0" u="none" strike="noStrike" cap="none" normalizeH="0" baseline="0" dirty="0">
                <a:ln>
                  <a:noFill/>
                </a:ln>
                <a:solidFill>
                  <a:schemeClr val="tx1"/>
                </a:solidFill>
                <a:effectLst/>
                <a:latin typeface="Arial" panose="020B0604020202020204" pitchFamily="34" charset="0"/>
              </a:rPr>
              <a:t> Powell </a:t>
            </a:r>
            <a:r>
              <a:rPr kumimoji="0" lang="fr-FR" altLang="fr-FR" sz="2000" i="0" u="none" strike="noStrike" cap="none" normalizeH="0" baseline="0" dirty="0">
                <a:ln>
                  <a:noFill/>
                </a:ln>
                <a:solidFill>
                  <a:schemeClr val="tx1"/>
                </a:solidFill>
                <a:effectLst/>
                <a:latin typeface="Arial" panose="020B0604020202020204" pitchFamily="34" charset="0"/>
              </a:rPr>
              <a:t>(</a:t>
            </a:r>
            <a:r>
              <a:rPr lang="fr-FR" altLang="fr-FR" sz="2000" dirty="0">
                <a:solidFill>
                  <a:schemeClr val="tx1"/>
                </a:solidFill>
                <a:latin typeface="Arial" panose="020B0604020202020204" pitchFamily="34" charset="0"/>
              </a:rPr>
              <a:t>combinaison de direction de recherche )</a:t>
            </a:r>
            <a:endParaRPr kumimoji="0" lang="fr-FR" altLang="fr-FR" sz="200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Wingdings" panose="05000000000000000000" pitchFamily="2" charset="2"/>
              <a:buChar char="§"/>
            </a:pPr>
            <a:r>
              <a:rPr lang="fr-FR" altLang="fr-FR" sz="2000" b="1" dirty="0">
                <a:solidFill>
                  <a:schemeClr val="tx1"/>
                </a:solidFill>
                <a:latin typeface="Arial" panose="020B0604020202020204" pitchFamily="34" charset="0"/>
              </a:rPr>
              <a:t> </a:t>
            </a:r>
            <a:r>
              <a:rPr kumimoji="0" lang="fr-FR" altLang="fr-FR" sz="2000" b="1" i="0" u="none" strike="noStrike" cap="none" normalizeH="0" baseline="0" dirty="0" err="1">
                <a:ln>
                  <a:noFill/>
                </a:ln>
                <a:solidFill>
                  <a:schemeClr val="tx1"/>
                </a:solidFill>
                <a:effectLst/>
                <a:latin typeface="Arial" panose="020B0604020202020204" pitchFamily="34" charset="0"/>
              </a:rPr>
              <a:t>Levenberg-Marquardt</a:t>
            </a:r>
            <a:r>
              <a:rPr kumimoji="0" lang="fr-FR" altLang="fr-FR" sz="2000" b="1" i="0" u="none" strike="noStrike" cap="none" normalizeH="0" baseline="0" dirty="0">
                <a:ln>
                  <a:noFill/>
                </a:ln>
                <a:solidFill>
                  <a:schemeClr val="tx1"/>
                </a:solidFill>
                <a:effectLst/>
                <a:latin typeface="Arial" panose="020B0604020202020204" pitchFamily="34" charset="0"/>
              </a:rPr>
              <a:t> </a:t>
            </a:r>
            <a:r>
              <a:rPr kumimoji="0" lang="fr-FR" altLang="fr-FR" sz="2000" i="0" u="none" strike="noStrike" cap="none" normalizeH="0" baseline="0" dirty="0">
                <a:ln>
                  <a:noFill/>
                </a:ln>
                <a:solidFill>
                  <a:schemeClr val="tx1"/>
                </a:solidFill>
                <a:effectLst/>
                <a:latin typeface="Arial" panose="020B0604020202020204" pitchFamily="34" charset="0"/>
              </a:rPr>
              <a:t>(</a:t>
            </a:r>
            <a:r>
              <a:rPr lang="fr-FR" altLang="fr-FR" sz="2000" dirty="0">
                <a:solidFill>
                  <a:schemeClr val="tx1"/>
                </a:solidFill>
                <a:latin typeface="Arial" panose="020B0604020202020204" pitchFamily="34" charset="0"/>
              </a:rPr>
              <a:t>combinaison de la méthode de Newton et de la méthode de gradient)</a:t>
            </a:r>
            <a:endParaRPr kumimoji="0" lang="fr-FR" altLang="fr-FR" sz="200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Wingdings" panose="05000000000000000000" pitchFamily="2" charset="2"/>
              <a:buChar char="§"/>
            </a:pPr>
            <a:r>
              <a:rPr kumimoji="0" lang="fr-FR" altLang="fr-FR" sz="2000" b="1" i="0" u="none" strike="noStrike" cap="none" normalizeH="0" baseline="0" dirty="0">
                <a:ln>
                  <a:noFill/>
                </a:ln>
                <a:solidFill>
                  <a:schemeClr val="tx1"/>
                </a:solidFill>
                <a:effectLst/>
                <a:latin typeface="Arial" panose="020B0604020202020204" pitchFamily="34" charset="0"/>
              </a:rPr>
              <a:t> </a:t>
            </a:r>
            <a:r>
              <a:rPr kumimoji="0" lang="fr-FR" altLang="fr-FR" sz="2000" b="1" i="0" u="none" strike="noStrike" cap="none" normalizeH="0" baseline="0" dirty="0" err="1">
                <a:ln>
                  <a:noFill/>
                </a:ln>
                <a:solidFill>
                  <a:schemeClr val="tx1"/>
                </a:solidFill>
                <a:effectLst/>
                <a:latin typeface="Arial" panose="020B0604020202020204" pitchFamily="34" charset="0"/>
              </a:rPr>
              <a:t>Nelder</a:t>
            </a:r>
            <a:r>
              <a:rPr kumimoji="0" lang="fr-FR" altLang="fr-FR" sz="2000" b="1" i="0" u="none" strike="noStrike" cap="none" normalizeH="0" baseline="0" dirty="0">
                <a:ln>
                  <a:noFill/>
                </a:ln>
                <a:solidFill>
                  <a:schemeClr val="tx1"/>
                </a:solidFill>
                <a:effectLst/>
                <a:latin typeface="Arial" panose="020B0604020202020204" pitchFamily="34" charset="0"/>
              </a:rPr>
              <a:t>-Mead </a:t>
            </a:r>
          </a:p>
          <a:p>
            <a:pPr lvl="1" eaLnBrk="0" fontAlgn="base" hangingPunct="0">
              <a:lnSpc>
                <a:spcPct val="100000"/>
              </a:lnSpc>
              <a:spcBef>
                <a:spcPct val="0"/>
              </a:spcBef>
              <a:spcAft>
                <a:spcPct val="0"/>
              </a:spcAft>
              <a:buClrTx/>
              <a:buFont typeface="Wingdings" panose="05000000000000000000" pitchFamily="2" charset="2"/>
              <a:buChar char="§"/>
            </a:pPr>
            <a:r>
              <a:rPr lang="fr-FR" altLang="fr-FR" sz="2000" b="1" dirty="0">
                <a:solidFill>
                  <a:schemeClr val="tx1"/>
                </a:solidFill>
                <a:latin typeface="Arial" panose="020B0604020202020204" pitchFamily="34" charset="0"/>
              </a:rPr>
              <a:t> </a:t>
            </a:r>
            <a:r>
              <a:rPr kumimoji="0" lang="fr-FR" altLang="fr-FR" sz="2000" b="1" i="0" u="none" strike="noStrike" cap="none" normalizeH="0" baseline="0" dirty="0">
                <a:ln>
                  <a:noFill/>
                </a:ln>
                <a:solidFill>
                  <a:schemeClr val="tx1"/>
                </a:solidFill>
                <a:effectLst/>
                <a:latin typeface="Arial" panose="020B0604020202020204" pitchFamily="34" charset="0"/>
              </a:rPr>
              <a:t>Hooke-</a:t>
            </a:r>
            <a:r>
              <a:rPr kumimoji="0" lang="fr-FR" altLang="fr-FR" sz="2000" b="1" i="0" u="none" strike="noStrike" cap="none" normalizeH="0" baseline="0" dirty="0" err="1">
                <a:ln>
                  <a:noFill/>
                </a:ln>
                <a:solidFill>
                  <a:schemeClr val="tx1"/>
                </a:solidFill>
                <a:effectLst/>
                <a:latin typeface="Arial" panose="020B0604020202020204" pitchFamily="34" charset="0"/>
              </a:rPr>
              <a:t>Jeeves</a:t>
            </a:r>
            <a:r>
              <a:rPr kumimoji="0" lang="fr-FR" altLang="fr-FR" sz="2000" b="1"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85967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S-Meta-Heuristiques</a:t>
            </a:r>
          </a:p>
        </p:txBody>
      </p:sp>
      <p:sp>
        <p:nvSpPr>
          <p:cNvPr id="3" name="Espace réservé du contenu 2"/>
          <p:cNvSpPr>
            <a:spLocks noGrp="1"/>
          </p:cNvSpPr>
          <p:nvPr>
            <p:ph idx="1"/>
          </p:nvPr>
        </p:nvSpPr>
        <p:spPr>
          <a:xfrm>
            <a:off x="1097280" y="1845734"/>
            <a:ext cx="10212404" cy="4023360"/>
          </a:xfrm>
        </p:spPr>
        <p:txBody>
          <a:bodyPr>
            <a:normAutofit fontScale="85000" lnSpcReduction="20000"/>
          </a:bodyPr>
          <a:lstStyle/>
          <a:p>
            <a:pPr>
              <a:buFont typeface="Wingdings" panose="05000000000000000000" pitchFamily="2" charset="2"/>
              <a:buChar char="Ø"/>
            </a:pPr>
            <a:r>
              <a:rPr lang="fr-FR" dirty="0">
                <a:solidFill>
                  <a:schemeClr val="tx1"/>
                </a:solidFill>
              </a:rPr>
              <a:t> </a:t>
            </a:r>
            <a:r>
              <a:rPr lang="fr-FR" b="1" dirty="0">
                <a:solidFill>
                  <a:schemeClr val="tx1"/>
                </a:solidFill>
              </a:rPr>
              <a:t>Une heuristique </a:t>
            </a:r>
            <a:r>
              <a:rPr lang="fr-FR" dirty="0">
                <a:solidFill>
                  <a:schemeClr val="tx1"/>
                </a:solidFill>
              </a:rPr>
              <a:t>est une fonction utilisée pour évaluer l'estimation du coût pour atteindre une solution d'un problème de recherche. </a:t>
            </a:r>
          </a:p>
          <a:p>
            <a:pPr>
              <a:buFont typeface="Wingdings" panose="05000000000000000000" pitchFamily="2" charset="2"/>
              <a:buChar char="Ø"/>
            </a:pPr>
            <a:r>
              <a:rPr lang="fr-FR" dirty="0"/>
              <a:t>Les méta-heuristiques constituent une classe de méthodes approchées adaptables à un </a:t>
            </a:r>
            <a:r>
              <a:rPr lang="fr-FR" b="1" dirty="0"/>
              <a:t>très grand nombre de problèmes </a:t>
            </a:r>
            <a:r>
              <a:rPr lang="fr-FR" dirty="0"/>
              <a:t>combinatoires et de problèmes d’affectation sous contraintes.</a:t>
            </a:r>
          </a:p>
          <a:p>
            <a:pPr>
              <a:buFont typeface="Wingdings" panose="05000000000000000000" pitchFamily="2" charset="2"/>
              <a:buChar char="Ø"/>
            </a:pPr>
            <a:r>
              <a:rPr lang="fr-FR" dirty="0"/>
              <a:t> le principe de fonctionnement des </a:t>
            </a:r>
            <a:r>
              <a:rPr lang="fr-FR" b="1" dirty="0"/>
              <a:t>méta-heuristiques à solution unique </a:t>
            </a:r>
            <a:r>
              <a:rPr lang="fr-FR" dirty="0"/>
              <a:t>est comme suit : </a:t>
            </a:r>
          </a:p>
          <a:p>
            <a:pPr lvl="1">
              <a:buFont typeface="Wingdings" panose="05000000000000000000" pitchFamily="2" charset="2"/>
              <a:buChar char="§"/>
            </a:pPr>
            <a:r>
              <a:rPr lang="fr-FR" dirty="0"/>
              <a:t>elles génèrent une solution initiale réalisable </a:t>
            </a:r>
          </a:p>
          <a:p>
            <a:pPr lvl="1">
              <a:buFont typeface="Wingdings" panose="05000000000000000000" pitchFamily="2" charset="2"/>
              <a:buChar char="§"/>
            </a:pPr>
            <a:r>
              <a:rPr lang="fr-FR" dirty="0"/>
              <a:t>elles appliquent de manière itérative les procédures de génération et de remplacement de la solution actuelle unique </a:t>
            </a:r>
            <a:r>
              <a:rPr lang="fr-FR" i="1" dirty="0"/>
              <a:t>s</a:t>
            </a:r>
            <a:r>
              <a:rPr lang="fr-FR" dirty="0"/>
              <a:t> : </a:t>
            </a:r>
            <a:r>
              <a:rPr lang="fr-FR" b="1" dirty="0"/>
              <a:t>solutions candidates</a:t>
            </a:r>
          </a:p>
          <a:p>
            <a:pPr lvl="1">
              <a:buFont typeface="Wingdings" panose="05000000000000000000" pitchFamily="2" charset="2"/>
              <a:buChar char="§"/>
            </a:pPr>
            <a:r>
              <a:rPr lang="fr-FR" dirty="0"/>
              <a:t>une sélection est effectuée pour remplacer la solution courante par l’une des solutions candidates</a:t>
            </a:r>
          </a:p>
          <a:p>
            <a:pPr lvl="1">
              <a:buFont typeface="Wingdings" panose="05000000000000000000" pitchFamily="2" charset="2"/>
              <a:buChar char="§"/>
            </a:pPr>
            <a:r>
              <a:rPr lang="fr-FR" dirty="0"/>
              <a:t>Ce processus itère jusqu’à ce qu’un critère d’arrêt est atteint.</a:t>
            </a:r>
          </a:p>
          <a:p>
            <a:pPr marL="201168" lvl="1" indent="0">
              <a:buNone/>
            </a:pPr>
            <a:endParaRPr lang="fr-FR" dirty="0"/>
          </a:p>
          <a:p>
            <a:pPr>
              <a:buFont typeface="Wingdings" panose="05000000000000000000" pitchFamily="2" charset="2"/>
              <a:buChar char="Ø"/>
            </a:pPr>
            <a:r>
              <a:rPr lang="fr-FR" sz="2300" dirty="0"/>
              <a:t>Exemple de méthodes:</a:t>
            </a:r>
          </a:p>
          <a:p>
            <a:pPr lvl="1">
              <a:buFont typeface="Wingdings" panose="05000000000000000000" pitchFamily="2" charset="2"/>
              <a:buChar char="q"/>
            </a:pPr>
            <a:r>
              <a:rPr lang="fr-FR" dirty="0"/>
              <a:t>Hill-</a:t>
            </a:r>
            <a:r>
              <a:rPr lang="fr-FR" dirty="0" err="1"/>
              <a:t>Climbing</a:t>
            </a:r>
            <a:r>
              <a:rPr lang="fr-FR" dirty="0"/>
              <a:t> ou recherche locale</a:t>
            </a:r>
          </a:p>
          <a:p>
            <a:pPr lvl="1">
              <a:buFont typeface="Wingdings" panose="05000000000000000000" pitchFamily="2" charset="2"/>
              <a:buChar char="q"/>
            </a:pPr>
            <a:r>
              <a:rPr lang="fr-FR" dirty="0"/>
              <a:t> Recuit simulé</a:t>
            </a:r>
          </a:p>
          <a:p>
            <a:pPr lvl="1">
              <a:buFont typeface="Wingdings" panose="05000000000000000000" pitchFamily="2" charset="2"/>
              <a:buChar char="q"/>
            </a:pPr>
            <a:r>
              <a:rPr lang="fr-FR" dirty="0"/>
              <a:t>Recherche tabou</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35</a:t>
            </a:fld>
            <a:endParaRPr lang="fr-FR"/>
          </a:p>
        </p:txBody>
      </p:sp>
    </p:spTree>
    <p:extLst>
      <p:ext uri="{BB962C8B-B14F-4D97-AF65-F5344CB8AC3E}">
        <p14:creationId xmlns:p14="http://schemas.microsoft.com/office/powerpoint/2010/main" val="3118969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Hill </a:t>
            </a:r>
            <a:r>
              <a:rPr lang="fr-FR" dirty="0" err="1"/>
              <a:t>Climbing</a:t>
            </a:r>
            <a:endParaRPr lang="fr-FR" dirty="0"/>
          </a:p>
        </p:txBody>
      </p:sp>
      <p:sp>
        <p:nvSpPr>
          <p:cNvPr id="3" name="Espace réservé du contenu 2"/>
          <p:cNvSpPr>
            <a:spLocks noGrp="1"/>
          </p:cNvSpPr>
          <p:nvPr>
            <p:ph idx="1"/>
          </p:nvPr>
        </p:nvSpPr>
        <p:spPr>
          <a:xfrm>
            <a:off x="1097279" y="1845734"/>
            <a:ext cx="5038826" cy="4023360"/>
          </a:xfrm>
        </p:spPr>
        <p:txBody>
          <a:bodyPr>
            <a:normAutofit fontScale="85000" lnSpcReduction="10000"/>
          </a:bodyPr>
          <a:lstStyle/>
          <a:p>
            <a:r>
              <a:rPr lang="fr-FR" b="1" dirty="0"/>
              <a:t>Entrées:</a:t>
            </a:r>
          </a:p>
          <a:p>
            <a:r>
              <a:rPr lang="fr-FR" dirty="0"/>
              <a:t>- Point de départ</a:t>
            </a:r>
          </a:p>
          <a:p>
            <a:r>
              <a:rPr lang="fr-FR" dirty="0"/>
              <a:t>- Fonction objectif</a:t>
            </a:r>
          </a:p>
          <a:p>
            <a:r>
              <a:rPr lang="fr-FR" dirty="0"/>
              <a:t>- Fonction générant les points successeurs ou voisins</a:t>
            </a:r>
          </a:p>
          <a:p>
            <a:r>
              <a:rPr lang="fr-FR" b="1" dirty="0"/>
              <a:t>Etapes:</a:t>
            </a:r>
          </a:p>
          <a:p>
            <a:pPr marL="457200" indent="-457200">
              <a:buFont typeface="+mj-lt"/>
              <a:buAutoNum type="arabicPeriod"/>
            </a:pPr>
            <a:r>
              <a:rPr lang="fr-FR" dirty="0"/>
              <a:t>Nœud courant = point de départ</a:t>
            </a:r>
          </a:p>
          <a:p>
            <a:pPr marL="457200" indent="-457200">
              <a:buFont typeface="+mj-lt"/>
              <a:buAutoNum type="arabicPeriod"/>
            </a:pPr>
            <a:r>
              <a:rPr lang="fr-FR" dirty="0"/>
              <a:t>comparer la valeur de la fonction objectif du nœud courant par rapport à ses voisins</a:t>
            </a:r>
          </a:p>
          <a:p>
            <a:pPr marL="457200" indent="-457200">
              <a:buFont typeface="+mj-lt"/>
              <a:buAutoNum type="arabicPeriod"/>
            </a:pPr>
            <a:r>
              <a:rPr lang="fr-FR" dirty="0"/>
              <a:t>Si amélioration, on remplace le nœud courant par celui offrant la meilleur valeur</a:t>
            </a:r>
          </a:p>
          <a:p>
            <a:pPr marL="457200" indent="-457200">
              <a:buFont typeface="+mj-lt"/>
              <a:buAutoNum type="arabicPeriod"/>
            </a:pPr>
            <a:r>
              <a:rPr lang="fr-FR" dirty="0"/>
              <a:t>Si aucun des voisins n’offre une meilleure valeur, on arrête et on retourne le nœud courant</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36</a:t>
            </a:fld>
            <a:endParaRPr lang="fr-FR"/>
          </a:p>
        </p:txBody>
      </p:sp>
      <p:pic>
        <p:nvPicPr>
          <p:cNvPr id="9" name="Image 8"/>
          <p:cNvPicPr>
            <a:picLocks noChangeAspect="1"/>
          </p:cNvPicPr>
          <p:nvPr/>
        </p:nvPicPr>
        <p:blipFill>
          <a:blip r:embed="rId2"/>
          <a:stretch>
            <a:fillRect/>
          </a:stretch>
        </p:blipFill>
        <p:spPr>
          <a:xfrm>
            <a:off x="6220325" y="2136015"/>
            <a:ext cx="5143897" cy="3188553"/>
          </a:xfrm>
          <a:prstGeom prst="rect">
            <a:avLst/>
          </a:prstGeom>
        </p:spPr>
      </p:pic>
    </p:spTree>
    <p:extLst>
      <p:ext uri="{BB962C8B-B14F-4D97-AF65-F5344CB8AC3E}">
        <p14:creationId xmlns:p14="http://schemas.microsoft.com/office/powerpoint/2010/main" val="20241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P-méta-heuristiques</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a:xfrm>
            <a:off x="3715078" y="6492875"/>
            <a:ext cx="4822804" cy="365125"/>
          </a:xfrm>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37</a:t>
            </a:fld>
            <a:endParaRPr lang="fr-FR"/>
          </a:p>
        </p:txBody>
      </p:sp>
      <p:sp>
        <p:nvSpPr>
          <p:cNvPr id="9" name="ZoneTexte 8"/>
          <p:cNvSpPr txBox="1"/>
          <p:nvPr/>
        </p:nvSpPr>
        <p:spPr>
          <a:xfrm>
            <a:off x="1007206" y="1961148"/>
            <a:ext cx="10238548" cy="3970318"/>
          </a:xfrm>
          <a:prstGeom prst="rect">
            <a:avLst/>
          </a:prstGeom>
          <a:noFill/>
        </p:spPr>
        <p:txBody>
          <a:bodyPr wrap="square" rtlCol="0">
            <a:spAutoFit/>
          </a:bodyPr>
          <a:lstStyle/>
          <a:p>
            <a:pPr marL="285750" indent="-285750">
              <a:buFont typeface="Wingdings" panose="05000000000000000000" pitchFamily="2" charset="2"/>
              <a:buChar char="q"/>
            </a:pPr>
            <a:r>
              <a:rPr lang="fr-FR" dirty="0"/>
              <a:t>Les méta-heuristiques à base de population de solutions débutent la recherche avec une</a:t>
            </a:r>
            <a:br>
              <a:rPr lang="fr-FR" dirty="0"/>
            </a:br>
            <a:r>
              <a:rPr lang="fr-FR" b="1" dirty="0"/>
              <a:t>panoplie de solutions</a:t>
            </a:r>
            <a:r>
              <a:rPr lang="fr-FR" dirty="0"/>
              <a:t>. </a:t>
            </a:r>
          </a:p>
          <a:p>
            <a:endParaRPr lang="fr-FR" dirty="0"/>
          </a:p>
          <a:p>
            <a:pPr marL="285750" indent="-285750">
              <a:buFont typeface="Wingdings" panose="05000000000000000000" pitchFamily="2" charset="2"/>
              <a:buChar char="q"/>
            </a:pPr>
            <a:r>
              <a:rPr lang="fr-FR" dirty="0"/>
              <a:t>Elles s’appliquent sur un ensemble de solutions afin d’en extraire la meilleure (</a:t>
            </a:r>
            <a:r>
              <a:rPr lang="fr-FR" b="1" dirty="0"/>
              <a:t>l’optimum global</a:t>
            </a:r>
            <a:r>
              <a:rPr lang="fr-FR" dirty="0"/>
              <a:t>) qui représentera la solution du problème traité </a:t>
            </a:r>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dirty="0"/>
              <a:t>L'idée d'utiliser un ensemble de solutions au lieu d'une seule solution renforce </a:t>
            </a:r>
            <a:r>
              <a:rPr lang="fr-FR" b="1" dirty="0"/>
              <a:t>la diversité de la recherche</a:t>
            </a:r>
            <a:r>
              <a:rPr lang="fr-FR" dirty="0"/>
              <a:t> et augmente la possibilité d'émergence de </a:t>
            </a:r>
            <a:r>
              <a:rPr lang="fr-FR" b="1" dirty="0"/>
              <a:t>solutions de bonne qualité</a:t>
            </a:r>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dirty="0"/>
              <a:t>Chaque particule a des caractéristiques telles </a:t>
            </a:r>
            <a:r>
              <a:rPr lang="fr-FR" b="1" dirty="0"/>
              <a:t>que la position, la vitesse ou l'énergie </a:t>
            </a:r>
            <a:r>
              <a:rPr lang="fr-FR" dirty="0"/>
              <a:t>qui sont utilisées pour représenter sa solution. </a:t>
            </a:r>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dirty="0"/>
              <a:t>Ces caractéristiques sont </a:t>
            </a:r>
            <a:r>
              <a:rPr lang="fr-FR" b="1" dirty="0"/>
              <a:t>mises à jour </a:t>
            </a:r>
            <a:r>
              <a:rPr lang="fr-FR" dirty="0"/>
              <a:t>en fonction de la performance de la particule, de la performance de ses voisins et de la performance globale de la population.</a:t>
            </a:r>
          </a:p>
        </p:txBody>
      </p:sp>
    </p:spTree>
    <p:extLst>
      <p:ext uri="{BB962C8B-B14F-4D97-AF65-F5344CB8AC3E}">
        <p14:creationId xmlns:p14="http://schemas.microsoft.com/office/powerpoint/2010/main" val="3792530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P-méta-heuristiques</a:t>
            </a:r>
          </a:p>
        </p:txBody>
      </p:sp>
      <p:sp>
        <p:nvSpPr>
          <p:cNvPr id="3" name="Espace réservé du contenu 2"/>
          <p:cNvSpPr>
            <a:spLocks noGrp="1"/>
          </p:cNvSpPr>
          <p:nvPr>
            <p:ph idx="1"/>
          </p:nvPr>
        </p:nvSpPr>
        <p:spPr/>
        <p:txBody>
          <a:bodyPr>
            <a:normAutofit fontScale="92500" lnSpcReduction="10000"/>
          </a:bodyPr>
          <a:lstStyle/>
          <a:p>
            <a:r>
              <a:rPr lang="fr-FR" sz="2400" b="1" dirty="0"/>
              <a:t>Exemples d’algorithmes:</a:t>
            </a:r>
          </a:p>
          <a:p>
            <a:pPr>
              <a:buFont typeface="Wingdings" panose="05000000000000000000" pitchFamily="2" charset="2"/>
              <a:buChar char="Ø"/>
            </a:pPr>
            <a:r>
              <a:rPr lang="fr-FR" sz="2400" dirty="0"/>
              <a:t> Algorithmes génétiques</a:t>
            </a:r>
          </a:p>
          <a:p>
            <a:pPr>
              <a:buFont typeface="Wingdings" panose="05000000000000000000" pitchFamily="2" charset="2"/>
              <a:buChar char="Ø"/>
            </a:pPr>
            <a:r>
              <a:rPr lang="fr-FR" sz="2400" dirty="0"/>
              <a:t> Algorithme d’optimisation à base d’essaim de particules (PSO ou </a:t>
            </a:r>
            <a:r>
              <a:rPr lang="fr-FR" sz="2400" dirty="0" err="1"/>
              <a:t>Particle</a:t>
            </a:r>
            <a:r>
              <a:rPr lang="fr-FR" sz="2400" dirty="0"/>
              <a:t> </a:t>
            </a:r>
            <a:r>
              <a:rPr lang="fr-FR" sz="2400" dirty="0" err="1"/>
              <a:t>Swarm</a:t>
            </a:r>
            <a:r>
              <a:rPr lang="fr-FR" sz="2400" dirty="0"/>
              <a:t> </a:t>
            </a:r>
            <a:r>
              <a:rPr lang="fr-FR" sz="2400" dirty="0" err="1"/>
              <a:t>Optimization</a:t>
            </a:r>
            <a:r>
              <a:rPr lang="fr-FR" sz="2400" dirty="0"/>
              <a:t>) </a:t>
            </a:r>
          </a:p>
          <a:p>
            <a:pPr>
              <a:buFont typeface="Wingdings" panose="05000000000000000000" pitchFamily="2" charset="2"/>
              <a:buChar char="Ø"/>
            </a:pPr>
            <a:r>
              <a:rPr lang="fr-FR" sz="2400" dirty="0"/>
              <a:t>L'algorithme de recherche par essaim de chats (Cat </a:t>
            </a:r>
            <a:r>
              <a:rPr lang="fr-FR" sz="2400" dirty="0" err="1"/>
              <a:t>Swarm</a:t>
            </a:r>
            <a:r>
              <a:rPr lang="fr-FR" sz="2400" dirty="0"/>
              <a:t> </a:t>
            </a:r>
            <a:r>
              <a:rPr lang="fr-FR" sz="2400" dirty="0" err="1"/>
              <a:t>Optimization</a:t>
            </a:r>
            <a:r>
              <a:rPr lang="fr-FR" sz="2400" dirty="0"/>
              <a:t> CSO)</a:t>
            </a:r>
          </a:p>
          <a:p>
            <a:pPr>
              <a:buFont typeface="Wingdings" panose="05000000000000000000" pitchFamily="2" charset="2"/>
              <a:buChar char="Ø"/>
            </a:pPr>
            <a:r>
              <a:rPr lang="fr-FR" sz="2400" dirty="0"/>
              <a:t>L'algorithme de colonie de fourmis (ACO, pour </a:t>
            </a:r>
            <a:r>
              <a:rPr lang="fr-FR" sz="2400" dirty="0" err="1"/>
              <a:t>Ant</a:t>
            </a:r>
            <a:r>
              <a:rPr lang="fr-FR" sz="2400" dirty="0"/>
              <a:t> </a:t>
            </a:r>
            <a:r>
              <a:rPr lang="fr-FR" sz="2400" dirty="0" err="1"/>
              <a:t>Colony</a:t>
            </a:r>
            <a:r>
              <a:rPr lang="fr-FR" sz="2400" dirty="0"/>
              <a:t> </a:t>
            </a:r>
            <a:r>
              <a:rPr lang="fr-FR" sz="2400" dirty="0" err="1"/>
              <a:t>Optimization</a:t>
            </a:r>
            <a:r>
              <a:rPr lang="fr-FR" sz="2400" dirty="0"/>
              <a:t>) </a:t>
            </a:r>
          </a:p>
          <a:p>
            <a:pPr>
              <a:buFont typeface="Wingdings" panose="05000000000000000000" pitchFamily="2" charset="2"/>
              <a:buChar char="Ø"/>
            </a:pPr>
            <a:r>
              <a:rPr lang="fr-FR" sz="2400" dirty="0"/>
              <a:t> L'algorithme de recherche par essaim de mouches (FSO, pour </a:t>
            </a:r>
            <a:r>
              <a:rPr lang="fr-FR" sz="2400" dirty="0" err="1"/>
              <a:t>Firefly</a:t>
            </a:r>
            <a:r>
              <a:rPr lang="fr-FR" sz="2400" dirty="0"/>
              <a:t> </a:t>
            </a:r>
            <a:r>
              <a:rPr lang="fr-FR" sz="2400" dirty="0" err="1"/>
              <a:t>Algorithm</a:t>
            </a:r>
            <a:r>
              <a:rPr lang="fr-FR" sz="2400" dirty="0"/>
              <a:t>) </a:t>
            </a:r>
          </a:p>
          <a:p>
            <a:pPr>
              <a:buFont typeface="Wingdings" panose="05000000000000000000" pitchFamily="2" charset="2"/>
              <a:buChar char="Ø"/>
            </a:pPr>
            <a:r>
              <a:rPr lang="fr-FR" sz="2400" dirty="0"/>
              <a:t>L'algorithme de recherche de banc de poissons (FSA, pour Fish </a:t>
            </a:r>
            <a:r>
              <a:rPr lang="fr-FR" sz="2400" dirty="0" err="1"/>
              <a:t>School</a:t>
            </a:r>
            <a:r>
              <a:rPr lang="fr-FR" sz="2400" dirty="0"/>
              <a:t> </a:t>
            </a:r>
            <a:r>
              <a:rPr lang="fr-FR" sz="2400" dirty="0" err="1"/>
              <a:t>Algorithm</a:t>
            </a:r>
            <a:r>
              <a:rPr lang="fr-FR" sz="2400" dirty="0"/>
              <a:t>)</a:t>
            </a:r>
          </a:p>
          <a:p>
            <a:pPr>
              <a:buFont typeface="Wingdings" panose="05000000000000000000" pitchFamily="2" charset="2"/>
              <a:buChar char="Ø"/>
            </a:pPr>
            <a:r>
              <a:rPr lang="fr-FR" sz="2400" dirty="0"/>
              <a:t>L'algorithme de recherche d’essaim d’oiseaux (BOA, pour </a:t>
            </a:r>
            <a:r>
              <a:rPr lang="fr-FR" sz="2400" dirty="0" err="1"/>
              <a:t>Birds</a:t>
            </a:r>
            <a:r>
              <a:rPr lang="fr-FR" sz="2400" dirty="0"/>
              <a:t> of a Feather </a:t>
            </a:r>
            <a:r>
              <a:rPr lang="fr-FR" sz="2400" dirty="0" err="1"/>
              <a:t>Algorithm</a:t>
            </a:r>
            <a:r>
              <a:rPr lang="fr-FR" sz="2400" dirty="0"/>
              <a:t>)</a:t>
            </a:r>
          </a:p>
          <a:p>
            <a:pPr lvl="1">
              <a:buFont typeface="Wingdings" panose="05000000000000000000" pitchFamily="2" charset="2"/>
              <a:buChar char="Ø"/>
            </a:pPr>
            <a:endParaRPr lang="fr-FR" sz="2200" b="1" dirty="0"/>
          </a:p>
          <a:p>
            <a:pPr lvl="1">
              <a:buFont typeface="Wingdings" panose="05000000000000000000" pitchFamily="2" charset="2"/>
              <a:buChar char="Ø"/>
            </a:pPr>
            <a:endParaRPr lang="fr-FR" sz="2200" b="1" dirty="0"/>
          </a:p>
          <a:p>
            <a:endParaRPr lang="fr-FR" dirty="0"/>
          </a:p>
          <a:p>
            <a:endParaRPr lang="fr-FR" dirty="0"/>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38</a:t>
            </a:fld>
            <a:endParaRPr lang="fr-FR"/>
          </a:p>
        </p:txBody>
      </p:sp>
    </p:spTree>
    <p:extLst>
      <p:ext uri="{BB962C8B-B14F-4D97-AF65-F5344CB8AC3E}">
        <p14:creationId xmlns:p14="http://schemas.microsoft.com/office/powerpoint/2010/main" val="2529206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Algorithmes génétiques</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39</a:t>
            </a:fld>
            <a:endParaRPr lang="fr-FR"/>
          </a:p>
        </p:txBody>
      </p:sp>
      <p:pic>
        <p:nvPicPr>
          <p:cNvPr id="8" name="Image 7"/>
          <p:cNvPicPr>
            <a:picLocks noChangeAspect="1"/>
          </p:cNvPicPr>
          <p:nvPr/>
        </p:nvPicPr>
        <p:blipFill>
          <a:blip r:embed="rId2"/>
          <a:stretch>
            <a:fillRect/>
          </a:stretch>
        </p:blipFill>
        <p:spPr>
          <a:xfrm>
            <a:off x="7996516" y="1914840"/>
            <a:ext cx="2559954" cy="4367464"/>
          </a:xfrm>
          <a:prstGeom prst="rect">
            <a:avLst/>
          </a:prstGeom>
        </p:spPr>
      </p:pic>
      <p:sp>
        <p:nvSpPr>
          <p:cNvPr id="9" name="ZoneTexte 8"/>
          <p:cNvSpPr txBox="1"/>
          <p:nvPr/>
        </p:nvSpPr>
        <p:spPr>
          <a:xfrm flipH="1">
            <a:off x="1513572" y="2105526"/>
            <a:ext cx="5079733" cy="646331"/>
          </a:xfrm>
          <a:prstGeom prst="rect">
            <a:avLst/>
          </a:prstGeom>
          <a:noFill/>
        </p:spPr>
        <p:txBody>
          <a:bodyPr wrap="square" rtlCol="0">
            <a:spAutoFit/>
          </a:bodyPr>
          <a:lstStyle/>
          <a:p>
            <a:r>
              <a:rPr lang="fr-FR" dirty="0"/>
              <a:t>Mutation:</a:t>
            </a:r>
          </a:p>
          <a:p>
            <a:endParaRPr lang="fr-FR" dirty="0"/>
          </a:p>
        </p:txBody>
      </p:sp>
      <p:pic>
        <p:nvPicPr>
          <p:cNvPr id="10" name="Image 9"/>
          <p:cNvPicPr>
            <a:picLocks noChangeAspect="1"/>
          </p:cNvPicPr>
          <p:nvPr/>
        </p:nvPicPr>
        <p:blipFill>
          <a:blip r:embed="rId3"/>
          <a:stretch>
            <a:fillRect/>
          </a:stretch>
        </p:blipFill>
        <p:spPr>
          <a:xfrm>
            <a:off x="1302655" y="2619690"/>
            <a:ext cx="3787468" cy="1943268"/>
          </a:xfrm>
          <a:prstGeom prst="rect">
            <a:avLst/>
          </a:prstGeom>
        </p:spPr>
      </p:pic>
    </p:spTree>
    <p:extLst>
      <p:ext uri="{BB962C8B-B14F-4D97-AF65-F5344CB8AC3E}">
        <p14:creationId xmlns:p14="http://schemas.microsoft.com/office/powerpoint/2010/main" val="89078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38457-2550-A0B4-BFCA-6234F15932F2}"/>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697FEA1C-B398-7B33-36C4-B5707EDDC854}"/>
              </a:ext>
            </a:extLst>
          </p:cNvPr>
          <p:cNvSpPr>
            <a:spLocks noGrp="1"/>
          </p:cNvSpPr>
          <p:nvPr>
            <p:ph idx="1"/>
          </p:nvPr>
        </p:nvSpPr>
        <p:spPr>
          <a:xfrm>
            <a:off x="1097279" y="1845734"/>
            <a:ext cx="6956475" cy="3201051"/>
          </a:xfrm>
        </p:spPr>
        <p:txBody>
          <a:bodyPr>
            <a:noAutofit/>
          </a:bodyPr>
          <a:lstStyle/>
          <a:p>
            <a:pPr marL="342900" lvl="0" indent="-342900">
              <a:lnSpc>
                <a:spcPct val="107000"/>
              </a:lnSpc>
              <a:spcAft>
                <a:spcPts val="800"/>
              </a:spcAft>
              <a:buFont typeface="+mj-lt"/>
              <a:buAutoNum type="arabicPeriod"/>
              <a:tabLst>
                <a:tab pos="457200" algn="l"/>
              </a:tabLst>
            </a:pPr>
            <a:r>
              <a:rPr lang="fr-FR" sz="2800" dirty="0">
                <a:ea typeface="Times New Roman" panose="02020603050405020304" pitchFamily="18" charset="0"/>
                <a:cs typeface="Times New Roman" panose="02020603050405020304" pitchFamily="18" charset="0"/>
              </a:rPr>
              <a:t>Introduction aux méthodes d'optimisation</a:t>
            </a:r>
          </a:p>
          <a:p>
            <a:pPr marL="342900" lvl="0" indent="-342900">
              <a:lnSpc>
                <a:spcPct val="107000"/>
              </a:lnSpc>
              <a:spcAft>
                <a:spcPts val="800"/>
              </a:spcAft>
              <a:buFont typeface="+mj-lt"/>
              <a:buAutoNum type="arabicPeriod"/>
              <a:tabLst>
                <a:tab pos="457200" algn="l"/>
              </a:tabLst>
            </a:pPr>
            <a:r>
              <a:rPr lang="fr-FR" sz="2800" dirty="0">
                <a:ea typeface="Times New Roman" panose="02020603050405020304" pitchFamily="18" charset="0"/>
                <a:cs typeface="Times New Roman" panose="02020603050405020304" pitchFamily="18" charset="0"/>
              </a:rPr>
              <a:t>Méthodes exactes de résolution</a:t>
            </a:r>
          </a:p>
          <a:p>
            <a:pPr marL="342900" lvl="0" indent="-342900">
              <a:lnSpc>
                <a:spcPct val="107000"/>
              </a:lnSpc>
              <a:spcAft>
                <a:spcPts val="800"/>
              </a:spcAft>
              <a:buFont typeface="+mj-lt"/>
              <a:buAutoNum type="arabicPeriod"/>
              <a:tabLst>
                <a:tab pos="457200" algn="l"/>
              </a:tabLst>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Méthodes approchées de résolution</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Introduction à l'apprentissage automatique</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800" dirty="0">
              <a:latin typeface="+mj-lt"/>
            </a:endParaRPr>
          </a:p>
        </p:txBody>
      </p:sp>
      <p:sp>
        <p:nvSpPr>
          <p:cNvPr id="4" name="Espace réservé de la date 3"/>
          <p:cNvSpPr>
            <a:spLocks noGrp="1"/>
          </p:cNvSpPr>
          <p:nvPr>
            <p:ph type="dt" sz="half" idx="10"/>
          </p:nvPr>
        </p:nvSpPr>
        <p:spPr/>
        <p:txBody>
          <a:bodyPr/>
          <a:lstStyle/>
          <a:p>
            <a:fld id="{86B2262F-6592-42EE-97F5-E0D848D4FBBE}"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4</a:t>
            </a:fld>
            <a:endParaRPr lang="fr-FR"/>
          </a:p>
        </p:txBody>
      </p:sp>
    </p:spTree>
    <p:extLst>
      <p:ext uri="{BB962C8B-B14F-4D97-AF65-F5344CB8AC3E}">
        <p14:creationId xmlns:p14="http://schemas.microsoft.com/office/powerpoint/2010/main" val="3109382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Annexe</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40</a:t>
            </a:fld>
            <a:endParaRPr lang="fr-FR"/>
          </a:p>
        </p:txBody>
      </p:sp>
    </p:spTree>
    <p:extLst>
      <p:ext uri="{BB962C8B-B14F-4D97-AF65-F5344CB8AC3E}">
        <p14:creationId xmlns:p14="http://schemas.microsoft.com/office/powerpoint/2010/main" val="415519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a:xfrm>
            <a:off x="964933" y="1737360"/>
            <a:ext cx="10058400" cy="4396804"/>
          </a:xfrm>
        </p:spPr>
        <p:txBody>
          <a:bodyPr>
            <a:normAutofit/>
          </a:bodyPr>
          <a:lstStyle/>
          <a:p>
            <a:pPr marL="457200" indent="-457200">
              <a:lnSpc>
                <a:spcPct val="107000"/>
              </a:lnSpc>
              <a:spcAft>
                <a:spcPts val="800"/>
              </a:spcAft>
              <a:buSzPts val="1000"/>
              <a:buFont typeface="+mj-lt"/>
              <a:buAutoNum type="arabicPeriod"/>
              <a:tabLst>
                <a:tab pos="457200" algn="l"/>
              </a:tabLst>
            </a:pPr>
            <a:r>
              <a:rPr lang="fr-FR" dirty="0">
                <a:ea typeface="Times New Roman" panose="02020603050405020304" pitchFamily="18" charset="0"/>
                <a:cs typeface="Times New Roman" panose="02020603050405020304" pitchFamily="18" charset="0"/>
              </a:rPr>
              <a:t>Introduction aux méthodes d'optimisation</a:t>
            </a:r>
          </a:p>
          <a:p>
            <a:pPr marL="635508" lvl="1" indent="-342900">
              <a:lnSpc>
                <a:spcPct val="107000"/>
              </a:lnSpc>
              <a:spcAft>
                <a:spcPts val="800"/>
              </a:spcAft>
              <a:buSzPts val="1000"/>
              <a:buFont typeface="+mj-lt"/>
              <a:buAutoNum type="alphaLcPeriod"/>
              <a:tabLst>
                <a:tab pos="457200" algn="l"/>
              </a:tabLst>
            </a:pPr>
            <a:r>
              <a:rPr lang="fr-FR" dirty="0">
                <a:solidFill>
                  <a:schemeClr val="tx1"/>
                </a:solidFill>
                <a:ea typeface="Times New Roman" panose="02020603050405020304" pitchFamily="18" charset="0"/>
                <a:cs typeface="Times New Roman" panose="02020603050405020304" pitchFamily="18" charset="0"/>
              </a:rPr>
              <a:t>Définitions de base et terminologie</a:t>
            </a:r>
          </a:p>
          <a:p>
            <a:pPr marL="635508" lvl="1" indent="-342900">
              <a:lnSpc>
                <a:spcPct val="107000"/>
              </a:lnSpc>
              <a:spcAft>
                <a:spcPts val="800"/>
              </a:spcAft>
              <a:buSzPts val="1000"/>
              <a:buFont typeface="+mj-lt"/>
              <a:buAutoNum type="alphaLcPeriod"/>
              <a:tabLst>
                <a:tab pos="457200" algn="l"/>
              </a:tabLst>
            </a:pPr>
            <a:r>
              <a:rPr lang="fr-FR" dirty="0">
                <a:solidFill>
                  <a:schemeClr val="tx1"/>
                </a:solidFill>
                <a:ea typeface="Calibri" panose="020F0502020204030204" pitchFamily="34" charset="0"/>
                <a:cs typeface="Times New Roman" panose="02020603050405020304" pitchFamily="18" charset="0"/>
              </a:rPr>
              <a:t>Les différents type de problèmes</a:t>
            </a:r>
          </a:p>
          <a:p>
            <a:pPr marL="635508" lvl="1" indent="-342900">
              <a:lnSpc>
                <a:spcPct val="107000"/>
              </a:lnSpc>
              <a:spcAft>
                <a:spcPts val="800"/>
              </a:spcAft>
              <a:buSzPts val="1000"/>
              <a:buFont typeface="+mj-lt"/>
              <a:buAutoNum type="alphaLcPeriod"/>
              <a:tabLst>
                <a:tab pos="457200" algn="l"/>
              </a:tabLst>
            </a:pPr>
            <a:r>
              <a:rPr lang="fr-FR" dirty="0">
                <a:solidFill>
                  <a:schemeClr val="tx1"/>
                </a:solidFill>
                <a:ea typeface="Times New Roman" panose="02020603050405020304" pitchFamily="18" charset="0"/>
                <a:cs typeface="Times New Roman" panose="02020603050405020304" pitchFamily="18" charset="0"/>
              </a:rPr>
              <a:t>Les différentes méthodes de résolution</a:t>
            </a:r>
            <a:endParaRPr lang="fr-FR" dirty="0">
              <a:ea typeface="Times New Roman" panose="02020603050405020304" pitchFamily="18" charset="0"/>
              <a:cs typeface="Times New Roman" panose="02020603050405020304" pitchFamily="18" charset="0"/>
            </a:endParaRPr>
          </a:p>
          <a:p>
            <a:pPr marL="457200" indent="-457200">
              <a:lnSpc>
                <a:spcPct val="107000"/>
              </a:lnSpc>
              <a:spcAft>
                <a:spcPts val="800"/>
              </a:spcAft>
              <a:buFont typeface="+mj-lt"/>
              <a:buAutoNum type="arabicPeriod"/>
              <a:tabLst>
                <a:tab pos="457200" algn="l"/>
              </a:tabLst>
            </a:pPr>
            <a:r>
              <a:rPr lang="fr-FR" dirty="0">
                <a:solidFill>
                  <a:schemeClr val="bg1">
                    <a:lumMod val="75000"/>
                  </a:schemeClr>
                </a:solidFill>
                <a:ea typeface="Times New Roman" panose="02020603050405020304" pitchFamily="18" charset="0"/>
                <a:cs typeface="Times New Roman" panose="02020603050405020304" pitchFamily="18" charset="0"/>
              </a:rPr>
              <a:t>Méthodes exactes de résolution</a:t>
            </a:r>
          </a:p>
          <a:p>
            <a:pPr marL="457200" lvl="0" indent="-457200">
              <a:lnSpc>
                <a:spcPct val="107000"/>
              </a:lnSpc>
              <a:spcAft>
                <a:spcPts val="800"/>
              </a:spcAft>
              <a:buFont typeface="+mj-lt"/>
              <a:buAutoNum type="arabicPeriod"/>
              <a:tabLst>
                <a:tab pos="457200" algn="l"/>
              </a:tabLst>
            </a:pPr>
            <a:r>
              <a:rPr lang="fr-FR" dirty="0">
                <a:solidFill>
                  <a:schemeClr val="bg1">
                    <a:lumMod val="75000"/>
                  </a:schemeClr>
                </a:solidFill>
                <a:ea typeface="Times New Roman" panose="02020603050405020304" pitchFamily="18" charset="0"/>
                <a:cs typeface="Times New Roman" panose="02020603050405020304" pitchFamily="18" charset="0"/>
              </a:rPr>
              <a:t>Méthodes approchées de résolution</a:t>
            </a:r>
          </a:p>
          <a:p>
            <a:pPr marL="457200" lvl="0" indent="-457200">
              <a:lnSpc>
                <a:spcPct val="107000"/>
              </a:lnSpc>
              <a:spcAft>
                <a:spcPts val="800"/>
              </a:spcAft>
              <a:buFont typeface="+mj-lt"/>
              <a:buAutoNum type="arabicPeriod"/>
              <a:tabLst>
                <a:tab pos="457200" algn="l"/>
              </a:tabLst>
            </a:pPr>
            <a:r>
              <a:rPr lang="fr-FR" dirty="0">
                <a:solidFill>
                  <a:schemeClr val="bg1">
                    <a:lumMod val="85000"/>
                  </a:schemeClr>
                </a:solidFill>
                <a:ea typeface="Times New Roman" panose="02020603050405020304" pitchFamily="18" charset="0"/>
                <a:cs typeface="Times New Roman" panose="02020603050405020304" pitchFamily="18" charset="0"/>
              </a:rPr>
              <a:t>Introduction à l'apprentissage automatique</a:t>
            </a:r>
            <a:endParaRPr lang="fr-FR" dirty="0">
              <a:solidFill>
                <a:schemeClr val="bg1">
                  <a:lumMod val="85000"/>
                </a:schemeClr>
              </a:solidFill>
              <a:ea typeface="Calibri" panose="020F0502020204030204" pitchFamily="34" charset="0"/>
              <a:cs typeface="Times New Roman" panose="02020603050405020304" pitchFamily="18" charset="0"/>
            </a:endParaRPr>
          </a:p>
          <a:p>
            <a:endParaRPr lang="fr-FR" dirty="0"/>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5</a:t>
            </a:fld>
            <a:endParaRPr lang="fr-FR"/>
          </a:p>
        </p:txBody>
      </p:sp>
    </p:spTree>
    <p:extLst>
      <p:ext uri="{BB962C8B-B14F-4D97-AF65-F5344CB8AC3E}">
        <p14:creationId xmlns:p14="http://schemas.microsoft.com/office/powerpoint/2010/main" val="394901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41721F-245F-8C0A-5664-3EC4691D131D}"/>
              </a:ext>
            </a:extLst>
          </p:cNvPr>
          <p:cNvSpPr>
            <a:spLocks noGrp="1"/>
          </p:cNvSpPr>
          <p:nvPr>
            <p:ph type="title"/>
          </p:nvPr>
        </p:nvSpPr>
        <p:spPr>
          <a:xfrm>
            <a:off x="1097280" y="394977"/>
            <a:ext cx="10058400" cy="1450757"/>
          </a:xfrm>
        </p:spPr>
        <p:txBody>
          <a:bodyPr>
            <a:normAutofit/>
          </a:bodyPr>
          <a:lstStyle/>
          <a:p>
            <a:pPr lvl="0">
              <a:lnSpc>
                <a:spcPct val="107000"/>
              </a:lnSpc>
              <a:spcAft>
                <a:spcPts val="800"/>
              </a:spcAft>
              <a:tabLst>
                <a:tab pos="457200" algn="l"/>
              </a:tabLst>
            </a:pPr>
            <a:r>
              <a:rPr lang="fr-FR" dirty="0">
                <a:ea typeface="Times New Roman" panose="02020603050405020304" pitchFamily="18" charset="0"/>
                <a:cs typeface="Times New Roman" panose="02020603050405020304" pitchFamily="18" charset="0"/>
              </a:rPr>
              <a:t>Problème d'optimisation</a:t>
            </a:r>
            <a:endParaRPr lang="fr-FR" dirty="0">
              <a:ea typeface="Calibri" panose="020F050202020403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A0AB88B-12D5-4B65-9F06-6DDF84139FFD}"/>
              </a:ext>
            </a:extLst>
          </p:cNvPr>
          <p:cNvSpPr>
            <a:spLocks noGrp="1"/>
          </p:cNvSpPr>
          <p:nvPr>
            <p:ph idx="1"/>
          </p:nvPr>
        </p:nvSpPr>
        <p:spPr>
          <a:xfrm>
            <a:off x="1097280" y="1845733"/>
            <a:ext cx="10058400" cy="4501279"/>
          </a:xfrm>
        </p:spPr>
        <p:txBody>
          <a:bodyPr>
            <a:normAutofit fontScale="92500" lnSpcReduction="20000"/>
          </a:bodyPr>
          <a:lstStyle/>
          <a:p>
            <a:r>
              <a:rPr lang="fr-FR" b="1" dirty="0"/>
              <a:t>Définition:</a:t>
            </a:r>
          </a:p>
          <a:p>
            <a:r>
              <a:rPr lang="fr-FR" dirty="0"/>
              <a:t>Un </a:t>
            </a:r>
            <a:r>
              <a:rPr lang="fr-FR" b="1" dirty="0"/>
              <a:t>problème d'optimisation </a:t>
            </a:r>
            <a:r>
              <a:rPr lang="fr-FR" dirty="0"/>
              <a:t>est un type de problème mathématique où l'on cherche à </a:t>
            </a:r>
            <a:r>
              <a:rPr lang="fr-FR" dirty="0">
                <a:solidFill>
                  <a:srgbClr val="FF0000"/>
                </a:solidFill>
              </a:rPr>
              <a:t>maximiser</a:t>
            </a:r>
            <a:r>
              <a:rPr lang="fr-FR" dirty="0"/>
              <a:t> ou </a:t>
            </a:r>
            <a:r>
              <a:rPr lang="fr-FR" dirty="0">
                <a:solidFill>
                  <a:srgbClr val="FF0000"/>
                </a:solidFill>
              </a:rPr>
              <a:t>minimiser</a:t>
            </a:r>
            <a:r>
              <a:rPr lang="fr-FR" dirty="0"/>
              <a:t> une fonction objectif en utilisant une ou plusieurs </a:t>
            </a:r>
            <a:r>
              <a:rPr lang="fr-FR" b="1" dirty="0"/>
              <a:t>variables</a:t>
            </a:r>
            <a:r>
              <a:rPr lang="fr-FR" dirty="0"/>
              <a:t> sous certaines </a:t>
            </a:r>
            <a:r>
              <a:rPr lang="fr-FR" b="1" dirty="0"/>
              <a:t>contraintes</a:t>
            </a:r>
            <a:r>
              <a:rPr lang="fr-FR" dirty="0"/>
              <a:t>. La </a:t>
            </a:r>
            <a:r>
              <a:rPr lang="fr-FR" dirty="0">
                <a:solidFill>
                  <a:srgbClr val="FF0000"/>
                </a:solidFill>
              </a:rPr>
              <a:t>fonction objectif </a:t>
            </a:r>
            <a:r>
              <a:rPr lang="fr-FR" dirty="0"/>
              <a:t>peut être une fonction </a:t>
            </a:r>
            <a:r>
              <a:rPr lang="fr-FR" dirty="0">
                <a:solidFill>
                  <a:srgbClr val="FF0000"/>
                </a:solidFill>
              </a:rPr>
              <a:t>linéaire</a:t>
            </a:r>
            <a:r>
              <a:rPr lang="fr-FR" dirty="0"/>
              <a:t> ou </a:t>
            </a:r>
            <a:r>
              <a:rPr lang="fr-FR" dirty="0">
                <a:solidFill>
                  <a:srgbClr val="FF0000"/>
                </a:solidFill>
              </a:rPr>
              <a:t>non linéaire</a:t>
            </a:r>
            <a:r>
              <a:rPr lang="fr-FR" dirty="0"/>
              <a:t>, et les contraintes peuvent être des égalités ou des inégalités.</a:t>
            </a:r>
          </a:p>
          <a:p>
            <a:r>
              <a:rPr lang="fr-FR" dirty="0"/>
              <a:t>De manière formelle, un problème d'optimisation peut être défini comme suit:</a:t>
            </a:r>
          </a:p>
          <a:p>
            <a:endParaRPr lang="fr-FR" dirty="0"/>
          </a:p>
          <a:p>
            <a:endParaRPr lang="fr-FR" dirty="0"/>
          </a:p>
          <a:p>
            <a:pPr marL="0" indent="0">
              <a:buNone/>
            </a:pPr>
            <a:endParaRPr lang="fr-FR" dirty="0"/>
          </a:p>
          <a:p>
            <a:r>
              <a:rPr lang="fr-FR" dirty="0"/>
              <a:t>F(x) une </a:t>
            </a:r>
            <a:r>
              <a:rPr lang="fr-FR" b="1" dirty="0"/>
              <a:t>fonction objectif </a:t>
            </a:r>
            <a:r>
              <a:rPr lang="fr-FR" dirty="0"/>
              <a:t>dépendante d'une ou plusieurs variables x.</a:t>
            </a:r>
          </a:p>
          <a:p>
            <a:r>
              <a:rPr lang="fr-FR" dirty="0"/>
              <a:t>Soit une ensemble de contraintes </a:t>
            </a:r>
            <a:r>
              <a:rPr lang="fr-FR" b="1" dirty="0"/>
              <a:t>gi(x) &lt;= 0</a:t>
            </a:r>
            <a:r>
              <a:rPr lang="fr-FR" dirty="0"/>
              <a:t> et </a:t>
            </a:r>
            <a:r>
              <a:rPr lang="fr-FR" b="1" dirty="0"/>
              <a:t>hi(x) = 0 </a:t>
            </a:r>
            <a:r>
              <a:rPr lang="fr-FR" dirty="0"/>
              <a:t>qui sont également dépendantes de x.</a:t>
            </a:r>
          </a:p>
          <a:p>
            <a:pPr>
              <a:buFont typeface="Wingdings" panose="05000000000000000000" pitchFamily="2" charset="2"/>
              <a:buChar char="Ø"/>
            </a:pPr>
            <a:r>
              <a:rPr lang="fr-FR" sz="2400" b="1" i="1" dirty="0">
                <a:solidFill>
                  <a:schemeClr val="tx1"/>
                </a:solidFill>
              </a:rPr>
              <a:t>Le problème d'optimisation consiste alors à trouver les valeurs de x qui minimisent ou maximisent f(x) sous les contraintes gi(x) &lt;= 0 et hi(x) = 0.</a:t>
            </a:r>
          </a:p>
        </p:txBody>
      </p:sp>
      <p:sp>
        <p:nvSpPr>
          <p:cNvPr id="4" name="Espace réservé de la date 3"/>
          <p:cNvSpPr>
            <a:spLocks noGrp="1"/>
          </p:cNvSpPr>
          <p:nvPr>
            <p:ph type="dt" sz="half" idx="10"/>
          </p:nvPr>
        </p:nvSpPr>
        <p:spPr/>
        <p:txBody>
          <a:bodyPr/>
          <a:lstStyle/>
          <a:p>
            <a:fld id="{ABFD2BD4-F22D-4FB8-A083-8063A6087CCA}"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6</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174" y="3521248"/>
            <a:ext cx="4533225" cy="983955"/>
          </a:xfrm>
          <a:prstGeom prst="rect">
            <a:avLst/>
          </a:prstGeom>
        </p:spPr>
      </p:pic>
    </p:spTree>
    <p:extLst>
      <p:ext uri="{BB962C8B-B14F-4D97-AF65-F5344CB8AC3E}">
        <p14:creationId xmlns:p14="http://schemas.microsoft.com/office/powerpoint/2010/main" val="262346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a:xfrm>
            <a:off x="1090779" y="1714701"/>
            <a:ext cx="10058400" cy="4023360"/>
          </a:xfrm>
        </p:spPr>
        <p:txBody>
          <a:bodyPr/>
          <a:lstStyle/>
          <a:p>
            <a:r>
              <a:rPr lang="fr-FR" b="1" dirty="0"/>
              <a:t>Problème du voyageur de commerce</a:t>
            </a:r>
            <a:endParaRPr lang="fr-FR" dirty="0"/>
          </a:p>
          <a:p>
            <a:pPr>
              <a:buFont typeface="Wingdings" panose="05000000000000000000" pitchFamily="2" charset="2"/>
              <a:buChar char="Ø"/>
            </a:pPr>
            <a:r>
              <a:rPr lang="fr-FR" dirty="0"/>
              <a:t> Problème d'optimisation combinatoire le plus populaire </a:t>
            </a:r>
          </a:p>
          <a:p>
            <a:pPr>
              <a:buFont typeface="Wingdings" panose="05000000000000000000" pitchFamily="2" charset="2"/>
              <a:buChar char="Ø"/>
            </a:pPr>
            <a:r>
              <a:rPr lang="fr-FR" dirty="0"/>
              <a:t>Un circuit visite chaque ville exactement une fois </a:t>
            </a:r>
          </a:p>
          <a:p>
            <a:pPr marL="0" indent="0">
              <a:buNone/>
            </a:pPr>
            <a:r>
              <a:rPr lang="fr-FR" b="1" dirty="0"/>
              <a:t>(cycle </a:t>
            </a:r>
            <a:r>
              <a:rPr lang="fr-FR" b="1" dirty="0" err="1"/>
              <a:t>Hamiltonien</a:t>
            </a:r>
            <a:r>
              <a:rPr lang="fr-FR" b="1" dirty="0"/>
              <a:t>) </a:t>
            </a:r>
          </a:p>
          <a:p>
            <a:pPr>
              <a:buFont typeface="Wingdings" panose="05000000000000000000" pitchFamily="2" charset="2"/>
              <a:buChar char="Ø"/>
            </a:pPr>
            <a:r>
              <a:rPr lang="fr-FR" dirty="0"/>
              <a:t>La taille de l'espace de recherche est </a:t>
            </a:r>
            <a:r>
              <a:rPr lang="fr-FR" b="1" dirty="0"/>
              <a:t>n!</a:t>
            </a:r>
            <a:r>
              <a:rPr lang="fr-FR" dirty="0"/>
              <a:t> </a:t>
            </a:r>
          </a:p>
          <a:p>
            <a:pPr>
              <a:buFont typeface="Wingdings" panose="05000000000000000000" pitchFamily="2" charset="2"/>
              <a:buChar char="Ø"/>
            </a:pPr>
            <a:r>
              <a:rPr lang="fr-FR" dirty="0"/>
              <a:t>Estimation du temps d’exécution de </a:t>
            </a:r>
            <a:r>
              <a:rPr lang="fr-FR" b="1" dirty="0"/>
              <a:t>l’algorithme Dijkstra </a:t>
            </a:r>
          </a:p>
          <a:p>
            <a:pPr marL="0" indent="0">
              <a:buNone/>
            </a:pPr>
            <a:r>
              <a:rPr lang="fr-FR" dirty="0"/>
              <a:t>(machine simple avec un seul CPU à 2GHZ)</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7</a:t>
            </a:fld>
            <a:endParaRPr lang="fr-FR"/>
          </a:p>
        </p:txBody>
      </p:sp>
      <mc:AlternateContent xmlns:mc="http://schemas.openxmlformats.org/markup-compatibility/2006">
        <mc:Choice xmlns:a14="http://schemas.microsoft.com/office/drawing/2010/main" Requires="a14">
          <p:graphicFrame>
            <p:nvGraphicFramePr>
              <p:cNvPr id="8" name="Tableau 7"/>
              <p:cNvGraphicFramePr>
                <a:graphicFrameLocks noGrp="1"/>
              </p:cNvGraphicFramePr>
              <p:nvPr>
                <p:extLst>
                  <p:ext uri="{D42A27DB-BD31-4B8C-83A1-F6EECF244321}">
                    <p14:modId xmlns:p14="http://schemas.microsoft.com/office/powerpoint/2010/main" val="2091932132"/>
                  </p:ext>
                </p:extLst>
              </p:nvPr>
            </p:nvGraphicFramePr>
            <p:xfrm>
              <a:off x="1097280" y="4856268"/>
              <a:ext cx="6053797" cy="1547840"/>
            </p:xfrm>
            <a:graphic>
              <a:graphicData uri="http://schemas.openxmlformats.org/drawingml/2006/table">
                <a:tbl>
                  <a:tblPr firstRow="1" bandRow="1">
                    <a:tableStyleId>{5940675A-B579-460E-94D1-54222C63F5DA}</a:tableStyleId>
                  </a:tblPr>
                  <a:tblGrid>
                    <a:gridCol w="1505243">
                      <a:extLst>
                        <a:ext uri="{9D8B030D-6E8A-4147-A177-3AD203B41FA5}">
                          <a16:colId xmlns:a16="http://schemas.microsoft.com/office/drawing/2014/main" val="1870984055"/>
                        </a:ext>
                      </a:extLst>
                    </a:gridCol>
                    <a:gridCol w="1922585">
                      <a:extLst>
                        <a:ext uri="{9D8B030D-6E8A-4147-A177-3AD203B41FA5}">
                          <a16:colId xmlns:a16="http://schemas.microsoft.com/office/drawing/2014/main" val="3888065250"/>
                        </a:ext>
                      </a:extLst>
                    </a:gridCol>
                    <a:gridCol w="2625969">
                      <a:extLst>
                        <a:ext uri="{9D8B030D-6E8A-4147-A177-3AD203B41FA5}">
                          <a16:colId xmlns:a16="http://schemas.microsoft.com/office/drawing/2014/main" val="3320659296"/>
                        </a:ext>
                      </a:extLst>
                    </a:gridCol>
                  </a:tblGrid>
                  <a:tr h="278440">
                    <a:tc>
                      <a:txBody>
                        <a:bodyPr/>
                        <a:lstStyle/>
                        <a:p>
                          <a:pPr algn="ctr"/>
                          <a:r>
                            <a:rPr lang="fr-FR" sz="1400" dirty="0"/>
                            <a:t>Nombre de villes</a:t>
                          </a:r>
                        </a:p>
                      </a:txBody>
                      <a:tcPr/>
                    </a:tc>
                    <a:tc>
                      <a:txBody>
                        <a:bodyPr/>
                        <a:lstStyle/>
                        <a:p>
                          <a:pPr algn="ctr"/>
                          <a:r>
                            <a:rPr lang="fr-FR" sz="1400" dirty="0"/>
                            <a:t>Nombre d’opérations</a:t>
                          </a:r>
                        </a:p>
                      </a:txBody>
                      <a:tcPr/>
                    </a:tc>
                    <a:tc>
                      <a:txBody>
                        <a:bodyPr/>
                        <a:lstStyle/>
                        <a:p>
                          <a:pPr algn="ctr"/>
                          <a:r>
                            <a:rPr lang="fr-FR" sz="1400" dirty="0"/>
                            <a:t>Temps d’exécution (secondes)</a:t>
                          </a:r>
                        </a:p>
                      </a:txBody>
                      <a:tcPr/>
                    </a:tc>
                    <a:extLst>
                      <a:ext uri="{0D108BD9-81ED-4DB2-BD59-A6C34878D82A}">
                        <a16:rowId xmlns:a16="http://schemas.microsoft.com/office/drawing/2014/main" val="1993441182"/>
                      </a:ext>
                    </a:extLst>
                  </a:tr>
                  <a:tr h="310760">
                    <a:tc>
                      <a:txBody>
                        <a:bodyPr/>
                        <a:lstStyle/>
                        <a:p>
                          <a:pPr algn="ctr"/>
                          <a:r>
                            <a:rPr lang="fr-FR" sz="1400" dirty="0"/>
                            <a:t>10</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fr-FR" sz="1400" b="0" i="1" smtClean="0">
                                        <a:latin typeface="Cambria Math" panose="02040503050406030204" pitchFamily="18" charset="0"/>
                                      </a:rPr>
                                    </m:ctrlPr>
                                  </m:sSupPr>
                                  <m:e>
                                    <m:r>
                                      <a:rPr lang="fr-FR" sz="1400" b="0" i="1" smtClean="0">
                                        <a:latin typeface="Cambria Math" panose="02040503050406030204" pitchFamily="18" charset="0"/>
                                      </a:rPr>
                                      <m:t>10</m:t>
                                    </m:r>
                                  </m:e>
                                  <m:sup>
                                    <m:r>
                                      <a:rPr lang="fr-FR" sz="1400" b="0" i="1" smtClean="0">
                                        <a:latin typeface="Cambria Math" panose="02040503050406030204" pitchFamily="18" charset="0"/>
                                      </a:rPr>
                                      <m:t>3</m:t>
                                    </m:r>
                                  </m:sup>
                                </m:sSup>
                              </m:oMath>
                            </m:oMathPara>
                          </a14:m>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fr-FR" sz="1400" b="0" i="1" smtClean="0">
                                        <a:latin typeface="Cambria Math" panose="02040503050406030204" pitchFamily="18" charset="0"/>
                                      </a:rPr>
                                    </m:ctrlPr>
                                  </m:sSupPr>
                                  <m:e>
                                    <m:r>
                                      <a:rPr lang="fr-FR" sz="1400" b="0" i="1" smtClean="0">
                                        <a:latin typeface="Cambria Math" panose="02040503050406030204" pitchFamily="18" charset="0"/>
                                      </a:rPr>
                                      <m:t>5. 10</m:t>
                                    </m:r>
                                  </m:e>
                                  <m:sup>
                                    <m:r>
                                      <a:rPr lang="fr-FR" sz="1400" b="0" i="1" smtClean="0">
                                        <a:latin typeface="Cambria Math" panose="02040503050406030204" pitchFamily="18" charset="0"/>
                                      </a:rPr>
                                      <m:t>−6</m:t>
                                    </m:r>
                                  </m:sup>
                                </m:sSup>
                              </m:oMath>
                            </m:oMathPara>
                          </a14:m>
                          <a:endParaRPr lang="fr-FR" sz="1400" dirty="0"/>
                        </a:p>
                      </a:txBody>
                      <a:tcPr/>
                    </a:tc>
                    <a:extLst>
                      <a:ext uri="{0D108BD9-81ED-4DB2-BD59-A6C34878D82A}">
                        <a16:rowId xmlns:a16="http://schemas.microsoft.com/office/drawing/2014/main" val="3556775983"/>
                      </a:ext>
                    </a:extLst>
                  </a:tr>
                  <a:tr h="310760">
                    <a:tc>
                      <a:txBody>
                        <a:bodyPr/>
                        <a:lstStyle/>
                        <a:p>
                          <a:pPr algn="ctr"/>
                          <a:r>
                            <a:rPr lang="fr-FR" sz="1400" dirty="0"/>
                            <a:t>100</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fr-FR" sz="1400" b="0" i="1" smtClean="0">
                                        <a:latin typeface="Cambria Math" panose="02040503050406030204" pitchFamily="18" charset="0"/>
                                      </a:rPr>
                                    </m:ctrlPr>
                                  </m:sSupPr>
                                  <m:e>
                                    <m:r>
                                      <a:rPr lang="fr-FR" sz="1400" b="0" i="1" smtClean="0">
                                        <a:latin typeface="Cambria Math" panose="02040503050406030204" pitchFamily="18" charset="0"/>
                                      </a:rPr>
                                      <m:t>10</m:t>
                                    </m:r>
                                  </m:e>
                                  <m:sup>
                                    <m:r>
                                      <a:rPr lang="fr-FR" sz="1400" b="0" i="1" smtClean="0">
                                        <a:latin typeface="Cambria Math" panose="02040503050406030204" pitchFamily="18" charset="0"/>
                                      </a:rPr>
                                      <m:t>6</m:t>
                                    </m:r>
                                  </m:sup>
                                </m:sSup>
                              </m:oMath>
                            </m:oMathPara>
                          </a14:m>
                          <a:endParaRPr lang="fr-FR" sz="1400" dirty="0"/>
                        </a:p>
                      </a:txBody>
                      <a:tcPr/>
                    </a:tc>
                    <a:tc>
                      <a:txBody>
                        <a:bodyPr/>
                        <a:lstStyle/>
                        <a:p>
                          <a:pPr algn="ctr"/>
                          <a:r>
                            <a:rPr lang="fr-FR" sz="1400" dirty="0"/>
                            <a:t>0,005</a:t>
                          </a:r>
                        </a:p>
                      </a:txBody>
                      <a:tcPr/>
                    </a:tc>
                    <a:extLst>
                      <a:ext uri="{0D108BD9-81ED-4DB2-BD59-A6C34878D82A}">
                        <a16:rowId xmlns:a16="http://schemas.microsoft.com/office/drawing/2014/main" val="1115786975"/>
                      </a:ext>
                    </a:extLst>
                  </a:tr>
                  <a:tr h="310760">
                    <a:tc>
                      <a:txBody>
                        <a:bodyPr/>
                        <a:lstStyle/>
                        <a:p>
                          <a:pPr algn="ctr"/>
                          <a:r>
                            <a:rPr lang="fr-FR" sz="1400" dirty="0"/>
                            <a:t>1000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fr-FR" sz="1400" b="0" i="1" smtClean="0">
                                        <a:latin typeface="Cambria Math" panose="02040503050406030204" pitchFamily="18" charset="0"/>
                                      </a:rPr>
                                    </m:ctrlPr>
                                  </m:sSupPr>
                                  <m:e>
                                    <m:r>
                                      <a:rPr lang="fr-FR" sz="1400" b="0" i="1" smtClean="0">
                                        <a:latin typeface="Cambria Math" panose="02040503050406030204" pitchFamily="18" charset="0"/>
                                      </a:rPr>
                                      <m:t>10</m:t>
                                    </m:r>
                                  </m:e>
                                  <m:sup>
                                    <m:r>
                                      <a:rPr lang="fr-FR" sz="1400" b="0" i="1" smtClean="0">
                                        <a:latin typeface="Cambria Math" panose="02040503050406030204" pitchFamily="18" charset="0"/>
                                      </a:rPr>
                                      <m:t>9</m:t>
                                    </m:r>
                                  </m:sup>
                                </m:sSup>
                              </m:oMath>
                            </m:oMathPara>
                          </a14:m>
                          <a:endParaRPr lang="fr-FR"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a:t>5</a:t>
                          </a:r>
                        </a:p>
                      </a:txBody>
                      <a:tcPr/>
                    </a:tc>
                    <a:extLst>
                      <a:ext uri="{0D108BD9-81ED-4DB2-BD59-A6C34878D82A}">
                        <a16:rowId xmlns:a16="http://schemas.microsoft.com/office/drawing/2014/main" val="3574558896"/>
                      </a:ext>
                    </a:extLst>
                  </a:tr>
                  <a:tr h="310760">
                    <a:tc>
                      <a:txBody>
                        <a:bodyPr/>
                        <a:lstStyle/>
                        <a:p>
                          <a:pPr algn="ctr"/>
                          <a:r>
                            <a:rPr lang="fr-FR" sz="1400" dirty="0"/>
                            <a:t>10000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fr-FR" sz="1400" b="0" i="1" smtClean="0">
                                        <a:latin typeface="Cambria Math" panose="02040503050406030204" pitchFamily="18" charset="0"/>
                                      </a:rPr>
                                    </m:ctrlPr>
                                  </m:sSupPr>
                                  <m:e>
                                    <m:r>
                                      <a:rPr lang="fr-FR" sz="1400" b="0" i="1" smtClean="0">
                                        <a:latin typeface="Cambria Math" panose="02040503050406030204" pitchFamily="18" charset="0"/>
                                      </a:rPr>
                                      <m:t>10</m:t>
                                    </m:r>
                                  </m:e>
                                  <m:sup>
                                    <m:r>
                                      <a:rPr lang="fr-FR" sz="1400" b="0" i="1" smtClean="0">
                                        <a:latin typeface="Cambria Math" panose="02040503050406030204" pitchFamily="18" charset="0"/>
                                      </a:rPr>
                                      <m:t>12</m:t>
                                    </m:r>
                                  </m:sup>
                                </m:sSup>
                              </m:oMath>
                            </m:oMathPara>
                          </a14:m>
                          <a:endParaRPr lang="fr-FR"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a:t>5000 (1h23min)</a:t>
                          </a:r>
                        </a:p>
                      </a:txBody>
                      <a:tcPr/>
                    </a:tc>
                    <a:extLst>
                      <a:ext uri="{0D108BD9-81ED-4DB2-BD59-A6C34878D82A}">
                        <a16:rowId xmlns:a16="http://schemas.microsoft.com/office/drawing/2014/main" val="3269595898"/>
                      </a:ext>
                    </a:extLst>
                  </a:tr>
                </a:tbl>
              </a:graphicData>
            </a:graphic>
          </p:graphicFrame>
        </mc:Choice>
        <mc:Fallback>
          <p:graphicFrame>
            <p:nvGraphicFramePr>
              <p:cNvPr id="8" name="Tableau 7"/>
              <p:cNvGraphicFramePr>
                <a:graphicFrameLocks noGrp="1"/>
              </p:cNvGraphicFramePr>
              <p:nvPr>
                <p:extLst>
                  <p:ext uri="{D42A27DB-BD31-4B8C-83A1-F6EECF244321}">
                    <p14:modId xmlns:p14="http://schemas.microsoft.com/office/powerpoint/2010/main" val="2091932132"/>
                  </p:ext>
                </p:extLst>
              </p:nvPr>
            </p:nvGraphicFramePr>
            <p:xfrm>
              <a:off x="1097280" y="4856268"/>
              <a:ext cx="6053797" cy="1547840"/>
            </p:xfrm>
            <a:graphic>
              <a:graphicData uri="http://schemas.openxmlformats.org/drawingml/2006/table">
                <a:tbl>
                  <a:tblPr firstRow="1" bandRow="1">
                    <a:tableStyleId>{5940675A-B579-460E-94D1-54222C63F5DA}</a:tableStyleId>
                  </a:tblPr>
                  <a:tblGrid>
                    <a:gridCol w="1505243">
                      <a:extLst>
                        <a:ext uri="{9D8B030D-6E8A-4147-A177-3AD203B41FA5}">
                          <a16:colId xmlns:a16="http://schemas.microsoft.com/office/drawing/2014/main" val="1870984055"/>
                        </a:ext>
                      </a:extLst>
                    </a:gridCol>
                    <a:gridCol w="1922585">
                      <a:extLst>
                        <a:ext uri="{9D8B030D-6E8A-4147-A177-3AD203B41FA5}">
                          <a16:colId xmlns:a16="http://schemas.microsoft.com/office/drawing/2014/main" val="3888065250"/>
                        </a:ext>
                      </a:extLst>
                    </a:gridCol>
                    <a:gridCol w="2625969">
                      <a:extLst>
                        <a:ext uri="{9D8B030D-6E8A-4147-A177-3AD203B41FA5}">
                          <a16:colId xmlns:a16="http://schemas.microsoft.com/office/drawing/2014/main" val="3320659296"/>
                        </a:ext>
                      </a:extLst>
                    </a:gridCol>
                  </a:tblGrid>
                  <a:tr h="304800">
                    <a:tc>
                      <a:txBody>
                        <a:bodyPr/>
                        <a:lstStyle/>
                        <a:p>
                          <a:pPr algn="ctr"/>
                          <a:r>
                            <a:rPr lang="fr-FR" sz="1400" dirty="0"/>
                            <a:t>Nombre de villes</a:t>
                          </a:r>
                        </a:p>
                      </a:txBody>
                      <a:tcPr/>
                    </a:tc>
                    <a:tc>
                      <a:txBody>
                        <a:bodyPr/>
                        <a:lstStyle/>
                        <a:p>
                          <a:pPr algn="ctr"/>
                          <a:r>
                            <a:rPr lang="fr-FR" sz="1400" dirty="0"/>
                            <a:t>Nombre d’opérations</a:t>
                          </a:r>
                        </a:p>
                      </a:txBody>
                      <a:tcPr/>
                    </a:tc>
                    <a:tc>
                      <a:txBody>
                        <a:bodyPr/>
                        <a:lstStyle/>
                        <a:p>
                          <a:pPr algn="ctr"/>
                          <a:r>
                            <a:rPr lang="fr-FR" sz="1400" dirty="0"/>
                            <a:t>Temps d’exécution (secondes)</a:t>
                          </a:r>
                        </a:p>
                      </a:txBody>
                      <a:tcPr/>
                    </a:tc>
                    <a:extLst>
                      <a:ext uri="{0D108BD9-81ED-4DB2-BD59-A6C34878D82A}">
                        <a16:rowId xmlns:a16="http://schemas.microsoft.com/office/drawing/2014/main" val="1993441182"/>
                      </a:ext>
                    </a:extLst>
                  </a:tr>
                  <a:tr h="310760">
                    <a:tc>
                      <a:txBody>
                        <a:bodyPr/>
                        <a:lstStyle/>
                        <a:p>
                          <a:pPr algn="ctr"/>
                          <a:r>
                            <a:rPr lang="fr-FR" sz="1400" dirty="0"/>
                            <a:t>10</a:t>
                          </a:r>
                        </a:p>
                      </a:txBody>
                      <a:tcPr/>
                    </a:tc>
                    <a:tc>
                      <a:txBody>
                        <a:bodyPr/>
                        <a:lstStyle/>
                        <a:p>
                          <a:endParaRPr lang="fr-FR"/>
                        </a:p>
                      </a:txBody>
                      <a:tcPr>
                        <a:blipFill>
                          <a:blip r:embed="rId2"/>
                          <a:stretch>
                            <a:fillRect l="-78797" t="-100000" r="-137025" b="-319608"/>
                          </a:stretch>
                        </a:blipFill>
                      </a:tcPr>
                    </a:tc>
                    <a:tc>
                      <a:txBody>
                        <a:bodyPr/>
                        <a:lstStyle/>
                        <a:p>
                          <a:endParaRPr lang="fr-FR"/>
                        </a:p>
                      </a:txBody>
                      <a:tcPr>
                        <a:blipFill>
                          <a:blip r:embed="rId2"/>
                          <a:stretch>
                            <a:fillRect l="-131090" t="-100000" r="-464" b="-319608"/>
                          </a:stretch>
                        </a:blipFill>
                      </a:tcPr>
                    </a:tc>
                    <a:extLst>
                      <a:ext uri="{0D108BD9-81ED-4DB2-BD59-A6C34878D82A}">
                        <a16:rowId xmlns:a16="http://schemas.microsoft.com/office/drawing/2014/main" val="3556775983"/>
                      </a:ext>
                    </a:extLst>
                  </a:tr>
                  <a:tr h="310760">
                    <a:tc>
                      <a:txBody>
                        <a:bodyPr/>
                        <a:lstStyle/>
                        <a:p>
                          <a:pPr algn="ctr"/>
                          <a:r>
                            <a:rPr lang="fr-FR" sz="1400" dirty="0"/>
                            <a:t>100</a:t>
                          </a:r>
                        </a:p>
                      </a:txBody>
                      <a:tcPr/>
                    </a:tc>
                    <a:tc>
                      <a:txBody>
                        <a:bodyPr/>
                        <a:lstStyle/>
                        <a:p>
                          <a:endParaRPr lang="fr-FR"/>
                        </a:p>
                      </a:txBody>
                      <a:tcPr>
                        <a:blipFill>
                          <a:blip r:embed="rId2"/>
                          <a:stretch>
                            <a:fillRect l="-78797" t="-196154" r="-137025" b="-213462"/>
                          </a:stretch>
                        </a:blipFill>
                      </a:tcPr>
                    </a:tc>
                    <a:tc>
                      <a:txBody>
                        <a:bodyPr/>
                        <a:lstStyle/>
                        <a:p>
                          <a:pPr algn="ctr"/>
                          <a:r>
                            <a:rPr lang="fr-FR" sz="1400" dirty="0"/>
                            <a:t>0,005</a:t>
                          </a:r>
                        </a:p>
                      </a:txBody>
                      <a:tcPr/>
                    </a:tc>
                    <a:extLst>
                      <a:ext uri="{0D108BD9-81ED-4DB2-BD59-A6C34878D82A}">
                        <a16:rowId xmlns:a16="http://schemas.microsoft.com/office/drawing/2014/main" val="1115786975"/>
                      </a:ext>
                    </a:extLst>
                  </a:tr>
                  <a:tr h="310760">
                    <a:tc>
                      <a:txBody>
                        <a:bodyPr/>
                        <a:lstStyle/>
                        <a:p>
                          <a:pPr algn="ctr"/>
                          <a:r>
                            <a:rPr lang="fr-FR" sz="1400" dirty="0"/>
                            <a:t>1000</a:t>
                          </a:r>
                        </a:p>
                      </a:txBody>
                      <a:tcPr/>
                    </a:tc>
                    <a:tc>
                      <a:txBody>
                        <a:bodyPr/>
                        <a:lstStyle/>
                        <a:p>
                          <a:endParaRPr lang="fr-FR"/>
                        </a:p>
                      </a:txBody>
                      <a:tcPr>
                        <a:blipFill>
                          <a:blip r:embed="rId2"/>
                          <a:stretch>
                            <a:fillRect l="-78797" t="-301961" r="-137025" b="-117647"/>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a:t>5</a:t>
                          </a:r>
                        </a:p>
                      </a:txBody>
                      <a:tcPr/>
                    </a:tc>
                    <a:extLst>
                      <a:ext uri="{0D108BD9-81ED-4DB2-BD59-A6C34878D82A}">
                        <a16:rowId xmlns:a16="http://schemas.microsoft.com/office/drawing/2014/main" val="3574558896"/>
                      </a:ext>
                    </a:extLst>
                  </a:tr>
                  <a:tr h="310760">
                    <a:tc>
                      <a:txBody>
                        <a:bodyPr/>
                        <a:lstStyle/>
                        <a:p>
                          <a:pPr algn="ctr"/>
                          <a:r>
                            <a:rPr lang="fr-FR" sz="1400" dirty="0"/>
                            <a:t>10000</a:t>
                          </a:r>
                        </a:p>
                      </a:txBody>
                      <a:tcPr/>
                    </a:tc>
                    <a:tc>
                      <a:txBody>
                        <a:bodyPr/>
                        <a:lstStyle/>
                        <a:p>
                          <a:endParaRPr lang="fr-FR"/>
                        </a:p>
                      </a:txBody>
                      <a:tcPr>
                        <a:blipFill>
                          <a:blip r:embed="rId2"/>
                          <a:stretch>
                            <a:fillRect l="-78797" t="-401961" r="-137025" b="-17647"/>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a:t>5000 (1h23min)</a:t>
                          </a:r>
                        </a:p>
                      </a:txBody>
                      <a:tcPr/>
                    </a:tc>
                    <a:extLst>
                      <a:ext uri="{0D108BD9-81ED-4DB2-BD59-A6C34878D82A}">
                        <a16:rowId xmlns:a16="http://schemas.microsoft.com/office/drawing/2014/main" val="3269595898"/>
                      </a:ext>
                    </a:extLst>
                  </a:tr>
                </a:tbl>
              </a:graphicData>
            </a:graphic>
          </p:graphicFrame>
        </mc:Fallback>
      </mc:AlternateContent>
      <p:pic>
        <p:nvPicPr>
          <p:cNvPr id="9" name="Image 8"/>
          <p:cNvPicPr>
            <a:picLocks noChangeAspect="1"/>
          </p:cNvPicPr>
          <p:nvPr/>
        </p:nvPicPr>
        <p:blipFill>
          <a:blip r:embed="rId3"/>
          <a:stretch>
            <a:fillRect/>
          </a:stretch>
        </p:blipFill>
        <p:spPr>
          <a:xfrm>
            <a:off x="7383242" y="1976767"/>
            <a:ext cx="3772438" cy="3761294"/>
          </a:xfrm>
          <a:prstGeom prst="rect">
            <a:avLst/>
          </a:prstGeom>
        </p:spPr>
      </p:pic>
      <p:pic>
        <p:nvPicPr>
          <p:cNvPr id="10" name="Image 9" descr="Une image contenant carte, atlas, texte&#10;&#10;Description générée automatiquement">
            <a:extLst>
              <a:ext uri="{FF2B5EF4-FFF2-40B4-BE49-F238E27FC236}">
                <a16:creationId xmlns:a16="http://schemas.microsoft.com/office/drawing/2014/main" id="{B9C2913A-C1C9-4455-948A-3F172DD97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3489" y="1737360"/>
            <a:ext cx="4288694" cy="4245482"/>
          </a:xfrm>
          <a:prstGeom prst="rect">
            <a:avLst/>
          </a:prstGeom>
        </p:spPr>
      </p:pic>
    </p:spTree>
    <p:extLst>
      <p:ext uri="{BB962C8B-B14F-4D97-AF65-F5344CB8AC3E}">
        <p14:creationId xmlns:p14="http://schemas.microsoft.com/office/powerpoint/2010/main" val="73467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de problèmes</a:t>
            </a:r>
          </a:p>
        </p:txBody>
      </p:sp>
      <p:sp>
        <p:nvSpPr>
          <p:cNvPr id="3" name="Espace réservé du contenu 2"/>
          <p:cNvSpPr>
            <a:spLocks noGrp="1"/>
          </p:cNvSpPr>
          <p:nvPr>
            <p:ph idx="1"/>
          </p:nvPr>
        </p:nvSpPr>
        <p:spPr/>
        <p:txBody>
          <a:bodyPr>
            <a:noAutofit/>
          </a:bodyPr>
          <a:lstStyle/>
          <a:p>
            <a:pPr>
              <a:buFont typeface="Wingdings" panose="05000000000000000000" pitchFamily="2" charset="2"/>
              <a:buChar char="q"/>
            </a:pPr>
            <a:r>
              <a:rPr lang="fr-FR" b="1" dirty="0"/>
              <a:t>Optimisation linéaire: </a:t>
            </a:r>
            <a:r>
              <a:rPr lang="fr-FR" dirty="0"/>
              <a:t>Il s'agit de trouver les valeurs optimales d'une fonction linéaire sous des contraintes linéaires. </a:t>
            </a:r>
          </a:p>
          <a:p>
            <a:pPr>
              <a:buFont typeface="Wingdings" panose="05000000000000000000" pitchFamily="2" charset="2"/>
              <a:buChar char="q"/>
            </a:pPr>
            <a:r>
              <a:rPr lang="fr-FR" b="1" dirty="0"/>
              <a:t>Optimisation non linéaire:</a:t>
            </a:r>
            <a:r>
              <a:rPr lang="fr-FR" dirty="0"/>
              <a:t> Il s'agit de trouver les valeurs optimales d'une fonction qui n'est pas linéaire sous des contraintes éventuellement non linéaires (optimisation quadratique, convexe, </a:t>
            </a:r>
            <a:r>
              <a:rPr lang="fr-FR" dirty="0" err="1"/>
              <a:t>etc</a:t>
            </a:r>
            <a:r>
              <a:rPr lang="fr-FR" dirty="0"/>
              <a:t>). </a:t>
            </a:r>
          </a:p>
          <a:p>
            <a:pPr>
              <a:buFont typeface="Wingdings" panose="05000000000000000000" pitchFamily="2" charset="2"/>
              <a:buChar char="q"/>
            </a:pPr>
            <a:r>
              <a:rPr lang="fr-FR" b="1" dirty="0"/>
              <a:t>Optimisation combinatoire:</a:t>
            </a:r>
            <a:r>
              <a:rPr lang="fr-FR" dirty="0"/>
              <a:t> Il s'agit de trouver la meilleure combinaison de choix d'un ensemble fini de solutions. </a:t>
            </a:r>
          </a:p>
          <a:p>
            <a:pPr>
              <a:buFont typeface="Wingdings" panose="05000000000000000000" pitchFamily="2" charset="2"/>
              <a:buChar char="q"/>
            </a:pPr>
            <a:r>
              <a:rPr lang="fr-FR" b="1" dirty="0"/>
              <a:t>Optimisation par les contraintes: </a:t>
            </a:r>
            <a:r>
              <a:rPr lang="fr-FR" dirty="0"/>
              <a:t>Il s'agit de trouver les meilleures valeurs pour une fonction en respectant certaines contraintes. </a:t>
            </a:r>
          </a:p>
          <a:p>
            <a:pPr>
              <a:buFont typeface="Wingdings" panose="05000000000000000000" pitchFamily="2" charset="2"/>
              <a:buChar char="q"/>
            </a:pPr>
            <a:r>
              <a:rPr lang="fr-FR" b="1" dirty="0"/>
              <a:t>Optimisation stochastique: </a:t>
            </a:r>
            <a:r>
              <a:rPr lang="fr-FR" dirty="0"/>
              <a:t>Il s'agit de trouver la meilleure solution pour un problème où les variables sont incertaines ou aléatoires. </a:t>
            </a:r>
          </a:p>
        </p:txBody>
      </p:sp>
      <p:sp>
        <p:nvSpPr>
          <p:cNvPr id="4" name="Espace réservé de la date 3"/>
          <p:cNvSpPr>
            <a:spLocks noGrp="1"/>
          </p:cNvSpPr>
          <p:nvPr>
            <p:ph type="dt" sz="half" idx="10"/>
          </p:nvPr>
        </p:nvSpPr>
        <p:spPr/>
        <p:txBody>
          <a:bodyPr/>
          <a:lstStyle/>
          <a:p>
            <a:fld id="{B1A40F24-571F-43C1-ACCD-F6E44D215D51}"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8</a:t>
            </a:fld>
            <a:endParaRPr lang="fr-FR"/>
          </a:p>
        </p:txBody>
      </p:sp>
    </p:spTree>
    <p:extLst>
      <p:ext uri="{BB962C8B-B14F-4D97-AF65-F5344CB8AC3E}">
        <p14:creationId xmlns:p14="http://schemas.microsoft.com/office/powerpoint/2010/main" val="176775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D41A4D-4F59-F5B7-08E7-1C8A70396831}"/>
              </a:ext>
            </a:extLst>
          </p:cNvPr>
          <p:cNvSpPr>
            <a:spLocks noGrp="1"/>
          </p:cNvSpPr>
          <p:nvPr>
            <p:ph type="title"/>
          </p:nvPr>
        </p:nvSpPr>
        <p:spPr/>
        <p:txBody>
          <a:bodyPr/>
          <a:lstStyle/>
          <a:p>
            <a:r>
              <a:rPr lang="fr-FR" dirty="0"/>
              <a:t>Méthodes de résolution</a:t>
            </a:r>
          </a:p>
        </p:txBody>
      </p:sp>
      <p:sp>
        <p:nvSpPr>
          <p:cNvPr id="4" name="Espace réservé de la date 3"/>
          <p:cNvSpPr>
            <a:spLocks noGrp="1"/>
          </p:cNvSpPr>
          <p:nvPr>
            <p:ph type="dt" sz="half" idx="10"/>
          </p:nvPr>
        </p:nvSpPr>
        <p:spPr/>
        <p:txBody>
          <a:bodyPr/>
          <a:lstStyle/>
          <a:p>
            <a:fld id="{17617FB2-170E-4F63-B276-748811ADAC72}" type="datetime1">
              <a:rPr lang="fr-FR" smtClean="0"/>
              <a:t>14/01/2025</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9</a:t>
            </a:fld>
            <a:endParaRPr lang="fr-FR"/>
          </a:p>
        </p:txBody>
      </p:sp>
      <p:cxnSp>
        <p:nvCxnSpPr>
          <p:cNvPr id="7" name="Connecteur droit avec flèche 6"/>
          <p:cNvCxnSpPr>
            <a:stCxn id="2" idx="2"/>
            <a:endCxn id="13" idx="0"/>
          </p:cNvCxnSpPr>
          <p:nvPr/>
        </p:nvCxnSpPr>
        <p:spPr>
          <a:xfrm>
            <a:off x="6126480" y="1737360"/>
            <a:ext cx="2980372" cy="66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2" idx="2"/>
            <a:endCxn id="12" idx="0"/>
          </p:cNvCxnSpPr>
          <p:nvPr/>
        </p:nvCxnSpPr>
        <p:spPr>
          <a:xfrm flipH="1">
            <a:off x="2808084" y="1737360"/>
            <a:ext cx="3318396" cy="61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960994" y="2400300"/>
            <a:ext cx="2291715" cy="4686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Méthodes approchées</a:t>
            </a:r>
          </a:p>
        </p:txBody>
      </p:sp>
      <p:grpSp>
        <p:nvGrpSpPr>
          <p:cNvPr id="78" name="Groupe 77"/>
          <p:cNvGrpSpPr/>
          <p:nvPr/>
        </p:nvGrpSpPr>
        <p:grpSpPr>
          <a:xfrm>
            <a:off x="42045" y="2354580"/>
            <a:ext cx="5714389" cy="1675411"/>
            <a:chOff x="378723" y="2354580"/>
            <a:chExt cx="6305113" cy="1657350"/>
          </a:xfrm>
        </p:grpSpPr>
        <p:sp>
          <p:nvSpPr>
            <p:cNvPr id="12" name="Rectangle 11"/>
            <p:cNvSpPr/>
            <p:nvPr/>
          </p:nvSpPr>
          <p:spPr>
            <a:xfrm>
              <a:off x="2254409" y="2354580"/>
              <a:ext cx="2352582" cy="4686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Méthodes exactes</a:t>
              </a:r>
            </a:p>
          </p:txBody>
        </p:sp>
        <p:cxnSp>
          <p:nvCxnSpPr>
            <p:cNvPr id="15" name="Connecteur droit avec flèche 14"/>
            <p:cNvCxnSpPr>
              <a:stCxn id="12" idx="2"/>
              <a:endCxn id="20" idx="0"/>
            </p:cNvCxnSpPr>
            <p:nvPr/>
          </p:nvCxnSpPr>
          <p:spPr>
            <a:xfrm flipH="1">
              <a:off x="2110404" y="2823210"/>
              <a:ext cx="1320297" cy="42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2" idx="2"/>
              <a:endCxn id="21" idx="0"/>
            </p:cNvCxnSpPr>
            <p:nvPr/>
          </p:nvCxnSpPr>
          <p:spPr>
            <a:xfrm>
              <a:off x="3430701" y="2823210"/>
              <a:ext cx="593470" cy="42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2" idx="2"/>
              <a:endCxn id="24" idx="0"/>
            </p:cNvCxnSpPr>
            <p:nvPr/>
          </p:nvCxnSpPr>
          <p:spPr>
            <a:xfrm>
              <a:off x="3430701" y="2823210"/>
              <a:ext cx="2435853" cy="412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29335" y="3252292"/>
              <a:ext cx="1562137" cy="7596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Branch and </a:t>
              </a:r>
              <a:r>
                <a:rPr lang="fr-FR" dirty="0" err="1"/>
                <a:t>Bound</a:t>
              </a:r>
              <a:endParaRPr lang="fr-FR" dirty="0"/>
            </a:p>
          </p:txBody>
        </p:sp>
        <p:sp>
          <p:nvSpPr>
            <p:cNvPr id="21" name="Rectangle 20"/>
            <p:cNvSpPr/>
            <p:nvPr/>
          </p:nvSpPr>
          <p:spPr>
            <a:xfrm>
              <a:off x="3111624" y="3252292"/>
              <a:ext cx="1825095" cy="75963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Programmation</a:t>
              </a:r>
              <a:r>
                <a:rPr lang="fr-FR" dirty="0"/>
                <a:t> </a:t>
              </a:r>
            </a:p>
            <a:p>
              <a:pPr algn="ctr"/>
              <a:r>
                <a:rPr lang="fr-FR" dirty="0"/>
                <a:t>linéaire</a:t>
              </a:r>
            </a:p>
          </p:txBody>
        </p:sp>
        <p:sp>
          <p:nvSpPr>
            <p:cNvPr id="24" name="Rectangle 23"/>
            <p:cNvSpPr/>
            <p:nvPr/>
          </p:nvSpPr>
          <p:spPr>
            <a:xfrm>
              <a:off x="5049271" y="3235607"/>
              <a:ext cx="1634565" cy="7763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Programmation</a:t>
              </a:r>
              <a:r>
                <a:rPr lang="fr-FR" dirty="0"/>
                <a:t> dynamique</a:t>
              </a:r>
            </a:p>
          </p:txBody>
        </p:sp>
        <p:cxnSp>
          <p:nvCxnSpPr>
            <p:cNvPr id="27" name="Connecteur droit avec flèche 26"/>
            <p:cNvCxnSpPr>
              <a:stCxn id="12" idx="2"/>
            </p:cNvCxnSpPr>
            <p:nvPr/>
          </p:nvCxnSpPr>
          <p:spPr>
            <a:xfrm flipH="1">
              <a:off x="925833" y="2823210"/>
              <a:ext cx="2504868" cy="445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78723" y="3291840"/>
              <a:ext cx="816241"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A*</a:t>
              </a:r>
            </a:p>
          </p:txBody>
        </p:sp>
      </p:grpSp>
      <p:cxnSp>
        <p:nvCxnSpPr>
          <p:cNvPr id="30" name="Connecteur droit avec flèche 29"/>
          <p:cNvCxnSpPr>
            <a:stCxn id="13" idx="2"/>
            <a:endCxn id="33" idx="0"/>
          </p:cNvCxnSpPr>
          <p:nvPr/>
        </p:nvCxnSpPr>
        <p:spPr>
          <a:xfrm flipH="1">
            <a:off x="7112476" y="2868930"/>
            <a:ext cx="1994376" cy="406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13" idx="2"/>
            <a:endCxn id="34" idx="0"/>
          </p:cNvCxnSpPr>
          <p:nvPr/>
        </p:nvCxnSpPr>
        <p:spPr>
          <a:xfrm>
            <a:off x="9106852" y="2868930"/>
            <a:ext cx="1378196"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263957" y="3275611"/>
            <a:ext cx="1697037" cy="74294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Algorithmes d’approximation</a:t>
            </a:r>
            <a:endParaRPr lang="fr-FR" dirty="0"/>
          </a:p>
        </p:txBody>
      </p:sp>
      <p:sp>
        <p:nvSpPr>
          <p:cNvPr id="34" name="Rectangle 33"/>
          <p:cNvSpPr/>
          <p:nvPr/>
        </p:nvSpPr>
        <p:spPr>
          <a:xfrm>
            <a:off x="9814415" y="3268980"/>
            <a:ext cx="1341265" cy="74294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Heuristiques</a:t>
            </a:r>
            <a:endParaRPr lang="fr-FR" dirty="0"/>
          </a:p>
        </p:txBody>
      </p:sp>
      <p:sp>
        <p:nvSpPr>
          <p:cNvPr id="62" name="Rectangle 61"/>
          <p:cNvSpPr/>
          <p:nvPr/>
        </p:nvSpPr>
        <p:spPr>
          <a:xfrm>
            <a:off x="10513218" y="4187382"/>
            <a:ext cx="1341265" cy="61768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Heuristiques spécifiques</a:t>
            </a:r>
            <a:endParaRPr lang="fr-FR" dirty="0"/>
          </a:p>
        </p:txBody>
      </p:sp>
      <p:sp>
        <p:nvSpPr>
          <p:cNvPr id="63" name="Rectangle 62"/>
          <p:cNvSpPr/>
          <p:nvPr/>
        </p:nvSpPr>
        <p:spPr>
          <a:xfrm>
            <a:off x="8630377" y="4241215"/>
            <a:ext cx="1341265" cy="56385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Méta-Heuristiques</a:t>
            </a:r>
            <a:endParaRPr lang="fr-FR" dirty="0"/>
          </a:p>
        </p:txBody>
      </p:sp>
      <p:cxnSp>
        <p:nvCxnSpPr>
          <p:cNvPr id="65" name="Connecteur droit avec flèche 64"/>
          <p:cNvCxnSpPr>
            <a:stCxn id="34" idx="2"/>
            <a:endCxn id="62" idx="0"/>
          </p:cNvCxnSpPr>
          <p:nvPr/>
        </p:nvCxnSpPr>
        <p:spPr>
          <a:xfrm>
            <a:off x="10485048" y="4011929"/>
            <a:ext cx="698803" cy="17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34" idx="2"/>
            <a:endCxn id="63" idx="0"/>
          </p:cNvCxnSpPr>
          <p:nvPr/>
        </p:nvCxnSpPr>
        <p:spPr>
          <a:xfrm flipH="1">
            <a:off x="9301010" y="4011929"/>
            <a:ext cx="1184038" cy="22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634941" y="5123621"/>
            <a:ext cx="1341265" cy="46085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À solution unique</a:t>
            </a:r>
            <a:endParaRPr lang="fr-FR" dirty="0"/>
          </a:p>
        </p:txBody>
      </p:sp>
      <p:sp>
        <p:nvSpPr>
          <p:cNvPr id="70" name="Rectangle 69"/>
          <p:cNvSpPr/>
          <p:nvPr/>
        </p:nvSpPr>
        <p:spPr>
          <a:xfrm>
            <a:off x="9410555" y="5123621"/>
            <a:ext cx="1341265" cy="41776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À population de solutions</a:t>
            </a:r>
            <a:endParaRPr lang="fr-FR" dirty="0"/>
          </a:p>
        </p:txBody>
      </p:sp>
      <p:cxnSp>
        <p:nvCxnSpPr>
          <p:cNvPr id="72" name="Connecteur droit avec flèche 71"/>
          <p:cNvCxnSpPr>
            <a:stCxn id="63" idx="2"/>
            <a:endCxn id="70" idx="0"/>
          </p:cNvCxnSpPr>
          <p:nvPr/>
        </p:nvCxnSpPr>
        <p:spPr>
          <a:xfrm>
            <a:off x="9301010" y="4805067"/>
            <a:ext cx="780178" cy="31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a:stCxn id="63" idx="2"/>
            <a:endCxn id="69" idx="0"/>
          </p:cNvCxnSpPr>
          <p:nvPr/>
        </p:nvCxnSpPr>
        <p:spPr>
          <a:xfrm flipH="1">
            <a:off x="8305574" y="4805067"/>
            <a:ext cx="995436" cy="31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4409398" y="4499079"/>
            <a:ext cx="1675818" cy="14801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marL="285750" indent="-285750">
              <a:buFontTx/>
              <a:buChar char="-"/>
            </a:pPr>
            <a:r>
              <a:rPr lang="fr-FR" sz="1600" dirty="0"/>
              <a:t>Descente de gradient</a:t>
            </a:r>
          </a:p>
          <a:p>
            <a:pPr marL="285750" indent="-285750">
              <a:buFontTx/>
              <a:buChar char="-"/>
            </a:pPr>
            <a:r>
              <a:rPr lang="fr-FR" sz="1600" dirty="0"/>
              <a:t>Newton</a:t>
            </a:r>
          </a:p>
          <a:p>
            <a:pPr marL="285750" indent="-285750">
              <a:buFontTx/>
              <a:buChar char="-"/>
            </a:pPr>
            <a:r>
              <a:rPr lang="fr-FR" sz="1600" dirty="0"/>
              <a:t>Quasi-Newton </a:t>
            </a:r>
          </a:p>
          <a:p>
            <a:pPr marL="285750" indent="-285750">
              <a:buFontTx/>
              <a:buChar char="-"/>
            </a:pPr>
            <a:r>
              <a:rPr lang="fr-FR" sz="1600" dirty="0"/>
              <a:t>…</a:t>
            </a:r>
            <a:endParaRPr lang="fr-FR" dirty="0"/>
          </a:p>
        </p:txBody>
      </p:sp>
      <p:cxnSp>
        <p:nvCxnSpPr>
          <p:cNvPr id="77" name="Connecteur droit avec flèche 76"/>
          <p:cNvCxnSpPr>
            <a:stCxn id="33" idx="2"/>
            <a:endCxn id="75" idx="0"/>
          </p:cNvCxnSpPr>
          <p:nvPr/>
        </p:nvCxnSpPr>
        <p:spPr>
          <a:xfrm flipH="1">
            <a:off x="5247307" y="4018560"/>
            <a:ext cx="1865169" cy="480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235741"/>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4677</TotalTime>
  <Words>4758</Words>
  <Application>Microsoft Office PowerPoint</Application>
  <PresentationFormat>Grand écran</PresentationFormat>
  <Paragraphs>551</Paragraphs>
  <Slides>40</Slides>
  <Notes>20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40</vt:i4>
      </vt:variant>
    </vt:vector>
  </HeadingPairs>
  <TitlesOfParts>
    <vt:vector size="49" baseType="lpstr">
      <vt:lpstr>Arial</vt:lpstr>
      <vt:lpstr>Calibri</vt:lpstr>
      <vt:lpstr>Calibri Light</vt:lpstr>
      <vt:lpstr>Cambria Math</vt:lpstr>
      <vt:lpstr>Carlito</vt:lpstr>
      <vt:lpstr>Times New Roman</vt:lpstr>
      <vt:lpstr>Trebuchet MS</vt:lpstr>
      <vt:lpstr>Wingdings</vt:lpstr>
      <vt:lpstr>Rétrospective</vt:lpstr>
      <vt:lpstr>Méthodes d’optimisation</vt:lpstr>
      <vt:lpstr>Introduction Exemple 1: SAE 2.02</vt:lpstr>
      <vt:lpstr>Objectifs du cours</vt:lpstr>
      <vt:lpstr>Plan</vt:lpstr>
      <vt:lpstr>Plan</vt:lpstr>
      <vt:lpstr>Problème d'optimisation</vt:lpstr>
      <vt:lpstr>Exemple</vt:lpstr>
      <vt:lpstr>Types de problèmes</vt:lpstr>
      <vt:lpstr>Méthodes de résolution</vt:lpstr>
      <vt:lpstr>Plan</vt:lpstr>
      <vt:lpstr>Programmation linéaire (PL)</vt:lpstr>
      <vt:lpstr>Les conditions de formulation d’un PL </vt:lpstr>
      <vt:lpstr>Etapes de formulation d’un PL</vt:lpstr>
      <vt:lpstr>Exemple d’application:</vt:lpstr>
      <vt:lpstr>Solution </vt:lpstr>
      <vt:lpstr>PL : Résolution graphique</vt:lpstr>
      <vt:lpstr>PL: L’algorithme du Simplex</vt:lpstr>
      <vt:lpstr>Programmation dynamique</vt:lpstr>
      <vt:lpstr>Branch and Bound (B&amp;B)</vt:lpstr>
      <vt:lpstr>B&amp;B : utiliser la relaxation</vt:lpstr>
      <vt:lpstr>B&amp;B : Résolution graphique</vt:lpstr>
      <vt:lpstr>A * (A étoile)</vt:lpstr>
      <vt:lpstr>A * (Exemple)</vt:lpstr>
      <vt:lpstr>A * (Exemple)</vt:lpstr>
      <vt:lpstr>A * (Extensions)</vt:lpstr>
      <vt:lpstr>Plan</vt:lpstr>
      <vt:lpstr>Méthodes approchées de résolution</vt:lpstr>
      <vt:lpstr>Algorithmes d’approximation La descente de gradient</vt:lpstr>
      <vt:lpstr>Descente de gradient: Exemple</vt:lpstr>
      <vt:lpstr>Algorithmes d’approximation La descente de gradient</vt:lpstr>
      <vt:lpstr>Descente de gradient Solution pour l’exemple:</vt:lpstr>
      <vt:lpstr>Algorithmes d’approximation La descente de gradient</vt:lpstr>
      <vt:lpstr>Algorithmes d’approximation La descente de gradient</vt:lpstr>
      <vt:lpstr>Autres algorithmes</vt:lpstr>
      <vt:lpstr>S-Meta-Heuristiques</vt:lpstr>
      <vt:lpstr>Hill Climbing</vt:lpstr>
      <vt:lpstr>P-méta-heuristiques</vt:lpstr>
      <vt:lpstr>P-méta-heuristiques</vt:lpstr>
      <vt:lpstr>Algorithmes génétiques</vt:lpstr>
      <vt:lpstr>Annexe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Khadija ARFAOUI</dc:creator>
  <cp:lastModifiedBy>Khadija Arfaoui</cp:lastModifiedBy>
  <cp:revision>93</cp:revision>
  <dcterms:created xsi:type="dcterms:W3CDTF">2023-01-11T22:05:48Z</dcterms:created>
  <dcterms:modified xsi:type="dcterms:W3CDTF">2025-01-14T10:20:24Z</dcterms:modified>
</cp:coreProperties>
</file>